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6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a-I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a-IN" smtClean="0"/>
              <a:t>Click to edit Master subtitle style</a:t>
            </a:r>
            <a:endParaRPr lang="en-US"/>
          </a:p>
        </p:txBody>
      </p:sp>
      <p:sp>
        <p:nvSpPr>
          <p:cNvPr id="4" name="Date Placeholder 3"/>
          <p:cNvSpPr>
            <a:spLocks noGrp="1"/>
          </p:cNvSpPr>
          <p:nvPr>
            <p:ph type="dt" sz="half" idx="10"/>
          </p:nvPr>
        </p:nvSpPr>
        <p:spPr/>
        <p:txBody>
          <a:bodyPr/>
          <a:lstStyle/>
          <a:p>
            <a:fld id="{EB120638-1BB6-EF4B-B3D7-1EFDA9E4E0AB}" type="datetimeFigureOut">
              <a:rPr lang="en-US" smtClean="0"/>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116107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EB120638-1BB6-EF4B-B3D7-1EFDA9E4E0AB}" type="datetimeFigureOut">
              <a:rPr lang="en-US" smtClean="0"/>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19342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a-I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EB120638-1BB6-EF4B-B3D7-1EFDA9E4E0AB}" type="datetimeFigureOut">
              <a:rPr lang="en-US" smtClean="0"/>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182406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idx="1"/>
          </p:nvPr>
        </p:nvSpPr>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EB120638-1BB6-EF4B-B3D7-1EFDA9E4E0AB}" type="datetimeFigureOut">
              <a:rPr lang="en-US" smtClean="0"/>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409158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a-I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smtClean="0"/>
              <a:t>Click to edit Master text styles</a:t>
            </a:r>
          </a:p>
        </p:txBody>
      </p:sp>
      <p:sp>
        <p:nvSpPr>
          <p:cNvPr id="4" name="Date Placeholder 3"/>
          <p:cNvSpPr>
            <a:spLocks noGrp="1"/>
          </p:cNvSpPr>
          <p:nvPr>
            <p:ph type="dt" sz="half" idx="10"/>
          </p:nvPr>
        </p:nvSpPr>
        <p:spPr/>
        <p:txBody>
          <a:bodyPr/>
          <a:lstStyle/>
          <a:p>
            <a:fld id="{EB120638-1BB6-EF4B-B3D7-1EFDA9E4E0AB}" type="datetimeFigureOut">
              <a:rPr lang="en-US" smtClean="0"/>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76118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Date Placeholder 4"/>
          <p:cNvSpPr>
            <a:spLocks noGrp="1"/>
          </p:cNvSpPr>
          <p:nvPr>
            <p:ph type="dt" sz="half" idx="10"/>
          </p:nvPr>
        </p:nvSpPr>
        <p:spPr/>
        <p:txBody>
          <a:bodyPr/>
          <a:lstStyle/>
          <a:p>
            <a:fld id="{EB120638-1BB6-EF4B-B3D7-1EFDA9E4E0AB}" type="datetimeFigureOut">
              <a:rPr lang="en-US" smtClean="0"/>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121710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7" name="Date Placeholder 6"/>
          <p:cNvSpPr>
            <a:spLocks noGrp="1"/>
          </p:cNvSpPr>
          <p:nvPr>
            <p:ph type="dt" sz="half" idx="10"/>
          </p:nvPr>
        </p:nvSpPr>
        <p:spPr/>
        <p:txBody>
          <a:bodyPr/>
          <a:lstStyle/>
          <a:p>
            <a:fld id="{EB120638-1BB6-EF4B-B3D7-1EFDA9E4E0AB}" type="datetimeFigureOut">
              <a:rPr lang="en-US" smtClean="0"/>
              <a:t>12/11/15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279224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Date Placeholder 2"/>
          <p:cNvSpPr>
            <a:spLocks noGrp="1"/>
          </p:cNvSpPr>
          <p:nvPr>
            <p:ph type="dt" sz="half" idx="10"/>
          </p:nvPr>
        </p:nvSpPr>
        <p:spPr/>
        <p:txBody>
          <a:bodyPr/>
          <a:lstStyle/>
          <a:p>
            <a:fld id="{EB120638-1BB6-EF4B-B3D7-1EFDA9E4E0AB}" type="datetimeFigureOut">
              <a:rPr lang="en-US" smtClean="0"/>
              <a:t>12/11/15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391732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20638-1BB6-EF4B-B3D7-1EFDA9E4E0AB}" type="datetimeFigureOut">
              <a:rPr lang="en-US" smtClean="0"/>
              <a:t>12/11/15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177378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a-I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EB120638-1BB6-EF4B-B3D7-1EFDA9E4E0AB}" type="datetimeFigureOut">
              <a:rPr lang="en-US" smtClean="0"/>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296273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a-I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EB120638-1BB6-EF4B-B3D7-1EFDA9E4E0AB}" type="datetimeFigureOut">
              <a:rPr lang="en-US" smtClean="0"/>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5094B-CE65-5A4B-BF84-891629B147B6}" type="slidenum">
              <a:rPr lang="en-US" smtClean="0"/>
              <a:t>‹#›</a:t>
            </a:fld>
            <a:endParaRPr lang="en-US"/>
          </a:p>
        </p:txBody>
      </p:sp>
    </p:spTree>
    <p:extLst>
      <p:ext uri="{BB962C8B-B14F-4D97-AF65-F5344CB8AC3E}">
        <p14:creationId xmlns:p14="http://schemas.microsoft.com/office/powerpoint/2010/main" val="3182912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a-I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20638-1BB6-EF4B-B3D7-1EFDA9E4E0AB}" type="datetimeFigureOut">
              <a:rPr lang="en-US" smtClean="0"/>
              <a:t>12/11/15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5094B-CE65-5A4B-BF84-891629B147B6}" type="slidenum">
              <a:rPr lang="en-US" smtClean="0"/>
              <a:t>‹#›</a:t>
            </a:fld>
            <a:endParaRPr lang="en-US"/>
          </a:p>
        </p:txBody>
      </p:sp>
    </p:spTree>
    <p:extLst>
      <p:ext uri="{BB962C8B-B14F-4D97-AF65-F5344CB8AC3E}">
        <p14:creationId xmlns:p14="http://schemas.microsoft.com/office/powerpoint/2010/main" val="113259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An Analysis of Twitter Usage Among Startups in </a:t>
            </a:r>
            <a:r>
              <a:rPr lang="en-US" b="1" dirty="0" smtClean="0"/>
              <a:t>Europe</a:t>
            </a:r>
            <a:endParaRPr lang="en-US" dirty="0"/>
          </a:p>
        </p:txBody>
      </p:sp>
      <p:sp>
        <p:nvSpPr>
          <p:cNvPr id="3" name="Subtitle 2"/>
          <p:cNvSpPr>
            <a:spLocks noGrp="1"/>
          </p:cNvSpPr>
          <p:nvPr>
            <p:ph type="subTitle" idx="1"/>
          </p:nvPr>
        </p:nvSpPr>
        <p:spPr/>
        <p:txBody>
          <a:bodyPr>
            <a:normAutofit fontScale="40000" lnSpcReduction="20000"/>
          </a:bodyPr>
          <a:lstStyle/>
          <a:p>
            <a:r>
              <a:rPr lang="en-US" dirty="0"/>
              <a:t>Sergej </a:t>
            </a:r>
            <a:r>
              <a:rPr lang="en-US" dirty="0" err="1"/>
              <a:t>Lugović</a:t>
            </a:r>
            <a:r>
              <a:rPr lang="en-US" dirty="0"/>
              <a:t/>
            </a:r>
            <a:br>
              <a:rPr lang="en-US" dirty="0"/>
            </a:br>
            <a:r>
              <a:rPr lang="en-US" dirty="0"/>
              <a:t>Polytechnic of Zagreb</a:t>
            </a:r>
            <a:br>
              <a:rPr lang="en-US" dirty="0"/>
            </a:br>
            <a:r>
              <a:rPr lang="en-US" dirty="0" err="1"/>
              <a:t>Vrbik</a:t>
            </a:r>
            <a:r>
              <a:rPr lang="en-US" dirty="0"/>
              <a:t> 8, Zagreb, Croatia</a:t>
            </a:r>
            <a:r>
              <a:rPr lang="en-GB" dirty="0"/>
              <a:t/>
            </a:r>
            <a:br>
              <a:rPr lang="en-GB" dirty="0"/>
            </a:br>
            <a:r>
              <a:rPr lang="en-US" dirty="0" err="1"/>
              <a:t>lugovicsergej@gmail.com</a:t>
            </a:r>
            <a:r>
              <a:rPr lang="en-US" dirty="0"/>
              <a:t>  </a:t>
            </a:r>
          </a:p>
          <a:p>
            <a:endParaRPr lang="ta-IN" smtClean="0"/>
          </a:p>
          <a:p>
            <a:r>
              <a:rPr lang="en-US" smtClean="0"/>
              <a:t>Wasim</a:t>
            </a:r>
            <a:r>
              <a:rPr lang="en-US" dirty="0" smtClean="0"/>
              <a:t> </a:t>
            </a:r>
            <a:r>
              <a:rPr lang="en-US" dirty="0"/>
              <a:t>Ahmed</a:t>
            </a:r>
            <a:br>
              <a:rPr lang="en-US" dirty="0"/>
            </a:br>
            <a:r>
              <a:rPr lang="en-US" dirty="0"/>
              <a:t>Health Informatics Research Group, Information School, </a:t>
            </a:r>
            <a:br>
              <a:rPr lang="en-US" dirty="0"/>
            </a:br>
            <a:r>
              <a:rPr lang="en-US" dirty="0"/>
              <a:t>University of Sheffield, Sheffield, UK</a:t>
            </a:r>
            <a:br>
              <a:rPr lang="en-US" dirty="0"/>
            </a:br>
            <a:r>
              <a:rPr lang="en-US" dirty="0"/>
              <a:t>Wahmed1@sheffield.ac.uk</a:t>
            </a:r>
          </a:p>
          <a:p>
            <a:endParaRPr lang="en-US" dirty="0"/>
          </a:p>
        </p:txBody>
      </p:sp>
    </p:spTree>
    <p:extLst>
      <p:ext uri="{BB962C8B-B14F-4D97-AF65-F5344CB8AC3E}">
        <p14:creationId xmlns:p14="http://schemas.microsoft.com/office/powerpoint/2010/main" val="21227644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982"/>
            <a:ext cx="8229600" cy="1143000"/>
          </a:xfrm>
        </p:spPr>
        <p:txBody>
          <a:bodyPr/>
          <a:lstStyle/>
          <a:p>
            <a:r>
              <a:rPr lang="ta-IN" dirty="0" smtClean="0"/>
              <a:t>Methodology</a:t>
            </a:r>
            <a:endParaRPr lang="en-US" dirty="0"/>
          </a:p>
        </p:txBody>
      </p:sp>
      <p:sp>
        <p:nvSpPr>
          <p:cNvPr id="3" name="Content Placeholder 2"/>
          <p:cNvSpPr>
            <a:spLocks noGrp="1"/>
          </p:cNvSpPr>
          <p:nvPr>
            <p:ph idx="1"/>
          </p:nvPr>
        </p:nvSpPr>
        <p:spPr>
          <a:xfrm>
            <a:off x="251190" y="1284021"/>
            <a:ext cx="8693952" cy="5573979"/>
          </a:xfrm>
        </p:spPr>
        <p:txBody>
          <a:bodyPr>
            <a:normAutofit fontScale="62500" lnSpcReduction="20000"/>
          </a:bodyPr>
          <a:lstStyle/>
          <a:p>
            <a:r>
              <a:rPr lang="en-US" dirty="0" smtClean="0"/>
              <a:t>In </a:t>
            </a:r>
            <a:r>
              <a:rPr lang="en-US" dirty="0"/>
              <a:t>total, the authors retrieved 50,433 founders from 29 EU countries (including Norway), with the assistance of four freelance workers hired through the </a:t>
            </a:r>
            <a:r>
              <a:rPr lang="en-US" dirty="0" err="1"/>
              <a:t>Upwork</a:t>
            </a:r>
            <a:r>
              <a:rPr lang="en-US" dirty="0"/>
              <a:t> platform (</a:t>
            </a:r>
            <a:r>
              <a:rPr lang="en-US" dirty="0" err="1"/>
              <a:t>Upwork.com</a:t>
            </a:r>
            <a:r>
              <a:rPr lang="en-US" dirty="0"/>
              <a:t>, </a:t>
            </a:r>
            <a:r>
              <a:rPr lang="en-US" dirty="0" err="1"/>
              <a:t>n.d.</a:t>
            </a:r>
            <a:r>
              <a:rPr lang="en-US" dirty="0" smtClean="0"/>
              <a:t>)</a:t>
            </a:r>
            <a:r>
              <a:rPr lang="ta-IN" dirty="0"/>
              <a:t> </a:t>
            </a:r>
            <a:r>
              <a:rPr lang="ta-IN" dirty="0"/>
              <a:t>from </a:t>
            </a:r>
            <a:r>
              <a:rPr lang="en-US" dirty="0"/>
              <a:t>F6S.com, which has more than 110,000 companies in the database and 2 million unique visitors a month (f6s.com, 2015</a:t>
            </a:r>
            <a:r>
              <a:rPr lang="en-US" dirty="0" smtClean="0"/>
              <a:t>)</a:t>
            </a:r>
            <a:endParaRPr lang="ta-IN" dirty="0"/>
          </a:p>
          <a:p>
            <a:r>
              <a:rPr lang="en-US" dirty="0" smtClean="0"/>
              <a:t>There </a:t>
            </a:r>
            <a:r>
              <a:rPr lang="en-US" dirty="0"/>
              <a:t>were more records in total; however, some founders related to more than one company, so the data set had to be de-duped (i.e., the removal of duplicates)</a:t>
            </a:r>
            <a:r>
              <a:rPr lang="en-US" dirty="0" smtClean="0"/>
              <a:t>.</a:t>
            </a:r>
            <a:endParaRPr lang="ta-IN" dirty="0" smtClean="0"/>
          </a:p>
          <a:p>
            <a:r>
              <a:rPr lang="en-US" dirty="0" smtClean="0"/>
              <a:t>Registering </a:t>
            </a:r>
            <a:r>
              <a:rPr lang="en-US" dirty="0"/>
              <a:t>founders had the option to submit a company Twitter account and personal Twitter account. For the purpose of this research, the authors focused on the personal Twitter accounts the founders submitted. </a:t>
            </a:r>
          </a:p>
          <a:p>
            <a:r>
              <a:rPr lang="en-US" dirty="0"/>
              <a:t>After the identifying the Twitter accounts, the authors retrieved data from the accounts, in particular, the date the founders joined Twitter, how many tweets they posted, how many accounts they were following, and how many followers they had, in total 15,192 accounts. </a:t>
            </a:r>
            <a:endParaRPr lang="ta-IN" dirty="0" smtClean="0"/>
          </a:p>
          <a:p>
            <a:r>
              <a:rPr lang="en-US" dirty="0" smtClean="0"/>
              <a:t>We </a:t>
            </a:r>
            <a:r>
              <a:rPr lang="en-US" dirty="0"/>
              <a:t>also classified whether an account was private for the purpose of this study, and this was inferred from whether the founder submitted it as a private Twitter account. </a:t>
            </a:r>
            <a:endParaRPr lang="ta-IN" dirty="0" smtClean="0"/>
          </a:p>
          <a:p>
            <a:r>
              <a:rPr lang="en-US" dirty="0" smtClean="0"/>
              <a:t>The </a:t>
            </a:r>
            <a:r>
              <a:rPr lang="en-US" dirty="0"/>
              <a:t>authors retrieved data from twenty-nine countries from the EU, including Norway. </a:t>
            </a:r>
          </a:p>
        </p:txBody>
      </p:sp>
    </p:spTree>
    <p:extLst>
      <p:ext uri="{BB962C8B-B14F-4D97-AF65-F5344CB8AC3E}">
        <p14:creationId xmlns:p14="http://schemas.microsoft.com/office/powerpoint/2010/main" val="35926618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t>Methodology</a:t>
            </a:r>
            <a:endParaRPr lang="en-US" dirty="0"/>
          </a:p>
        </p:txBody>
      </p:sp>
      <p:sp>
        <p:nvSpPr>
          <p:cNvPr id="3" name="Content Placeholder 2"/>
          <p:cNvSpPr>
            <a:spLocks noGrp="1"/>
          </p:cNvSpPr>
          <p:nvPr>
            <p:ph idx="1"/>
          </p:nvPr>
        </p:nvSpPr>
        <p:spPr>
          <a:xfrm>
            <a:off x="167460" y="1417638"/>
            <a:ext cx="8819546" cy="5239734"/>
          </a:xfrm>
        </p:spPr>
        <p:txBody>
          <a:bodyPr>
            <a:normAutofit fontScale="77500" lnSpcReduction="20000"/>
          </a:bodyPr>
          <a:lstStyle/>
          <a:p>
            <a:r>
              <a:rPr lang="en-US" dirty="0" smtClean="0"/>
              <a:t>In parallel, the analytical company </a:t>
            </a:r>
            <a:r>
              <a:rPr lang="en-US" dirty="0" err="1" smtClean="0"/>
              <a:t>Funderbeam</a:t>
            </a:r>
            <a:r>
              <a:rPr lang="en-US" dirty="0" smtClean="0"/>
              <a:t> (2015) provided the financial data addressing EU-wide startup investments. </a:t>
            </a:r>
            <a:endParaRPr lang="ta-IN" dirty="0" smtClean="0"/>
          </a:p>
          <a:p>
            <a:r>
              <a:rPr lang="en-US" dirty="0" smtClean="0"/>
              <a:t>This financial data broke down into investment per capital per country and total amount of investment in the startup ecosystem per particular country. </a:t>
            </a:r>
            <a:endParaRPr lang="ta-IN" dirty="0" smtClean="0"/>
          </a:p>
          <a:p>
            <a:r>
              <a:rPr lang="en-US" dirty="0" smtClean="0"/>
              <a:t>Further, we selected Twitter accounts that had more than one hundred tweets and then more than one hundred followers. </a:t>
            </a:r>
            <a:endParaRPr lang="ta-IN" dirty="0" smtClean="0"/>
          </a:p>
          <a:p>
            <a:r>
              <a:rPr lang="en-US" dirty="0" smtClean="0"/>
              <a:t>Those accounts, when filtered, were entered into the retrieval system Twitter Arching Google Sheets (TAGS) (</a:t>
            </a:r>
            <a:r>
              <a:rPr lang="en-US" dirty="0" err="1" smtClean="0"/>
              <a:t>Hawksey</a:t>
            </a:r>
            <a:r>
              <a:rPr lang="en-US" dirty="0" smtClean="0"/>
              <a:t>, 2013), which the researchers set to retrieve data on daily basis from those accounts. </a:t>
            </a:r>
            <a:endParaRPr lang="ta-IN" dirty="0" smtClean="0"/>
          </a:p>
          <a:p>
            <a:r>
              <a:rPr lang="en-US" dirty="0" smtClean="0"/>
              <a:t>In total, there are 9,696 startup founders that have more than one hundred tweets and more than one hundred followers, and the accounts went into the TAGS system. The data retrieval period was from July 15, 2015 to </a:t>
            </a:r>
            <a:r>
              <a:rPr lang="ta-IN" dirty="0" smtClean="0"/>
              <a:t>...</a:t>
            </a:r>
            <a:endParaRPr lang="en-US" dirty="0" smtClean="0"/>
          </a:p>
          <a:p>
            <a:endParaRPr lang="en-US" dirty="0"/>
          </a:p>
        </p:txBody>
      </p:sp>
    </p:spTree>
    <p:extLst>
      <p:ext uri="{BB962C8B-B14F-4D97-AF65-F5344CB8AC3E}">
        <p14:creationId xmlns:p14="http://schemas.microsoft.com/office/powerpoint/2010/main" val="278511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96"/>
            <a:ext cx="8229600" cy="1143000"/>
          </a:xfrm>
        </p:spPr>
        <p:txBody>
          <a:bodyPr/>
          <a:lstStyle/>
          <a:p>
            <a:r>
              <a:rPr lang="ta-IN" dirty="0" smtClean="0">
                <a:latin typeface="Calibri"/>
                <a:cs typeface="Calibri"/>
              </a:rPr>
              <a:t>H</a:t>
            </a:r>
            <a:r>
              <a:rPr lang="en-US" dirty="0" err="1" smtClean="0">
                <a:latin typeface="Calibri"/>
                <a:cs typeface="Calibri"/>
              </a:rPr>
              <a:t>ypotheses</a:t>
            </a:r>
            <a:r>
              <a:rPr lang="en-US" dirty="0" smtClean="0">
                <a:effectLst/>
                <a:latin typeface="Calibri"/>
                <a:cs typeface="Calibri"/>
              </a:rPr>
              <a:t> </a:t>
            </a:r>
            <a:endParaRPr lang="en-US" dirty="0">
              <a:latin typeface="Calibri"/>
              <a:cs typeface="Calibri"/>
            </a:endParaRPr>
          </a:p>
        </p:txBody>
      </p:sp>
      <p:sp>
        <p:nvSpPr>
          <p:cNvPr id="3" name="Content Placeholder 2"/>
          <p:cNvSpPr>
            <a:spLocks noGrp="1"/>
          </p:cNvSpPr>
          <p:nvPr>
            <p:ph idx="1"/>
          </p:nvPr>
        </p:nvSpPr>
        <p:spPr>
          <a:xfrm>
            <a:off x="124515" y="1257663"/>
            <a:ext cx="8862492" cy="5441573"/>
          </a:xfrm>
        </p:spPr>
        <p:txBody>
          <a:bodyPr>
            <a:normAutofit fontScale="85000" lnSpcReduction="10000"/>
          </a:bodyPr>
          <a:lstStyle/>
          <a:p>
            <a:r>
              <a:rPr lang="en-US" b="1" dirty="0"/>
              <a:t>H1</a:t>
            </a:r>
            <a:r>
              <a:rPr lang="en-US" dirty="0"/>
              <a:t> </a:t>
            </a:r>
            <a:r>
              <a:rPr lang="en-US" dirty="0" smtClean="0"/>
              <a:t>time </a:t>
            </a:r>
            <a:r>
              <a:rPr lang="en-US" dirty="0"/>
              <a:t>spent on Twitter </a:t>
            </a:r>
            <a:endParaRPr lang="ta-IN" dirty="0" smtClean="0"/>
          </a:p>
          <a:p>
            <a:r>
              <a:rPr lang="en-US" b="1" dirty="0" smtClean="0"/>
              <a:t>H2</a:t>
            </a:r>
            <a:r>
              <a:rPr lang="en-US" dirty="0" smtClean="0"/>
              <a:t> number </a:t>
            </a:r>
            <a:r>
              <a:rPr lang="en-US" dirty="0"/>
              <a:t>of tweets of total country startup founders </a:t>
            </a:r>
            <a:endParaRPr lang="ta-IN" dirty="0" smtClean="0"/>
          </a:p>
          <a:p>
            <a:r>
              <a:rPr lang="en-US" b="1" dirty="0" smtClean="0"/>
              <a:t>H3</a:t>
            </a:r>
            <a:r>
              <a:rPr lang="en-US" dirty="0" smtClean="0"/>
              <a:t> number </a:t>
            </a:r>
            <a:r>
              <a:rPr lang="en-US" dirty="0"/>
              <a:t>of followers of total country startup </a:t>
            </a:r>
            <a:r>
              <a:rPr lang="en-US" dirty="0" smtClean="0"/>
              <a:t>founders</a:t>
            </a:r>
            <a:endParaRPr lang="en-US" dirty="0"/>
          </a:p>
          <a:p>
            <a:r>
              <a:rPr lang="en-US" b="1" dirty="0"/>
              <a:t>H4 </a:t>
            </a:r>
            <a:r>
              <a:rPr lang="en-US" dirty="0"/>
              <a:t>Number of startup founders with more than one hundred tweets and followers per country </a:t>
            </a:r>
            <a:endParaRPr lang="ta-IN" dirty="0" smtClean="0"/>
          </a:p>
          <a:p>
            <a:r>
              <a:rPr lang="en-US" b="1" dirty="0" smtClean="0"/>
              <a:t>H5 </a:t>
            </a:r>
            <a:r>
              <a:rPr lang="en-US" dirty="0"/>
              <a:t>Percentage of total number of startup founders in the F6S.com database </a:t>
            </a:r>
            <a:endParaRPr lang="ta-IN" dirty="0" smtClean="0"/>
          </a:p>
          <a:p>
            <a:r>
              <a:rPr lang="en-US" dirty="0" smtClean="0"/>
              <a:t>will </a:t>
            </a:r>
            <a:r>
              <a:rPr lang="en-US" dirty="0"/>
              <a:t>be a statistically significant positive correlation with </a:t>
            </a:r>
            <a:endParaRPr lang="ta-IN" dirty="0" smtClean="0"/>
          </a:p>
          <a:p>
            <a:r>
              <a:rPr lang="en-US" dirty="0" smtClean="0"/>
              <a:t>a</a:t>
            </a:r>
            <a:r>
              <a:rPr lang="en-US" dirty="0"/>
              <a:t>) total investment in that country and </a:t>
            </a:r>
            <a:endParaRPr lang="ta-IN" dirty="0" smtClean="0"/>
          </a:p>
          <a:p>
            <a:r>
              <a:rPr lang="en-US" dirty="0" smtClean="0"/>
              <a:t>b</a:t>
            </a:r>
            <a:r>
              <a:rPr lang="en-US" dirty="0"/>
              <a:t>) investment per capita</a:t>
            </a:r>
            <a:r>
              <a:rPr lang="en-US" dirty="0" smtClean="0"/>
              <a:t>.</a:t>
            </a:r>
            <a:endParaRPr lang="en-US" dirty="0"/>
          </a:p>
        </p:txBody>
      </p:sp>
    </p:spTree>
    <p:extLst>
      <p:ext uri="{BB962C8B-B14F-4D97-AF65-F5344CB8AC3E}">
        <p14:creationId xmlns:p14="http://schemas.microsoft.com/office/powerpoint/2010/main" val="4217892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276139058"/>
              </p:ext>
            </p:extLst>
          </p:nvPr>
        </p:nvGraphicFramePr>
        <p:xfrm>
          <a:off x="1381543" y="108842"/>
          <a:ext cx="5919251" cy="6679373"/>
        </p:xfrm>
        <a:graphic>
          <a:graphicData uri="http://schemas.openxmlformats.org/presentationml/2006/ole">
            <mc:AlternateContent xmlns:mc="http://schemas.openxmlformats.org/markup-compatibility/2006">
              <mc:Choice xmlns:v="urn:schemas-microsoft-com:vml" Requires="v">
                <p:oleObj spid="_x0000_s1043" name="Document" r:id="rId3" imgW="4648200" imgH="5245100" progId="Word.Document.12">
                  <p:embed/>
                </p:oleObj>
              </mc:Choice>
              <mc:Fallback>
                <p:oleObj name="Document" r:id="rId3" imgW="4648200" imgH="5245100" progId="Word.Document.12">
                  <p:embed/>
                  <p:pic>
                    <p:nvPicPr>
                      <p:cNvPr id="0" name=""/>
                      <p:cNvPicPr/>
                      <p:nvPr/>
                    </p:nvPicPr>
                    <p:blipFill>
                      <a:blip r:embed="rId4"/>
                      <a:stretch>
                        <a:fillRect/>
                      </a:stretch>
                    </p:blipFill>
                    <p:spPr>
                      <a:xfrm>
                        <a:off x="1381543" y="108842"/>
                        <a:ext cx="5919251" cy="6679373"/>
                      </a:xfrm>
                      <a:prstGeom prst="rect">
                        <a:avLst/>
                      </a:prstGeom>
                    </p:spPr>
                  </p:pic>
                </p:oleObj>
              </mc:Fallback>
            </mc:AlternateContent>
          </a:graphicData>
        </a:graphic>
      </p:graphicFrame>
    </p:spTree>
    <p:extLst>
      <p:ext uri="{BB962C8B-B14F-4D97-AF65-F5344CB8AC3E}">
        <p14:creationId xmlns:p14="http://schemas.microsoft.com/office/powerpoint/2010/main" val="671091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Rejection of other hypotheses could be interpreted that the </a:t>
            </a:r>
            <a:r>
              <a:rPr lang="en-US" b="1" dirty="0"/>
              <a:t>average quantity</a:t>
            </a:r>
            <a:r>
              <a:rPr lang="en-US" dirty="0"/>
              <a:t> of the tweets, followers, those the founders followed, and period spent on Twitter per country </a:t>
            </a:r>
            <a:r>
              <a:rPr lang="en-US" b="1" dirty="0"/>
              <a:t>do not have an impact on the size of the investment startups receive and distribution of investment per capita. </a:t>
            </a:r>
            <a:endParaRPr lang="ta-IN" b="1" dirty="0" smtClean="0"/>
          </a:p>
          <a:p>
            <a:r>
              <a:rPr lang="en-US" dirty="0"/>
              <a:t>Therefore, it isn’t about how much is tweeted, however it could relate to the country level of </a:t>
            </a:r>
            <a:r>
              <a:rPr lang="en-US" dirty="0" err="1"/>
              <a:t>Twitteracy</a:t>
            </a:r>
            <a:r>
              <a:rPr lang="en-US" dirty="0"/>
              <a:t> (Greenhow &amp; Gleason, 2012). </a:t>
            </a:r>
          </a:p>
          <a:p>
            <a:endParaRPr lang="en-US" dirty="0"/>
          </a:p>
        </p:txBody>
      </p:sp>
    </p:spTree>
    <p:extLst>
      <p:ext uri="{BB962C8B-B14F-4D97-AF65-F5344CB8AC3E}">
        <p14:creationId xmlns:p14="http://schemas.microsoft.com/office/powerpoint/2010/main" val="3599459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83880"/>
            <a:ext cx="8473987" cy="5860985"/>
          </a:xfrm>
        </p:spPr>
        <p:txBody>
          <a:bodyPr>
            <a:normAutofit fontScale="77500" lnSpcReduction="20000"/>
          </a:bodyPr>
          <a:lstStyle/>
          <a:p>
            <a:r>
              <a:rPr lang="en-US" dirty="0"/>
              <a:t>Bernstein, </a:t>
            </a:r>
            <a:r>
              <a:rPr lang="en-US" dirty="0" err="1"/>
              <a:t>Korteweg</a:t>
            </a:r>
            <a:r>
              <a:rPr lang="en-US" dirty="0"/>
              <a:t>, &amp; Laws (2015) showed that average investors when looking for information about startups strongly respond to the founding team but not to firm traction or lead investors. </a:t>
            </a:r>
            <a:endParaRPr lang="ta-IN" dirty="0" smtClean="0"/>
          </a:p>
          <a:p>
            <a:r>
              <a:rPr lang="en-US" dirty="0" smtClean="0"/>
              <a:t>(</a:t>
            </a:r>
            <a:r>
              <a:rPr lang="en-US" dirty="0"/>
              <a:t>Tata et al., 2015) used data from Twitter accounts of startup founders and analyzed the content of their tweets in relation to funding </a:t>
            </a:r>
            <a:r>
              <a:rPr lang="en-US" dirty="0" smtClean="0"/>
              <a:t>raised</a:t>
            </a:r>
            <a:endParaRPr lang="ta-IN" dirty="0" smtClean="0"/>
          </a:p>
          <a:p>
            <a:r>
              <a:rPr lang="en-US" dirty="0" smtClean="0"/>
              <a:t>They </a:t>
            </a:r>
            <a:r>
              <a:rPr lang="en-US" dirty="0"/>
              <a:t>found relations between tweets content and startup performance, including funding raised. </a:t>
            </a:r>
            <a:endParaRPr lang="ta-IN" dirty="0" smtClean="0"/>
          </a:p>
          <a:p>
            <a:r>
              <a:rPr lang="en-US" dirty="0" smtClean="0"/>
              <a:t>The </a:t>
            </a:r>
            <a:r>
              <a:rPr lang="en-US" b="1" dirty="0"/>
              <a:t>results demonstrate that high past focus, low future focus, high collective self-categorization, and lower level </a:t>
            </a:r>
            <a:r>
              <a:rPr lang="en-US" b="1" dirty="0" err="1"/>
              <a:t>construals</a:t>
            </a:r>
            <a:r>
              <a:rPr lang="en-US" dirty="0"/>
              <a:t> </a:t>
            </a:r>
            <a:r>
              <a:rPr lang="en-US" b="1" dirty="0"/>
              <a:t>can associate with better performance. </a:t>
            </a:r>
            <a:endParaRPr lang="ta-IN" b="1" dirty="0" smtClean="0"/>
          </a:p>
          <a:p>
            <a:r>
              <a:rPr lang="en-US" dirty="0" smtClean="0"/>
              <a:t>Findings </a:t>
            </a:r>
            <a:r>
              <a:rPr lang="en-US" dirty="0"/>
              <a:t>from this research, in particular, collective self-categorization, align with our findings, showing that size of the country ecosystem of startup founders is in positive correlation with country investment</a:t>
            </a:r>
            <a:r>
              <a:rPr lang="en-US" dirty="0" smtClean="0">
                <a:effectLst/>
              </a:rPr>
              <a:t> </a:t>
            </a:r>
            <a:endParaRPr lang="en-US" b="1" dirty="0"/>
          </a:p>
        </p:txBody>
      </p:sp>
    </p:spTree>
    <p:extLst>
      <p:ext uri="{BB962C8B-B14F-4D97-AF65-F5344CB8AC3E}">
        <p14:creationId xmlns:p14="http://schemas.microsoft.com/office/powerpoint/2010/main" val="984184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190" y="362876"/>
            <a:ext cx="8582312" cy="6196798"/>
          </a:xfrm>
        </p:spPr>
        <p:txBody>
          <a:bodyPr>
            <a:normAutofit/>
          </a:bodyPr>
          <a:lstStyle/>
          <a:p>
            <a:r>
              <a:rPr lang="en-US" dirty="0"/>
              <a:t>The stronger the country’s Twitter community is the more the country receives in funding</a:t>
            </a:r>
            <a:r>
              <a:rPr lang="en-US" dirty="0" smtClean="0">
                <a:effectLst/>
              </a:rPr>
              <a:t> </a:t>
            </a:r>
            <a:endParaRPr lang="ta-IN" dirty="0" smtClean="0"/>
          </a:p>
          <a:p>
            <a:r>
              <a:rPr lang="en-US" b="1" dirty="0" smtClean="0"/>
              <a:t>Lack </a:t>
            </a:r>
            <a:r>
              <a:rPr lang="en-US" b="1" dirty="0"/>
              <a:t>of significant correlation between number of tweets, followers/following, and days spent on Twitter</a:t>
            </a:r>
            <a:r>
              <a:rPr lang="en-US" dirty="0"/>
              <a:t> lead the authors to question </a:t>
            </a:r>
            <a:r>
              <a:rPr lang="en-US" b="1" dirty="0"/>
              <a:t>relevance of the content </a:t>
            </a:r>
            <a:r>
              <a:rPr lang="en-US" dirty="0"/>
              <a:t>created and distributed over Twitter to the investors.</a:t>
            </a:r>
            <a:r>
              <a:rPr lang="en-US" dirty="0" smtClean="0">
                <a:effectLst/>
              </a:rPr>
              <a:t> </a:t>
            </a:r>
            <a:endParaRPr lang="ta-IN" dirty="0" smtClean="0">
              <a:effectLst/>
            </a:endParaRPr>
          </a:p>
          <a:p>
            <a:r>
              <a:rPr lang="en-US" dirty="0" smtClean="0"/>
              <a:t>The </a:t>
            </a:r>
            <a:r>
              <a:rPr lang="en-US" dirty="0"/>
              <a:t>hypotheses presented in this paper are put forward on a macro level (correlating within EU countries), and a micro level (individual founders’ accounts) analysis has to be explored and analyzed in the next phase of the </a:t>
            </a:r>
            <a:r>
              <a:rPr lang="en-US" dirty="0" smtClean="0"/>
              <a:t>research</a:t>
            </a:r>
            <a:endParaRPr lang="ta-IN" dirty="0"/>
          </a:p>
          <a:p>
            <a:pPr marL="0" indent="0">
              <a:buNone/>
            </a:pPr>
            <a:endParaRPr lang="en-US" dirty="0"/>
          </a:p>
        </p:txBody>
      </p:sp>
    </p:spTree>
    <p:extLst>
      <p:ext uri="{BB962C8B-B14F-4D97-AF65-F5344CB8AC3E}">
        <p14:creationId xmlns:p14="http://schemas.microsoft.com/office/powerpoint/2010/main" val="2649946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27"/>
            <a:ext cx="8229600" cy="1143000"/>
          </a:xfrm>
        </p:spPr>
        <p:txBody>
          <a:bodyPr>
            <a:normAutofit/>
          </a:bodyPr>
          <a:lstStyle/>
          <a:p>
            <a:r>
              <a:rPr lang="ta-IN" dirty="0">
                <a:latin typeface="Calibri"/>
                <a:cs typeface="Calibri"/>
              </a:rPr>
              <a:t>F</a:t>
            </a:r>
            <a:r>
              <a:rPr lang="en-US" dirty="0" err="1" smtClean="0">
                <a:latin typeface="Calibri"/>
                <a:cs typeface="Calibri"/>
              </a:rPr>
              <a:t>uture</a:t>
            </a:r>
            <a:r>
              <a:rPr lang="en-US" dirty="0" smtClean="0">
                <a:latin typeface="Calibri"/>
                <a:cs typeface="Calibri"/>
              </a:rPr>
              <a:t> </a:t>
            </a:r>
            <a:r>
              <a:rPr lang="ta-IN" dirty="0" smtClean="0">
                <a:latin typeface="Calibri"/>
                <a:cs typeface="Calibri"/>
              </a:rPr>
              <a:t>R</a:t>
            </a:r>
            <a:r>
              <a:rPr lang="en-US" dirty="0" err="1" smtClean="0">
                <a:latin typeface="Calibri"/>
                <a:cs typeface="Calibri"/>
              </a:rPr>
              <a:t>esearch</a:t>
            </a:r>
            <a:r>
              <a:rPr lang="en-US" dirty="0" smtClean="0">
                <a:latin typeface="Calibri"/>
                <a:cs typeface="Calibri"/>
              </a:rPr>
              <a:t> </a:t>
            </a:r>
            <a:endParaRPr lang="en-US" dirty="0">
              <a:latin typeface="Calibri"/>
              <a:cs typeface="Calibri"/>
            </a:endParaRPr>
          </a:p>
        </p:txBody>
      </p:sp>
      <p:sp>
        <p:nvSpPr>
          <p:cNvPr id="3" name="Content Placeholder 2"/>
          <p:cNvSpPr>
            <a:spLocks noGrp="1"/>
          </p:cNvSpPr>
          <p:nvPr>
            <p:ph idx="1"/>
          </p:nvPr>
        </p:nvSpPr>
        <p:spPr>
          <a:xfrm>
            <a:off x="279099" y="1437549"/>
            <a:ext cx="8760619" cy="5224329"/>
          </a:xfrm>
        </p:spPr>
        <p:txBody>
          <a:bodyPr>
            <a:normAutofit fontScale="77500" lnSpcReduction="20000"/>
          </a:bodyPr>
          <a:lstStyle/>
          <a:p>
            <a:r>
              <a:rPr lang="en-US" dirty="0" smtClean="0"/>
              <a:t>dynamics of the founders’ Twitter activities could correlate with startup performance </a:t>
            </a:r>
            <a:endParaRPr lang="ta-IN" dirty="0" smtClean="0"/>
          </a:p>
          <a:p>
            <a:r>
              <a:rPr lang="en-US" dirty="0" smtClean="0"/>
              <a:t>sentiment </a:t>
            </a:r>
            <a:r>
              <a:rPr lang="en-US" dirty="0"/>
              <a:t>analysis, network analysis, and the correlation of Twitter data with the companies’ income. </a:t>
            </a:r>
            <a:endParaRPr lang="ta-IN" dirty="0" smtClean="0"/>
          </a:p>
          <a:p>
            <a:r>
              <a:rPr lang="en-US" dirty="0" smtClean="0"/>
              <a:t>correlation </a:t>
            </a:r>
            <a:r>
              <a:rPr lang="en-US" dirty="0"/>
              <a:t>with Twitter data with another social media channel, for example, Facebook or LinkedIn, or data such as the companies’ Wikipedia pages and the number of visitors to the websites of the startups. </a:t>
            </a:r>
            <a:endParaRPr lang="ta-IN" dirty="0" smtClean="0"/>
          </a:p>
          <a:p>
            <a:r>
              <a:rPr lang="en-US" dirty="0" smtClean="0"/>
              <a:t>use </a:t>
            </a:r>
            <a:r>
              <a:rPr lang="en-US" dirty="0"/>
              <a:t>a variety of databases; however, this may not be feasible since the numbers gathered could become difficult to </a:t>
            </a:r>
            <a:r>
              <a:rPr lang="en-US" dirty="0" smtClean="0"/>
              <a:t>manage</a:t>
            </a:r>
            <a:endParaRPr lang="ta-IN" dirty="0"/>
          </a:p>
          <a:p>
            <a:r>
              <a:rPr lang="en-US" dirty="0"/>
              <a:t>the research continues to collect data on a continuing basis from the 9,696 startup founders (Twitter accounts), which could provide insight into different aspects of startup as a phenomenon. </a:t>
            </a:r>
          </a:p>
        </p:txBody>
      </p:sp>
    </p:spTree>
    <p:extLst>
      <p:ext uri="{BB962C8B-B14F-4D97-AF65-F5344CB8AC3E}">
        <p14:creationId xmlns:p14="http://schemas.microsoft.com/office/powerpoint/2010/main" val="2156124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CONCLUSION</a:t>
            </a:r>
            <a:endParaRPr lang="en-US" dirty="0"/>
          </a:p>
        </p:txBody>
      </p:sp>
      <p:sp>
        <p:nvSpPr>
          <p:cNvPr id="3" name="Content Placeholder 2"/>
          <p:cNvSpPr>
            <a:spLocks noGrp="1"/>
          </p:cNvSpPr>
          <p:nvPr>
            <p:ph idx="1"/>
          </p:nvPr>
        </p:nvSpPr>
        <p:spPr/>
        <p:txBody>
          <a:bodyPr/>
          <a:lstStyle/>
          <a:p>
            <a:r>
              <a:rPr lang="en-US" dirty="0"/>
              <a:t>The findings demonstrate that it’s possible to achieve great insight into the behavior of an object of interest by using indirect observation, in this instance observing Twitter data indirectly. </a:t>
            </a:r>
            <a:endParaRPr lang="ta-IN" dirty="0" smtClean="0"/>
          </a:p>
          <a:p>
            <a:r>
              <a:rPr lang="en-US" dirty="0" smtClean="0"/>
              <a:t>However</a:t>
            </a:r>
            <a:r>
              <a:rPr lang="en-US" dirty="0"/>
              <a:t>, to do so, the analysis has to dig deeper into the large amount of unstructured data processed by using advanced techniques. </a:t>
            </a:r>
          </a:p>
        </p:txBody>
      </p:sp>
    </p:spTree>
    <p:extLst>
      <p:ext uri="{BB962C8B-B14F-4D97-AF65-F5344CB8AC3E}">
        <p14:creationId xmlns:p14="http://schemas.microsoft.com/office/powerpoint/2010/main" val="41503227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Twitter usage for the purpose of entrepreneurial activities</a:t>
            </a:r>
            <a:r>
              <a:rPr lang="en-US" dirty="0" smtClean="0">
                <a:effectLst/>
              </a:rPr>
              <a:t> </a:t>
            </a:r>
            <a:endParaRPr lang="en-US" dirty="0"/>
          </a:p>
        </p:txBody>
      </p:sp>
      <p:sp>
        <p:nvSpPr>
          <p:cNvPr id="3" name="Content Placeholder 2"/>
          <p:cNvSpPr>
            <a:spLocks noGrp="1"/>
          </p:cNvSpPr>
          <p:nvPr>
            <p:ph idx="1"/>
          </p:nvPr>
        </p:nvSpPr>
        <p:spPr>
          <a:xfrm>
            <a:off x="457200" y="1600200"/>
            <a:ext cx="8395748" cy="5136392"/>
          </a:xfrm>
        </p:spPr>
        <p:txBody>
          <a:bodyPr>
            <a:normAutofit fontScale="85000" lnSpcReduction="20000"/>
          </a:bodyPr>
          <a:lstStyle/>
          <a:p>
            <a:r>
              <a:rPr lang="en-US" dirty="0"/>
              <a:t>marketing activities </a:t>
            </a:r>
            <a:endParaRPr lang="ta-IN" dirty="0" smtClean="0"/>
          </a:p>
          <a:p>
            <a:r>
              <a:rPr lang="en-US" dirty="0" smtClean="0"/>
              <a:t>medium </a:t>
            </a:r>
            <a:r>
              <a:rPr lang="en-US" dirty="0"/>
              <a:t>of communication </a:t>
            </a:r>
            <a:endParaRPr lang="ta-IN" dirty="0" smtClean="0"/>
          </a:p>
          <a:p>
            <a:r>
              <a:rPr lang="en-US" dirty="0" smtClean="0"/>
              <a:t>support </a:t>
            </a:r>
            <a:r>
              <a:rPr lang="en-US" dirty="0"/>
              <a:t>the whole process from opportunity recognition to bringing those opportunities to life</a:t>
            </a:r>
            <a:r>
              <a:rPr lang="en-US" dirty="0" smtClean="0">
                <a:effectLst/>
              </a:rPr>
              <a:t> </a:t>
            </a:r>
            <a:endParaRPr lang="ta-IN" dirty="0" smtClean="0">
              <a:effectLst/>
            </a:endParaRPr>
          </a:p>
          <a:p>
            <a:r>
              <a:rPr lang="en-US" dirty="0"/>
              <a:t>global reach and low cost</a:t>
            </a:r>
            <a:r>
              <a:rPr lang="en-US" dirty="0" smtClean="0">
                <a:effectLst/>
              </a:rPr>
              <a:t> </a:t>
            </a:r>
            <a:endParaRPr lang="ta-IN" dirty="0" smtClean="0">
              <a:effectLst/>
            </a:endParaRPr>
          </a:p>
          <a:p>
            <a:r>
              <a:rPr lang="en-US" dirty="0"/>
              <a:t>support promotion and branding since </a:t>
            </a:r>
            <a:endParaRPr lang="ta-IN" dirty="0" smtClean="0"/>
          </a:p>
          <a:p>
            <a:r>
              <a:rPr lang="en-US" dirty="0"/>
              <a:t>community interactions</a:t>
            </a:r>
            <a:r>
              <a:rPr lang="en-US" dirty="0" smtClean="0">
                <a:effectLst/>
              </a:rPr>
              <a:t> </a:t>
            </a:r>
            <a:endParaRPr lang="ta-IN" dirty="0" smtClean="0">
              <a:effectLst/>
            </a:endParaRPr>
          </a:p>
          <a:p>
            <a:r>
              <a:rPr lang="en-US" dirty="0"/>
              <a:t>observe the competition and industry</a:t>
            </a:r>
            <a:r>
              <a:rPr lang="en-US" dirty="0" smtClean="0">
                <a:effectLst/>
              </a:rPr>
              <a:t> </a:t>
            </a:r>
            <a:endParaRPr lang="ta-IN" dirty="0" smtClean="0">
              <a:effectLst/>
            </a:endParaRPr>
          </a:p>
          <a:p>
            <a:r>
              <a:rPr lang="en-US" dirty="0" smtClean="0"/>
              <a:t>better </a:t>
            </a:r>
            <a:r>
              <a:rPr lang="en-US" dirty="0"/>
              <a:t>understanding and engaging with customers (including customer support)</a:t>
            </a:r>
            <a:r>
              <a:rPr lang="en-US" dirty="0" smtClean="0">
                <a:effectLst/>
              </a:rPr>
              <a:t> </a:t>
            </a:r>
            <a:endParaRPr lang="ta-IN" dirty="0" smtClean="0">
              <a:effectLst/>
            </a:endParaRPr>
          </a:p>
          <a:p>
            <a:r>
              <a:rPr lang="en-US" dirty="0"/>
              <a:t>a tool integrated into product development, marketing communication, and recruitment </a:t>
            </a:r>
          </a:p>
        </p:txBody>
      </p:sp>
    </p:spTree>
    <p:extLst>
      <p:ext uri="{BB962C8B-B14F-4D97-AF65-F5344CB8AC3E}">
        <p14:creationId xmlns:p14="http://schemas.microsoft.com/office/powerpoint/2010/main" val="2659674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latin typeface="Calibri"/>
                <a:cs typeface="Calibri"/>
              </a:rPr>
              <a:t>S</a:t>
            </a:r>
            <a:r>
              <a:rPr lang="en-US" dirty="0" err="1" smtClean="0">
                <a:latin typeface="Calibri"/>
                <a:cs typeface="Calibri"/>
              </a:rPr>
              <a:t>ocial</a:t>
            </a:r>
            <a:r>
              <a:rPr lang="en-US" dirty="0" smtClean="0">
                <a:latin typeface="Calibri"/>
                <a:cs typeface="Calibri"/>
              </a:rPr>
              <a:t> </a:t>
            </a:r>
            <a:r>
              <a:rPr lang="ta-IN" dirty="0" smtClean="0">
                <a:latin typeface="Calibri"/>
                <a:cs typeface="Calibri"/>
              </a:rPr>
              <a:t>M</a:t>
            </a:r>
            <a:r>
              <a:rPr lang="en-US" dirty="0" err="1" smtClean="0">
                <a:latin typeface="Calibri"/>
                <a:cs typeface="Calibri"/>
              </a:rPr>
              <a:t>edia</a:t>
            </a:r>
            <a:r>
              <a:rPr lang="en-US" dirty="0" smtClean="0">
                <a:latin typeface="Calibri"/>
                <a:cs typeface="Calibri"/>
              </a:rPr>
              <a:t> </a:t>
            </a:r>
            <a:r>
              <a:rPr lang="ta-IN" dirty="0" smtClean="0">
                <a:latin typeface="Calibri"/>
                <a:cs typeface="Calibri"/>
              </a:rPr>
              <a:t>P</a:t>
            </a:r>
            <a:r>
              <a:rPr lang="en-US" dirty="0" err="1" smtClean="0">
                <a:latin typeface="Calibri"/>
                <a:cs typeface="Calibri"/>
              </a:rPr>
              <a:t>latforms</a:t>
            </a:r>
            <a:r>
              <a:rPr lang="en-US" dirty="0" smtClean="0">
                <a:effectLst/>
                <a:latin typeface="Calibri"/>
                <a:cs typeface="Calibri"/>
              </a:rPr>
              <a:t> </a:t>
            </a:r>
            <a:endParaRPr lang="en-US" dirty="0">
              <a:latin typeface="Calibri"/>
              <a:cs typeface="Calibri"/>
            </a:endParaRPr>
          </a:p>
        </p:txBody>
      </p:sp>
      <p:sp>
        <p:nvSpPr>
          <p:cNvPr id="3" name="Content Placeholder 2"/>
          <p:cNvSpPr>
            <a:spLocks noGrp="1"/>
          </p:cNvSpPr>
          <p:nvPr>
            <p:ph idx="1"/>
          </p:nvPr>
        </p:nvSpPr>
        <p:spPr/>
        <p:txBody>
          <a:bodyPr>
            <a:normAutofit lnSpcReduction="10000"/>
          </a:bodyPr>
          <a:lstStyle/>
          <a:p>
            <a:r>
              <a:rPr lang="en-US" dirty="0"/>
              <a:t>316 million monthly active </a:t>
            </a:r>
            <a:r>
              <a:rPr lang="en-US" dirty="0" smtClean="0"/>
              <a:t>users </a:t>
            </a:r>
            <a:r>
              <a:rPr lang="en-US" dirty="0"/>
              <a:t>and </a:t>
            </a:r>
            <a:r>
              <a:rPr lang="en-US" dirty="0" smtClean="0"/>
              <a:t>than </a:t>
            </a:r>
            <a:r>
              <a:rPr lang="en-US" dirty="0"/>
              <a:t>500 million tweets per day </a:t>
            </a:r>
            <a:endParaRPr lang="ta-IN" dirty="0" smtClean="0"/>
          </a:p>
          <a:p>
            <a:r>
              <a:rPr lang="en-US" dirty="0"/>
              <a:t>93 percent declare that they employ social media in their marketing strategy, </a:t>
            </a:r>
            <a:endParaRPr lang="ta-IN" dirty="0" smtClean="0"/>
          </a:p>
          <a:p>
            <a:r>
              <a:rPr lang="en-US" dirty="0" smtClean="0"/>
              <a:t>Facebook </a:t>
            </a:r>
            <a:r>
              <a:rPr lang="en-US" dirty="0"/>
              <a:t>is top-rated (92%), followed by Twitter (84%) and LinkedIn (71%)</a:t>
            </a:r>
            <a:r>
              <a:rPr lang="en-US" dirty="0" smtClean="0">
                <a:effectLst/>
              </a:rPr>
              <a:t> </a:t>
            </a:r>
            <a:endParaRPr lang="ta-IN" dirty="0" smtClean="0">
              <a:effectLst/>
            </a:endParaRPr>
          </a:p>
          <a:p>
            <a:r>
              <a:rPr lang="en-US" dirty="0"/>
              <a:t>there’s a statistically significant relationship between a firm’s innovativeness and the adoption of </a:t>
            </a:r>
            <a:r>
              <a:rPr lang="en-US" dirty="0" smtClean="0"/>
              <a:t>Twitter</a:t>
            </a:r>
            <a:r>
              <a:rPr lang="ta-IN" dirty="0"/>
              <a:t> </a:t>
            </a:r>
            <a:r>
              <a:rPr lang="ta-IN" dirty="0" smtClean="0"/>
              <a:t>- </a:t>
            </a:r>
            <a:r>
              <a:rPr lang="en-US" dirty="0" err="1" smtClean="0"/>
              <a:t>Wamba</a:t>
            </a:r>
            <a:r>
              <a:rPr lang="en-US" dirty="0" smtClean="0"/>
              <a:t> </a:t>
            </a:r>
            <a:r>
              <a:rPr lang="en-US" dirty="0"/>
              <a:t>&amp; Carter (2013), </a:t>
            </a:r>
          </a:p>
        </p:txBody>
      </p:sp>
    </p:spTree>
    <p:extLst>
      <p:ext uri="{BB962C8B-B14F-4D97-AF65-F5344CB8AC3E}">
        <p14:creationId xmlns:p14="http://schemas.microsoft.com/office/powerpoint/2010/main" val="121804637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latin typeface="Calibri"/>
                <a:cs typeface="Calibri"/>
              </a:rPr>
              <a:t>I</a:t>
            </a:r>
            <a:r>
              <a:rPr lang="en-US" dirty="0" err="1" smtClean="0">
                <a:latin typeface="Calibri"/>
                <a:cs typeface="Calibri"/>
              </a:rPr>
              <a:t>nvestor</a:t>
            </a:r>
            <a:r>
              <a:rPr lang="en-US" dirty="0" smtClean="0">
                <a:latin typeface="Calibri"/>
                <a:cs typeface="Calibri"/>
              </a:rPr>
              <a:t> </a:t>
            </a:r>
            <a:r>
              <a:rPr lang="ta-IN" dirty="0" smtClean="0">
                <a:latin typeface="Calibri"/>
                <a:cs typeface="Calibri"/>
              </a:rPr>
              <a:t>R</a:t>
            </a:r>
            <a:r>
              <a:rPr lang="en-US" dirty="0" smtClean="0">
                <a:latin typeface="Calibri"/>
                <a:cs typeface="Calibri"/>
              </a:rPr>
              <a:t>elations </a:t>
            </a:r>
            <a:endParaRPr lang="en-US" dirty="0">
              <a:latin typeface="Calibri"/>
              <a:cs typeface="Calibri"/>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t>IR is a strategic management responsibility that’s integrated into </a:t>
            </a:r>
            <a:endParaRPr lang="ta-IN" dirty="0" smtClean="0"/>
          </a:p>
          <a:p>
            <a:pPr marL="0" indent="0" algn="ctr">
              <a:buNone/>
            </a:pPr>
            <a:r>
              <a:rPr lang="en-US" i="1" dirty="0" smtClean="0"/>
              <a:t>finance</a:t>
            </a:r>
            <a:r>
              <a:rPr lang="en-US" i="1" dirty="0"/>
              <a:t>, </a:t>
            </a:r>
            <a:endParaRPr lang="ta-IN" i="1" dirty="0" smtClean="0"/>
          </a:p>
          <a:p>
            <a:pPr marL="0" indent="0" algn="ctr">
              <a:buNone/>
            </a:pPr>
            <a:r>
              <a:rPr lang="en-US" i="1" dirty="0" smtClean="0"/>
              <a:t>communication</a:t>
            </a:r>
            <a:r>
              <a:rPr lang="en-US" i="1" dirty="0"/>
              <a:t>, </a:t>
            </a:r>
            <a:endParaRPr lang="ta-IN" i="1" dirty="0" smtClean="0"/>
          </a:p>
          <a:p>
            <a:pPr marL="0" indent="0" algn="ctr">
              <a:buNone/>
            </a:pPr>
            <a:r>
              <a:rPr lang="en-US" i="1" dirty="0" smtClean="0"/>
              <a:t>marketing</a:t>
            </a:r>
            <a:r>
              <a:rPr lang="en-US" i="1" dirty="0"/>
              <a:t>, and </a:t>
            </a:r>
            <a:endParaRPr lang="ta-IN" i="1" dirty="0" smtClean="0"/>
          </a:p>
          <a:p>
            <a:pPr marL="0" indent="0" algn="ctr">
              <a:buNone/>
            </a:pPr>
            <a:r>
              <a:rPr lang="en-US" i="1" dirty="0" smtClean="0"/>
              <a:t>law </a:t>
            </a:r>
            <a:r>
              <a:rPr lang="en-US" i="1" dirty="0"/>
              <a:t>compliance </a:t>
            </a:r>
            <a:endParaRPr lang="ta-IN" i="1" dirty="0" smtClean="0"/>
          </a:p>
          <a:p>
            <a:pPr marL="0" indent="0" algn="r">
              <a:buNone/>
            </a:pPr>
            <a:r>
              <a:rPr lang="en-US" dirty="0" smtClean="0"/>
              <a:t>to </a:t>
            </a:r>
            <a:r>
              <a:rPr lang="en-US" dirty="0"/>
              <a:t>enable </a:t>
            </a:r>
            <a:r>
              <a:rPr lang="en-US" b="1" dirty="0"/>
              <a:t>two-way communications </a:t>
            </a:r>
            <a:r>
              <a:rPr lang="en-US" dirty="0"/>
              <a:t>between </a:t>
            </a:r>
            <a:r>
              <a:rPr lang="en-US" b="1" dirty="0"/>
              <a:t>company</a:t>
            </a:r>
            <a:r>
              <a:rPr lang="en-US" dirty="0"/>
              <a:t>, the </a:t>
            </a:r>
            <a:r>
              <a:rPr lang="en-US" b="1" dirty="0"/>
              <a:t>financial community</a:t>
            </a:r>
            <a:r>
              <a:rPr lang="en-US" dirty="0"/>
              <a:t>, and other </a:t>
            </a:r>
            <a:r>
              <a:rPr lang="en-US" b="1" dirty="0" smtClean="0"/>
              <a:t>stakeholders</a:t>
            </a:r>
            <a:endParaRPr lang="ta-IN" b="1" dirty="0" smtClean="0"/>
          </a:p>
          <a:p>
            <a:pPr marL="0" indent="0">
              <a:buNone/>
            </a:pPr>
            <a:endParaRPr lang="ta-IN" dirty="0" smtClean="0"/>
          </a:p>
          <a:p>
            <a:pPr marL="0" indent="0">
              <a:buNone/>
            </a:pPr>
            <a:r>
              <a:rPr lang="en-US" dirty="0" smtClean="0"/>
              <a:t>It </a:t>
            </a:r>
            <a:r>
              <a:rPr lang="en-US" dirty="0"/>
              <a:t>contributes to a company’s security to achieve fair valuation </a:t>
            </a:r>
            <a:r>
              <a:rPr lang="en-US" b="1" dirty="0" smtClean="0">
                <a:effectLst/>
              </a:rPr>
              <a:t> </a:t>
            </a:r>
            <a:endParaRPr lang="en-US" b="1" dirty="0"/>
          </a:p>
        </p:txBody>
      </p:sp>
    </p:spTree>
    <p:extLst>
      <p:ext uri="{BB962C8B-B14F-4D97-AF65-F5344CB8AC3E}">
        <p14:creationId xmlns:p14="http://schemas.microsoft.com/office/powerpoint/2010/main" val="22335339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latin typeface="Calibri"/>
                <a:cs typeface="Calibri"/>
              </a:rPr>
              <a:t>I</a:t>
            </a:r>
            <a:r>
              <a:rPr lang="en-US" dirty="0" err="1">
                <a:cs typeface="Calibri"/>
              </a:rPr>
              <a:t>nvestor</a:t>
            </a:r>
            <a:r>
              <a:rPr lang="en-US" dirty="0">
                <a:cs typeface="Calibri"/>
              </a:rPr>
              <a:t> </a:t>
            </a:r>
            <a:r>
              <a:rPr lang="ta-IN" dirty="0" smtClean="0">
                <a:latin typeface="Calibri"/>
                <a:cs typeface="Calibri"/>
              </a:rPr>
              <a:t>R</a:t>
            </a:r>
            <a:r>
              <a:rPr lang="en-US" dirty="0">
                <a:cs typeface="Calibri"/>
              </a:rPr>
              <a:t>elations </a:t>
            </a:r>
            <a:endParaRPr lang="en-US" dirty="0"/>
          </a:p>
        </p:txBody>
      </p:sp>
      <p:sp>
        <p:nvSpPr>
          <p:cNvPr id="3" name="Content Placeholder 2"/>
          <p:cNvSpPr>
            <a:spLocks noGrp="1"/>
          </p:cNvSpPr>
          <p:nvPr>
            <p:ph idx="1"/>
          </p:nvPr>
        </p:nvSpPr>
        <p:spPr>
          <a:xfrm>
            <a:off x="195371" y="1417638"/>
            <a:ext cx="8805590" cy="5239734"/>
          </a:xfrm>
        </p:spPr>
        <p:txBody>
          <a:bodyPr>
            <a:normAutofit fontScale="77500" lnSpcReduction="20000"/>
          </a:bodyPr>
          <a:lstStyle/>
          <a:p>
            <a:r>
              <a:rPr lang="en-US" dirty="0"/>
              <a:t>investors match the take-up on social media by companies, and social media has the potential to move financial markets</a:t>
            </a:r>
            <a:r>
              <a:rPr lang="en-US" dirty="0" smtClean="0">
                <a:effectLst/>
              </a:rPr>
              <a:t> </a:t>
            </a:r>
            <a:endParaRPr lang="ta-IN" dirty="0" smtClean="0">
              <a:effectLst/>
            </a:endParaRPr>
          </a:p>
          <a:p>
            <a:r>
              <a:rPr lang="en-US" dirty="0" smtClean="0"/>
              <a:t>63 </a:t>
            </a:r>
            <a:r>
              <a:rPr lang="en-US" dirty="0"/>
              <a:t>percent of finance professionals (including brokers and heads of trading desks) believe that valuation of individual stocks can directly link to public sentiment contained in social media channels </a:t>
            </a:r>
            <a:endParaRPr lang="ta-IN" dirty="0"/>
          </a:p>
          <a:p>
            <a:r>
              <a:rPr lang="en-US" dirty="0" smtClean="0"/>
              <a:t>63 </a:t>
            </a:r>
            <a:r>
              <a:rPr lang="en-US" dirty="0"/>
              <a:t>percent of 800 publicly traded companies use Twitter for investor-related </a:t>
            </a:r>
            <a:r>
              <a:rPr lang="en-US" dirty="0" smtClean="0"/>
              <a:t>activities</a:t>
            </a:r>
            <a:endParaRPr lang="ta-IN" dirty="0" smtClean="0"/>
          </a:p>
          <a:p>
            <a:r>
              <a:rPr lang="en-US" dirty="0"/>
              <a:t>three out of five financial bloggers use Twitter as their primary news source</a:t>
            </a:r>
            <a:r>
              <a:rPr lang="en-US" dirty="0" smtClean="0">
                <a:effectLst/>
              </a:rPr>
              <a:t> </a:t>
            </a:r>
            <a:endParaRPr lang="ta-IN" dirty="0" smtClean="0">
              <a:effectLst/>
            </a:endParaRPr>
          </a:p>
          <a:p>
            <a:r>
              <a:rPr lang="en-US" dirty="0"/>
              <a:t>Twitter is the most widely used channel for IR, </a:t>
            </a:r>
            <a:r>
              <a:rPr lang="en-US" dirty="0" smtClean="0"/>
              <a:t>72 </a:t>
            </a:r>
            <a:r>
              <a:rPr lang="en-US" dirty="0"/>
              <a:t>percent out of 890 companies surveyed used Twitter to communicate investment materials in 2013</a:t>
            </a:r>
            <a:r>
              <a:rPr lang="en-US" dirty="0" smtClean="0">
                <a:effectLst/>
              </a:rPr>
              <a:t> </a:t>
            </a:r>
            <a:endParaRPr lang="ta-IN" dirty="0" smtClean="0">
              <a:effectLst/>
            </a:endParaRPr>
          </a:p>
          <a:p>
            <a:r>
              <a:rPr lang="en-US" dirty="0"/>
              <a:t>investors viewed financial blogs, along with LinkedIn and Twitter, as the most valuable social media resources</a:t>
            </a:r>
            <a:r>
              <a:rPr lang="en-US" dirty="0" smtClean="0">
                <a:effectLst/>
              </a:rPr>
              <a:t> </a:t>
            </a:r>
            <a:endParaRPr lang="en-US" dirty="0"/>
          </a:p>
          <a:p>
            <a:endParaRPr lang="en-US" dirty="0"/>
          </a:p>
        </p:txBody>
      </p:sp>
    </p:spTree>
    <p:extLst>
      <p:ext uri="{BB962C8B-B14F-4D97-AF65-F5344CB8AC3E}">
        <p14:creationId xmlns:p14="http://schemas.microsoft.com/office/powerpoint/2010/main" val="2221679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“startup” as a phenomenon </a:t>
            </a:r>
          </a:p>
        </p:txBody>
      </p:sp>
      <p:sp>
        <p:nvSpPr>
          <p:cNvPr id="3" name="Content Placeholder 2"/>
          <p:cNvSpPr>
            <a:spLocks noGrp="1"/>
          </p:cNvSpPr>
          <p:nvPr>
            <p:ph idx="1"/>
          </p:nvPr>
        </p:nvSpPr>
        <p:spPr/>
        <p:txBody>
          <a:bodyPr/>
          <a:lstStyle/>
          <a:p>
            <a:r>
              <a:rPr lang="en-US" dirty="0"/>
              <a:t>Venture capital funds in the </a:t>
            </a:r>
            <a:r>
              <a:rPr lang="en-US" dirty="0" smtClean="0"/>
              <a:t>EU</a:t>
            </a:r>
            <a:endParaRPr lang="ta-IN" dirty="0" smtClean="0"/>
          </a:p>
          <a:p>
            <a:r>
              <a:rPr lang="en-US" dirty="0"/>
              <a:t>mentioned frequently within the </a:t>
            </a:r>
            <a:r>
              <a:rPr lang="en-US" dirty="0" smtClean="0"/>
              <a:t>media, </a:t>
            </a:r>
            <a:r>
              <a:rPr lang="en-US" dirty="0"/>
              <a:t>within political speeches, and European commission programs</a:t>
            </a:r>
            <a:r>
              <a:rPr lang="en-US" dirty="0" smtClean="0">
                <a:effectLst/>
              </a:rPr>
              <a:t> </a:t>
            </a:r>
            <a:endParaRPr lang="ta-IN" dirty="0" smtClean="0">
              <a:effectLst/>
            </a:endParaRPr>
          </a:p>
          <a:p>
            <a:r>
              <a:rPr lang="en-US" sz="4800" b="1" dirty="0"/>
              <a:t>there’s still no clear definition of what a startup </a:t>
            </a:r>
            <a:r>
              <a:rPr lang="en-US" sz="4800" b="1" i="1" dirty="0"/>
              <a:t>is</a:t>
            </a:r>
            <a:r>
              <a:rPr lang="en-US" sz="4800" b="1" dirty="0" smtClean="0">
                <a:effectLst/>
              </a:rPr>
              <a:t> </a:t>
            </a:r>
            <a:r>
              <a:rPr lang="en-US" dirty="0" smtClean="0">
                <a:effectLst/>
              </a:rPr>
              <a:t> </a:t>
            </a:r>
            <a:endParaRPr lang="en-US" dirty="0"/>
          </a:p>
        </p:txBody>
      </p:sp>
    </p:spTree>
    <p:extLst>
      <p:ext uri="{BB962C8B-B14F-4D97-AF65-F5344CB8AC3E}">
        <p14:creationId xmlns:p14="http://schemas.microsoft.com/office/powerpoint/2010/main" val="1264395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smtClean="0">
                <a:latin typeface="Calibri"/>
                <a:cs typeface="Calibri"/>
              </a:rPr>
              <a:t>Two Side of the Coin</a:t>
            </a:r>
            <a:endParaRPr lang="en-US" dirty="0">
              <a:latin typeface="Calibri"/>
              <a:cs typeface="Calibri"/>
            </a:endParaRPr>
          </a:p>
        </p:txBody>
      </p:sp>
      <p:sp>
        <p:nvSpPr>
          <p:cNvPr id="3" name="Content Placeholder 2"/>
          <p:cNvSpPr>
            <a:spLocks noGrp="1"/>
          </p:cNvSpPr>
          <p:nvPr>
            <p:ph idx="1"/>
          </p:nvPr>
        </p:nvSpPr>
        <p:spPr/>
        <p:txBody>
          <a:bodyPr>
            <a:normAutofit fontScale="85000" lnSpcReduction="10000"/>
          </a:bodyPr>
          <a:lstStyle/>
          <a:p>
            <a:r>
              <a:rPr lang="en-US" dirty="0"/>
              <a:t>Ewing Marion Kauffman Foundation (</a:t>
            </a:r>
            <a:r>
              <a:rPr lang="en-US" dirty="0" err="1"/>
              <a:t>Morelix</a:t>
            </a:r>
            <a:r>
              <a:rPr lang="en-US" dirty="0"/>
              <a:t> et al., 2015) stating that </a:t>
            </a:r>
            <a:r>
              <a:rPr lang="en-US" b="1" dirty="0"/>
              <a:t>“Startup businesses here are defined as employer firms less than one year old employing at least one person besides the owner.” </a:t>
            </a:r>
            <a:endParaRPr lang="ta-IN" b="1" dirty="0" smtClean="0"/>
          </a:p>
          <a:p>
            <a:r>
              <a:rPr lang="en-US" dirty="0"/>
              <a:t>definition by NESTA (Dee at al., 2015) that defines startups as </a:t>
            </a:r>
            <a:r>
              <a:rPr lang="en-US" b="1" dirty="0"/>
              <a:t>“[A] young, innovative, growth–oriented business (employees/revenue/customers) in search of a sustainable and scalable business model.” </a:t>
            </a:r>
            <a:endParaRPr lang="ta-IN" b="1" dirty="0" smtClean="0"/>
          </a:p>
          <a:p>
            <a:r>
              <a:rPr lang="en-US" sz="2400" i="1" dirty="0"/>
              <a:t>NESTA, the emphasis is on defining startups as young companies. They differ from overall SMEs and need to develop different policies to support young companies and different ones to support small firms. </a:t>
            </a:r>
            <a:endParaRPr lang="en-US" sz="2400" b="1" i="1" dirty="0"/>
          </a:p>
        </p:txBody>
      </p:sp>
    </p:spTree>
    <p:extLst>
      <p:ext uri="{BB962C8B-B14F-4D97-AF65-F5344CB8AC3E}">
        <p14:creationId xmlns:p14="http://schemas.microsoft.com/office/powerpoint/2010/main" val="410472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research into entrepreneurial behavior </a:t>
            </a:r>
          </a:p>
        </p:txBody>
      </p:sp>
      <p:sp>
        <p:nvSpPr>
          <p:cNvPr id="3" name="Content Placeholder 2"/>
          <p:cNvSpPr>
            <a:spLocks noGrp="1"/>
          </p:cNvSpPr>
          <p:nvPr>
            <p:ph idx="1"/>
          </p:nvPr>
        </p:nvSpPr>
        <p:spPr>
          <a:xfrm>
            <a:off x="457199" y="1600200"/>
            <a:ext cx="8501897" cy="5071128"/>
          </a:xfrm>
        </p:spPr>
        <p:txBody>
          <a:bodyPr>
            <a:normAutofit lnSpcReduction="10000"/>
          </a:bodyPr>
          <a:lstStyle/>
          <a:p>
            <a:r>
              <a:rPr lang="en-US" dirty="0" smtClean="0"/>
              <a:t>there’s </a:t>
            </a:r>
            <a:r>
              <a:rPr lang="en-US" dirty="0"/>
              <a:t>no consensus on what a startup is and what it does</a:t>
            </a:r>
            <a:r>
              <a:rPr lang="en-US" dirty="0" smtClean="0"/>
              <a:t>.</a:t>
            </a:r>
            <a:endParaRPr lang="ta-IN" dirty="0" smtClean="0"/>
          </a:p>
          <a:p>
            <a:r>
              <a:rPr lang="en-US" dirty="0" smtClean="0"/>
              <a:t>Instead </a:t>
            </a:r>
            <a:r>
              <a:rPr lang="en-US" dirty="0"/>
              <a:t>of seeking a definition, it’s necessary to look at what those companies are </a:t>
            </a:r>
            <a:r>
              <a:rPr lang="en-US" dirty="0" smtClean="0"/>
              <a:t>doing</a:t>
            </a:r>
            <a:endParaRPr lang="ta-IN" dirty="0" smtClean="0"/>
          </a:p>
          <a:p>
            <a:r>
              <a:rPr lang="en-US" dirty="0" smtClean="0"/>
              <a:t>not </a:t>
            </a:r>
            <a:r>
              <a:rPr lang="en-US" dirty="0"/>
              <a:t>“What is this?” but </a:t>
            </a:r>
            <a:r>
              <a:rPr lang="en-US" dirty="0" smtClean="0"/>
              <a:t>instead, </a:t>
            </a:r>
            <a:r>
              <a:rPr lang="en-US" dirty="0"/>
              <a:t>“What does it do?</a:t>
            </a:r>
            <a:r>
              <a:rPr lang="en-US" dirty="0" smtClean="0"/>
              <a:t>”</a:t>
            </a:r>
            <a:endParaRPr lang="ta-IN" dirty="0" smtClean="0"/>
          </a:p>
          <a:p>
            <a:r>
              <a:rPr lang="en-US" dirty="0" smtClean="0"/>
              <a:t> </a:t>
            </a:r>
            <a:r>
              <a:rPr lang="en-US" dirty="0"/>
              <a:t>It doesn’t consider objects; rather, it considers the ways of behaving (Ashby, 1957)</a:t>
            </a:r>
            <a:r>
              <a:rPr lang="en-US" dirty="0" smtClean="0"/>
              <a:t>.</a:t>
            </a:r>
            <a:endParaRPr lang="ta-IN" dirty="0" smtClean="0"/>
          </a:p>
          <a:p>
            <a:r>
              <a:rPr lang="en-US" dirty="0" smtClean="0"/>
              <a:t>companies </a:t>
            </a:r>
            <a:r>
              <a:rPr lang="en-US" dirty="0"/>
              <a:t>actually do is the result of their founders’ action. </a:t>
            </a:r>
            <a:endParaRPr lang="ta-IN" dirty="0" smtClean="0"/>
          </a:p>
        </p:txBody>
      </p:sp>
    </p:spTree>
    <p:extLst>
      <p:ext uri="{BB962C8B-B14F-4D97-AF65-F5344CB8AC3E}">
        <p14:creationId xmlns:p14="http://schemas.microsoft.com/office/powerpoint/2010/main" val="8766996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This paper examines the correlation of the Twitter usage of startup founders across the EU with the total country investment in startups in order to ascertain the extent to which we can predict how the startups will behave in the future. </a:t>
            </a:r>
          </a:p>
        </p:txBody>
      </p:sp>
    </p:spTree>
    <p:extLst>
      <p:ext uri="{BB962C8B-B14F-4D97-AF65-F5344CB8AC3E}">
        <p14:creationId xmlns:p14="http://schemas.microsoft.com/office/powerpoint/2010/main" val="10786822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71</TotalTime>
  <Words>1551</Words>
  <Application>Microsoft Macintosh PowerPoint</Application>
  <PresentationFormat>On-screen Show (4:3)</PresentationFormat>
  <Paragraphs>92</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Microsoft Word Document</vt:lpstr>
      <vt:lpstr>An Analysis of Twitter Usage Among Startups in Europe</vt:lpstr>
      <vt:lpstr>Twitter usage for the purpose of entrepreneurial activities </vt:lpstr>
      <vt:lpstr>Social Media Platforms </vt:lpstr>
      <vt:lpstr>Investor Relations </vt:lpstr>
      <vt:lpstr>Investor Relations </vt:lpstr>
      <vt:lpstr>“startup” as a phenomenon </vt:lpstr>
      <vt:lpstr>Two Side of the Coin</vt:lpstr>
      <vt:lpstr>research into entrepreneurial behavior </vt:lpstr>
      <vt:lpstr>PowerPoint Presentation</vt:lpstr>
      <vt:lpstr>Methodology</vt:lpstr>
      <vt:lpstr>Methodology</vt:lpstr>
      <vt:lpstr>Hypotheses </vt:lpstr>
      <vt:lpstr>PowerPoint Presentation</vt:lpstr>
      <vt:lpstr>DISCUSSION</vt:lpstr>
      <vt:lpstr>PowerPoint Presentation</vt:lpstr>
      <vt:lpstr>PowerPoint Presentation</vt:lpstr>
      <vt:lpstr>Future Research </vt:lpstr>
      <vt:lpstr>CONCLUSION</vt:lpstr>
    </vt:vector>
  </TitlesOfParts>
  <Company>TVZ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Twitter Usage Among Startups in Europe</dc:title>
  <dc:creator>Sergej Lugovic</dc:creator>
  <cp:lastModifiedBy>Sergej Lugovic</cp:lastModifiedBy>
  <cp:revision>32</cp:revision>
  <dcterms:created xsi:type="dcterms:W3CDTF">2015-11-12T07:36:18Z</dcterms:created>
  <dcterms:modified xsi:type="dcterms:W3CDTF">2015-11-12T08:48:11Z</dcterms:modified>
</cp:coreProperties>
</file>