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67" r:id="rId7"/>
    <p:sldId id="269" r:id="rId8"/>
    <p:sldId id="270" r:id="rId9"/>
    <p:sldId id="273" r:id="rId10"/>
    <p:sldId id="274" r:id="rId11"/>
    <p:sldId id="276" r:id="rId12"/>
    <p:sldId id="278" r:id="rId13"/>
    <p:sldId id="279" r:id="rId14"/>
    <p:sldId id="282" r:id="rId15"/>
    <p:sldId id="280" r:id="rId16"/>
    <p:sldId id="261" r:id="rId17"/>
    <p:sldId id="262" r:id="rId18"/>
    <p:sldId id="263" r:id="rId19"/>
    <p:sldId id="264" r:id="rId20"/>
    <p:sldId id="265" r:id="rId21"/>
    <p:sldId id="266" r:id="rId22"/>
    <p:sldId id="268" r:id="rId23"/>
    <p:sldId id="271" r:id="rId24"/>
    <p:sldId id="272" r:id="rId25"/>
    <p:sldId id="275" r:id="rId26"/>
    <p:sldId id="281" r:id="rId2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0D0FD5-6952-440F-BDAF-19D5B49D2516}">
          <p14:sldIdLst>
            <p14:sldId id="256"/>
            <p14:sldId id="257"/>
            <p14:sldId id="258"/>
            <p14:sldId id="259"/>
            <p14:sldId id="260"/>
            <p14:sldId id="267"/>
            <p14:sldId id="269"/>
            <p14:sldId id="270"/>
            <p14:sldId id="273"/>
            <p14:sldId id="274"/>
            <p14:sldId id="276"/>
            <p14:sldId id="278"/>
            <p14:sldId id="279"/>
            <p14:sldId id="282"/>
          </p14:sldIdLst>
        </p14:section>
        <p14:section name="Untitled Section" id="{4B59642E-CAD1-4852-9644-113DC02534E3}">
          <p14:sldIdLst>
            <p14:sldId id="280"/>
            <p14:sldId id="261"/>
            <p14:sldId id="262"/>
            <p14:sldId id="263"/>
            <p14:sldId id="264"/>
            <p14:sldId id="265"/>
            <p14:sldId id="266"/>
            <p14:sldId id="268"/>
            <p14:sldId id="271"/>
            <p14:sldId id="272"/>
            <p14:sldId id="275"/>
            <p14:sldId id="28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c@tvz.hr" initials="m" lastIdx="1" clrIdx="0">
    <p:extLst>
      <p:ext uri="{19B8F6BF-5375-455C-9EA6-DF929625EA0E}">
        <p15:presenceInfo xmlns:p15="http://schemas.microsoft.com/office/powerpoint/2012/main" userId="b9d4de8736af8e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18"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1T11:06:37.754"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DA7CF-6DF7-4EE7-A782-611B320C62AB}" type="datetimeFigureOut">
              <a:rPr lang="hr-HR" smtClean="0"/>
              <a:t>11.11.2015.</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F0F8A-6B31-44B0-86D9-D42DF2F0127F}" type="slidenum">
              <a:rPr lang="hr-HR" smtClean="0"/>
              <a:t>‹#›</a:t>
            </a:fld>
            <a:endParaRPr lang="hr-HR"/>
          </a:p>
        </p:txBody>
      </p:sp>
    </p:spTree>
    <p:extLst>
      <p:ext uri="{BB962C8B-B14F-4D97-AF65-F5344CB8AC3E}">
        <p14:creationId xmlns:p14="http://schemas.microsoft.com/office/powerpoint/2010/main" val="355826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employee can see the latest news and track changes that took place within the company and interact with them.</a:t>
            </a:r>
            <a:endParaRPr lang="hr-HR" dirty="0" smtClean="0"/>
          </a:p>
          <a:p>
            <a:endParaRPr lang="hr-HR" dirty="0" smtClean="0"/>
          </a:p>
          <a:p>
            <a:r>
              <a:rPr lang="en-GB" dirty="0" smtClean="0"/>
              <a:t>Through this interface one can easily schedule an event, organize a poll, upload files and/or make a post as a part of a project management IS. Functionalities of requests</a:t>
            </a:r>
            <a:r>
              <a:rPr lang="hr-HR" dirty="0" smtClean="0"/>
              <a:t> </a:t>
            </a:r>
            <a:r>
              <a:rPr lang="hr-HR" dirty="0" err="1" smtClean="0"/>
              <a:t>in</a:t>
            </a:r>
            <a:r>
              <a:rPr lang="hr-HR" dirty="0" smtClean="0"/>
              <a:t> </a:t>
            </a:r>
            <a:r>
              <a:rPr lang="hr-HR" dirty="0" err="1" smtClean="0"/>
              <a:t>internal</a:t>
            </a:r>
            <a:r>
              <a:rPr lang="hr-HR" dirty="0" smtClean="0"/>
              <a:t> </a:t>
            </a:r>
            <a:r>
              <a:rPr lang="hr-HR" dirty="0" err="1" smtClean="0"/>
              <a:t>administration</a:t>
            </a:r>
            <a:r>
              <a:rPr lang="hr-HR" dirty="0" smtClean="0"/>
              <a:t> </a:t>
            </a:r>
            <a:r>
              <a:rPr lang="en-GB" dirty="0" smtClean="0"/>
              <a:t> (</a:t>
            </a:r>
            <a:r>
              <a:rPr lang="hr-HR" dirty="0" err="1" smtClean="0"/>
              <a:t>such</a:t>
            </a:r>
            <a:r>
              <a:rPr lang="hr-HR" dirty="0" smtClean="0"/>
              <a:t> as </a:t>
            </a:r>
            <a:r>
              <a:rPr lang="en-GB" dirty="0" smtClean="0"/>
              <a:t>business trip approval, leave approval, purchase requests, etc.) </a:t>
            </a:r>
            <a:r>
              <a:rPr lang="hr-HR" dirty="0" err="1" smtClean="0"/>
              <a:t>can</a:t>
            </a:r>
            <a:r>
              <a:rPr lang="hr-HR" dirty="0" smtClean="0"/>
              <a:t> </a:t>
            </a:r>
            <a:r>
              <a:rPr lang="hr-HR" dirty="0" err="1" smtClean="0"/>
              <a:t>also</a:t>
            </a:r>
            <a:r>
              <a:rPr lang="hr-HR" dirty="0" smtClean="0"/>
              <a:t> </a:t>
            </a:r>
            <a:r>
              <a:rPr lang="hr-HR" dirty="0" err="1" smtClean="0"/>
              <a:t>be</a:t>
            </a:r>
            <a:r>
              <a:rPr lang="hr-HR" dirty="0" smtClean="0"/>
              <a:t> </a:t>
            </a:r>
            <a:r>
              <a:rPr lang="hr-HR" dirty="0" err="1" smtClean="0"/>
              <a:t>made</a:t>
            </a:r>
            <a:r>
              <a:rPr lang="hr-HR" dirty="0" smtClean="0"/>
              <a:t> </a:t>
            </a:r>
            <a:r>
              <a:rPr lang="hr-HR" dirty="0" err="1" smtClean="0"/>
              <a:t>through</a:t>
            </a:r>
            <a:r>
              <a:rPr lang="hr-HR" dirty="0" smtClean="0"/>
              <a:t> </a:t>
            </a:r>
            <a:r>
              <a:rPr lang="hr-HR" dirty="0" err="1" smtClean="0"/>
              <a:t>thi</a:t>
            </a:r>
            <a:r>
              <a:rPr lang="hr-HR" dirty="0" err="1" smtClean="0"/>
              <a:t>s</a:t>
            </a:r>
            <a:r>
              <a:rPr lang="hr-HR" dirty="0" smtClean="0"/>
              <a:t> </a:t>
            </a:r>
            <a:r>
              <a:rPr lang="hr-HR" dirty="0" err="1" smtClean="0"/>
              <a:t>interface</a:t>
            </a:r>
            <a:r>
              <a:rPr lang="hr-HR" dirty="0" smtClean="0"/>
              <a:t> </a:t>
            </a:r>
            <a:r>
              <a:rPr lang="hr-HR" dirty="0" err="1" smtClean="0"/>
              <a:t>and</a:t>
            </a:r>
            <a:r>
              <a:rPr lang="hr-HR" dirty="0" smtClean="0"/>
              <a:t> </a:t>
            </a:r>
            <a:r>
              <a:rPr lang="hr-HR" dirty="0" err="1" smtClean="0"/>
              <a:t>can</a:t>
            </a:r>
            <a:r>
              <a:rPr lang="hr-HR" dirty="0" smtClean="0"/>
              <a:t> </a:t>
            </a:r>
            <a:r>
              <a:rPr lang="hr-HR" dirty="0" err="1" smtClean="0"/>
              <a:t>be</a:t>
            </a:r>
            <a:r>
              <a:rPr lang="hr-HR" dirty="0" smtClean="0"/>
              <a:t> </a:t>
            </a:r>
            <a:r>
              <a:rPr lang="hr-HR" dirty="0" err="1" smtClean="0"/>
              <a:t>served</a:t>
            </a:r>
            <a:r>
              <a:rPr lang="hr-HR" dirty="0" smtClean="0"/>
              <a:t> as </a:t>
            </a:r>
            <a:r>
              <a:rPr lang="hr-HR" dirty="0" err="1" smtClean="0"/>
              <a:t>an</a:t>
            </a:r>
            <a:r>
              <a:rPr lang="hr-HR" dirty="0" smtClean="0"/>
              <a:t> HR </a:t>
            </a:r>
            <a:r>
              <a:rPr lang="hr-HR" dirty="0" err="1" smtClean="0"/>
              <a:t>functionality</a:t>
            </a:r>
            <a:r>
              <a:rPr lang="hr-HR" dirty="0" smtClean="0"/>
              <a:t>.</a:t>
            </a:r>
            <a:endParaRPr lang="hr-HR" dirty="0" smtClean="0"/>
          </a:p>
          <a:p>
            <a:endParaRPr lang="hr-HR" dirty="0"/>
          </a:p>
        </p:txBody>
      </p:sp>
      <p:sp>
        <p:nvSpPr>
          <p:cNvPr id="4" name="Slide Number Placeholder 3"/>
          <p:cNvSpPr>
            <a:spLocks noGrp="1"/>
          </p:cNvSpPr>
          <p:nvPr>
            <p:ph type="sldNum" sz="quarter" idx="10"/>
          </p:nvPr>
        </p:nvSpPr>
        <p:spPr/>
        <p:txBody>
          <a:bodyPr/>
          <a:lstStyle/>
          <a:p>
            <a:fld id="{A57F0F8A-6B31-44B0-86D9-D42DF2F0127F}" type="slidenum">
              <a:rPr lang="hr-HR" smtClean="0"/>
              <a:t>4</a:t>
            </a:fld>
            <a:endParaRPr lang="hr-HR"/>
          </a:p>
        </p:txBody>
      </p:sp>
    </p:spTree>
    <p:extLst>
      <p:ext uri="{BB962C8B-B14F-4D97-AF65-F5344CB8AC3E}">
        <p14:creationId xmlns:p14="http://schemas.microsoft.com/office/powerpoint/2010/main" val="134724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 is a CRM object that represents a buyer's interest in a product or service and it is usually a result of the organization's marketing strategy and actions through various sales channels (website, social networks, direct sales channels, etc.). By passing through system leads are being qualified and prioritized according to their level of the realization possibility. At the end of a process, leads can be qualified as junk or quality leads. First ones are then being removed from system or sent back for remarketing, while second ones are being converted to deal. </a:t>
            </a:r>
            <a:br>
              <a:rPr lang="en-GB" dirty="0"/>
            </a:br>
            <a:r>
              <a:rPr lang="en-GB" dirty="0"/>
              <a:t>Deals are system objects of sales business processes that contain the interaction with a buyer pertaining to a transaction. Deals proceed through the system by a number of customizable statuses given by the system or customized by a workflow and they result with a closed sale (won or lost). At this stage of the sales process, system offers the possibility of quote generation, accompanied with referring invoice, as two new objects in system, connected with accounting operations IS and DMS.</a:t>
            </a:r>
            <a:endParaRPr lang="hr-HR" dirty="0"/>
          </a:p>
          <a:p>
            <a:r>
              <a:rPr lang="en-GB" dirty="0"/>
              <a:t> </a:t>
            </a:r>
            <a:endParaRPr lang="hr-HR" dirty="0"/>
          </a:p>
          <a:p>
            <a:endParaRPr lang="hr-HR" dirty="0"/>
          </a:p>
        </p:txBody>
      </p:sp>
      <p:sp>
        <p:nvSpPr>
          <p:cNvPr id="4" name="Slide Number Placeholder 3"/>
          <p:cNvSpPr>
            <a:spLocks noGrp="1"/>
          </p:cNvSpPr>
          <p:nvPr>
            <p:ph type="sldNum" sz="quarter" idx="10"/>
          </p:nvPr>
        </p:nvSpPr>
        <p:spPr/>
        <p:txBody>
          <a:bodyPr/>
          <a:lstStyle/>
          <a:p>
            <a:fld id="{A57F0F8A-6B31-44B0-86D9-D42DF2F0127F}" type="slidenum">
              <a:rPr lang="hr-HR" smtClean="0"/>
              <a:t>6</a:t>
            </a:fld>
            <a:endParaRPr lang="hr-HR"/>
          </a:p>
        </p:txBody>
      </p:sp>
    </p:spTree>
    <p:extLst>
      <p:ext uri="{BB962C8B-B14F-4D97-AF65-F5344CB8AC3E}">
        <p14:creationId xmlns:p14="http://schemas.microsoft.com/office/powerpoint/2010/main" val="325154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 new version of the document is loaded, the previous is not deleted, but is stored in order to be available at all times and records history provides information about the time when the version created and the user who created it.</a:t>
            </a:r>
            <a:br>
              <a:rPr lang="en-GB" dirty="0" smtClean="0"/>
            </a:br>
            <a:endParaRPr lang="hr-HR" dirty="0"/>
          </a:p>
        </p:txBody>
      </p:sp>
      <p:sp>
        <p:nvSpPr>
          <p:cNvPr id="4" name="Slide Number Placeholder 3"/>
          <p:cNvSpPr>
            <a:spLocks noGrp="1"/>
          </p:cNvSpPr>
          <p:nvPr>
            <p:ph type="sldNum" sz="quarter" idx="10"/>
          </p:nvPr>
        </p:nvSpPr>
        <p:spPr/>
        <p:txBody>
          <a:bodyPr/>
          <a:lstStyle/>
          <a:p>
            <a:fld id="{A57F0F8A-6B31-44B0-86D9-D42DF2F0127F}" type="slidenum">
              <a:rPr lang="hr-HR" smtClean="0"/>
              <a:t>10</a:t>
            </a:fld>
            <a:endParaRPr lang="hr-HR"/>
          </a:p>
        </p:txBody>
      </p:sp>
    </p:spTree>
    <p:extLst>
      <p:ext uri="{BB962C8B-B14F-4D97-AF65-F5344CB8AC3E}">
        <p14:creationId xmlns:p14="http://schemas.microsoft.com/office/powerpoint/2010/main" val="288343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also embedded reports by products, activities and invoices sent and revenue made. </a:t>
            </a:r>
            <a:r>
              <a:rPr lang="en-GB" dirty="0" err="1" smtClean="0"/>
              <a:t>Bitrix</a:t>
            </a:r>
            <a:r>
              <a:rPr lang="en-GB" dirty="0" smtClean="0"/>
              <a:t> 24 in its purpose is not analytical system and in-depth </a:t>
            </a:r>
            <a:r>
              <a:rPr lang="en-GB" dirty="0" err="1" smtClean="0"/>
              <a:t>analyzes</a:t>
            </a:r>
            <a:r>
              <a:rPr lang="en-GB" dirty="0" smtClean="0"/>
              <a:t> and forecasts cannot be made within the system, so the segmented data are used primarily for optimization of business processes and as raw data for redistribution.</a:t>
            </a:r>
            <a:endParaRPr lang="hr-HR" dirty="0" smtClean="0"/>
          </a:p>
          <a:p>
            <a:endParaRPr lang="hr-HR" dirty="0"/>
          </a:p>
        </p:txBody>
      </p:sp>
      <p:sp>
        <p:nvSpPr>
          <p:cNvPr id="4" name="Slide Number Placeholder 3"/>
          <p:cNvSpPr>
            <a:spLocks noGrp="1"/>
          </p:cNvSpPr>
          <p:nvPr>
            <p:ph type="sldNum" sz="quarter" idx="10"/>
          </p:nvPr>
        </p:nvSpPr>
        <p:spPr/>
        <p:txBody>
          <a:bodyPr/>
          <a:lstStyle/>
          <a:p>
            <a:fld id="{A57F0F8A-6B31-44B0-86D9-D42DF2F0127F}" type="slidenum">
              <a:rPr lang="hr-HR" smtClean="0"/>
              <a:t>12</a:t>
            </a:fld>
            <a:endParaRPr lang="hr-HR"/>
          </a:p>
        </p:txBody>
      </p:sp>
    </p:spTree>
    <p:extLst>
      <p:ext uri="{BB962C8B-B14F-4D97-AF65-F5344CB8AC3E}">
        <p14:creationId xmlns:p14="http://schemas.microsoft.com/office/powerpoint/2010/main" val="371630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hr-HR" dirty="0"/>
          </a:p>
          <a:p>
            <a:endParaRPr lang="hr-HR" dirty="0"/>
          </a:p>
        </p:txBody>
      </p:sp>
      <p:sp>
        <p:nvSpPr>
          <p:cNvPr id="4" name="Slide Number Placeholder 3"/>
          <p:cNvSpPr>
            <a:spLocks noGrp="1"/>
          </p:cNvSpPr>
          <p:nvPr>
            <p:ph type="sldNum" sz="quarter" idx="10"/>
          </p:nvPr>
        </p:nvSpPr>
        <p:spPr/>
        <p:txBody>
          <a:bodyPr/>
          <a:lstStyle/>
          <a:p>
            <a:fld id="{A57F0F8A-6B31-44B0-86D9-D42DF2F0127F}" type="slidenum">
              <a:rPr lang="hr-HR" smtClean="0"/>
              <a:t>16</a:t>
            </a:fld>
            <a:endParaRPr lang="hr-HR"/>
          </a:p>
        </p:txBody>
      </p:sp>
    </p:spTree>
    <p:extLst>
      <p:ext uri="{BB962C8B-B14F-4D97-AF65-F5344CB8AC3E}">
        <p14:creationId xmlns:p14="http://schemas.microsoft.com/office/powerpoint/2010/main" val="312071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5AF658-C004-4F27-A224-406CCD15A110}" type="datetimeFigureOut">
              <a:rPr lang="hr-HR" smtClean="0"/>
              <a:t>11.11.2015.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870315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5AF658-C004-4F27-A224-406CCD15A110}" type="datetimeFigureOut">
              <a:rPr lang="hr-HR" smtClean="0"/>
              <a:t>11.11.2015.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49286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5AF658-C004-4F27-A224-406CCD15A110}" type="datetimeFigureOut">
              <a:rPr lang="hr-HR" smtClean="0"/>
              <a:t>11.11.2015.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87183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5AF658-C004-4F27-A224-406CCD15A110}" type="datetimeFigureOut">
              <a:rPr lang="hr-HR" smtClean="0"/>
              <a:t>11.11.2015.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45790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5AF658-C004-4F27-A224-406CCD15A110}" type="datetimeFigureOut">
              <a:rPr lang="hr-HR" smtClean="0"/>
              <a:t>11.11.2015.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369558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DA5AF658-C004-4F27-A224-406CCD15A110}" type="datetimeFigureOut">
              <a:rPr lang="hr-HR" smtClean="0"/>
              <a:t>11.11.2015.</a:t>
            </a:fld>
            <a:endParaRPr lang="hr-HR"/>
          </a:p>
        </p:txBody>
      </p:sp>
      <p:sp>
        <p:nvSpPr>
          <p:cNvPr id="9" name="Footer Placeholder 8"/>
          <p:cNvSpPr>
            <a:spLocks noGrp="1"/>
          </p:cNvSpPr>
          <p:nvPr>
            <p:ph type="ftr" sz="quarter" idx="11"/>
          </p:nvPr>
        </p:nvSpPr>
        <p:spPr/>
        <p:txBody>
          <a:bodyPr/>
          <a:lstStyle/>
          <a:p>
            <a:endParaRPr lang="hr-HR"/>
          </a:p>
        </p:txBody>
      </p:sp>
      <p:sp>
        <p:nvSpPr>
          <p:cNvPr id="10" name="Slide Number Placeholder 9"/>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306071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DA5AF658-C004-4F27-A224-406CCD15A110}" type="datetimeFigureOut">
              <a:rPr lang="hr-HR" smtClean="0"/>
              <a:t>11.11.2015.</a:t>
            </a:fld>
            <a:endParaRPr lang="hr-HR"/>
          </a:p>
        </p:txBody>
      </p:sp>
      <p:sp>
        <p:nvSpPr>
          <p:cNvPr id="11" name="Footer Placeholder 10"/>
          <p:cNvSpPr>
            <a:spLocks noGrp="1"/>
          </p:cNvSpPr>
          <p:nvPr>
            <p:ph type="ftr" sz="quarter" idx="11"/>
          </p:nvPr>
        </p:nvSpPr>
        <p:spPr/>
        <p:txBody>
          <a:bodyPr/>
          <a:lstStyle/>
          <a:p>
            <a:endParaRPr lang="hr-HR"/>
          </a:p>
        </p:txBody>
      </p:sp>
      <p:sp>
        <p:nvSpPr>
          <p:cNvPr id="12" name="Slide Number Placeholder 11"/>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85014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A5AF658-C004-4F27-A224-406CCD15A110}" type="datetimeFigureOut">
              <a:rPr lang="hr-HR" smtClean="0"/>
              <a:t>11.11.2015.</a:t>
            </a:fld>
            <a:endParaRPr lang="hr-HR"/>
          </a:p>
        </p:txBody>
      </p:sp>
      <p:sp>
        <p:nvSpPr>
          <p:cNvPr id="7" name="Footer Placeholder 6"/>
          <p:cNvSpPr>
            <a:spLocks noGrp="1"/>
          </p:cNvSpPr>
          <p:nvPr>
            <p:ph type="ftr" sz="quarter" idx="11"/>
          </p:nvPr>
        </p:nvSpPr>
        <p:spPr/>
        <p:txBody>
          <a:bodyPr/>
          <a:lstStyle/>
          <a:p>
            <a:endParaRPr lang="hr-HR"/>
          </a:p>
        </p:txBody>
      </p:sp>
      <p:sp>
        <p:nvSpPr>
          <p:cNvPr id="8" name="Slide Number Placeholder 7"/>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166853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5AF658-C004-4F27-A224-406CCD15A110}" type="datetimeFigureOut">
              <a:rPr lang="hr-HR" smtClean="0"/>
              <a:t>11.11.2015.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144886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A5AF658-C004-4F27-A224-406CCD15A110}" type="datetimeFigureOut">
              <a:rPr lang="hr-HR" smtClean="0"/>
              <a:t>11.11.2015.</a:t>
            </a:fld>
            <a:endParaRPr lang="hr-HR"/>
          </a:p>
        </p:txBody>
      </p:sp>
      <p:sp>
        <p:nvSpPr>
          <p:cNvPr id="9" name="Footer Placeholder 8"/>
          <p:cNvSpPr>
            <a:spLocks noGrp="1"/>
          </p:cNvSpPr>
          <p:nvPr>
            <p:ph type="ftr" sz="quarter" idx="11"/>
          </p:nvPr>
        </p:nvSpPr>
        <p:spPr/>
        <p:txBody>
          <a:bodyPr/>
          <a:lstStyle/>
          <a:p>
            <a:endParaRPr lang="hr-HR"/>
          </a:p>
        </p:txBody>
      </p:sp>
      <p:sp>
        <p:nvSpPr>
          <p:cNvPr id="10" name="Slide Number Placeholder 9"/>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8691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A5AF658-C004-4F27-A224-406CCD15A110}" type="datetimeFigureOut">
              <a:rPr lang="hr-HR" smtClean="0"/>
              <a:t>11.11.2015.</a:t>
            </a:fld>
            <a:endParaRPr lang="hr-HR"/>
          </a:p>
        </p:txBody>
      </p:sp>
      <p:sp>
        <p:nvSpPr>
          <p:cNvPr id="9" name="Footer Placeholder 8"/>
          <p:cNvSpPr>
            <a:spLocks noGrp="1"/>
          </p:cNvSpPr>
          <p:nvPr>
            <p:ph type="ftr" sz="quarter" idx="11"/>
          </p:nvPr>
        </p:nvSpPr>
        <p:spPr>
          <a:xfrm>
            <a:off x="2624326" y="6356351"/>
            <a:ext cx="4433638" cy="365125"/>
          </a:xfrm>
        </p:spPr>
        <p:txBody>
          <a:bodyPr/>
          <a:lstStyle/>
          <a:p>
            <a:endParaRPr lang="hr-HR"/>
          </a:p>
        </p:txBody>
      </p:sp>
      <p:sp>
        <p:nvSpPr>
          <p:cNvPr id="10" name="Slide Number Placeholder 9"/>
          <p:cNvSpPr>
            <a:spLocks noGrp="1"/>
          </p:cNvSpPr>
          <p:nvPr>
            <p:ph type="sldNum" sz="quarter" idx="12"/>
          </p:nvPr>
        </p:nvSpPr>
        <p:spPr/>
        <p:txBody>
          <a:bodyPr/>
          <a:lstStyle/>
          <a:p>
            <a:fld id="{89D73522-3FF2-4BFD-92E1-5740946F1C6F}" type="slidenum">
              <a:rPr lang="hr-HR" smtClean="0"/>
              <a:t>‹#›</a:t>
            </a:fld>
            <a:endParaRPr lang="hr-HR"/>
          </a:p>
        </p:txBody>
      </p:sp>
    </p:spTree>
    <p:extLst>
      <p:ext uri="{BB962C8B-B14F-4D97-AF65-F5344CB8AC3E}">
        <p14:creationId xmlns:p14="http://schemas.microsoft.com/office/powerpoint/2010/main" val="40511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DA5AF658-C004-4F27-A224-406CCD15A110}" type="datetimeFigureOut">
              <a:rPr lang="hr-HR" smtClean="0"/>
              <a:t>11.11.2015.</a:t>
            </a:fld>
            <a:endParaRPr lang="hr-H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hr-H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89D73522-3FF2-4BFD-92E1-5740946F1C6F}" type="slidenum">
              <a:rPr lang="hr-HR" smtClean="0"/>
              <a:t>‹#›</a:t>
            </a:fld>
            <a:endParaRPr lang="hr-HR"/>
          </a:p>
        </p:txBody>
      </p:sp>
    </p:spTree>
    <p:extLst>
      <p:ext uri="{BB962C8B-B14F-4D97-AF65-F5344CB8AC3E}">
        <p14:creationId xmlns:p14="http://schemas.microsoft.com/office/powerpoint/2010/main" val="3818815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altLang="sr-Latn-RS"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integrated </a:t>
            </a:r>
            <a:r>
              <a:rPr lang="en-GB" altLang="sr-Latn-R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business-information system for sales process support</a:t>
            </a:r>
            <a:r>
              <a:rPr lang="hr-HR" altLang="sr-Latn-RS" sz="1000" dirty="0">
                <a:solidFill>
                  <a:schemeClr val="bg1"/>
                </a:solidFill>
              </a:rPr>
              <a:t> </a:t>
            </a:r>
            <a:endParaRPr lang="hr-HR" dirty="0">
              <a:solidFill>
                <a:schemeClr val="bg1"/>
              </a:solidFill>
            </a:endParaRPr>
          </a:p>
        </p:txBody>
      </p:sp>
      <p:sp>
        <p:nvSpPr>
          <p:cNvPr id="4" name="Rectangle 1"/>
          <p:cNvSpPr>
            <a:spLocks noGrp="1" noChangeArrowheads="1"/>
          </p:cNvSpPr>
          <p:nvPr>
            <p:ph type="ctrTitle"/>
          </p:nvPr>
        </p:nvSpPr>
        <p:spPr bwMode="auto">
          <a:xfrm>
            <a:off x="825011" y="3245397"/>
            <a:ext cx="304442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sr-Latn-RS" sz="6600" b="1"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Bitrix24</a:t>
            </a:r>
            <a:endParaRPr kumimoji="0" lang="hr-HR" altLang="sr-Latn-RS" sz="6600" b="0" i="0" u="none" strike="noStrike" cap="none" normalizeH="0" baseline="0" dirty="0" smtClean="0">
              <a:ln>
                <a:noFill/>
              </a:ln>
              <a:solidFill>
                <a:schemeClr val="bg1"/>
              </a:solidFill>
              <a:effectLst/>
              <a:latin typeface="Arial" panose="020B0604020202020204" pitchFamily="34" charset="0"/>
            </a:endParaRPr>
          </a:p>
        </p:txBody>
      </p:sp>
      <p:pic>
        <p:nvPicPr>
          <p:cNvPr id="5" name="Picture 2" descr="http://www.izaaptech.com/images/bitrix-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286" y="1517585"/>
            <a:ext cx="2143125" cy="1400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3347" y="1235242"/>
            <a:ext cx="3819059" cy="646331"/>
          </a:xfrm>
          <a:prstGeom prst="rect">
            <a:avLst/>
          </a:prstGeom>
          <a:noFill/>
        </p:spPr>
        <p:txBody>
          <a:bodyPr wrap="none" rtlCol="0">
            <a:spAutoFit/>
          </a:bodyPr>
          <a:lstStyle/>
          <a:p>
            <a:r>
              <a:rPr lang="hr-HR" dirty="0" smtClean="0">
                <a:solidFill>
                  <a:schemeClr val="bg1"/>
                </a:solidFill>
              </a:rPr>
              <a:t>Marta Alić, prof.</a:t>
            </a:r>
          </a:p>
          <a:p>
            <a:r>
              <a:rPr lang="en-GB" dirty="0">
                <a:solidFill>
                  <a:schemeClr val="bg1"/>
                </a:solidFill>
              </a:rPr>
              <a:t>University of Applied Sciences, Zagreb</a:t>
            </a:r>
            <a:endParaRPr lang="hr-HR" dirty="0">
              <a:solidFill>
                <a:schemeClr val="bg1"/>
              </a:solidFill>
            </a:endParaRPr>
          </a:p>
        </p:txBody>
      </p:sp>
    </p:spTree>
    <p:extLst>
      <p:ext uri="{BB962C8B-B14F-4D97-AF65-F5344CB8AC3E}">
        <p14:creationId xmlns:p14="http://schemas.microsoft.com/office/powerpoint/2010/main" val="3160686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334436" cy="4601183"/>
          </a:xfrm>
        </p:spPr>
        <p:txBody>
          <a:bodyPr/>
          <a:lstStyle/>
          <a:p>
            <a:r>
              <a:rPr lang="hr-HR" dirty="0" err="1" smtClean="0"/>
              <a:t>Document</a:t>
            </a:r>
            <a:r>
              <a:rPr lang="hr-HR" dirty="0" smtClean="0"/>
              <a:t> </a:t>
            </a:r>
            <a:r>
              <a:rPr lang="hr-HR" dirty="0" err="1" smtClean="0"/>
              <a:t>and</a:t>
            </a:r>
            <a:r>
              <a:rPr lang="hr-HR" dirty="0" smtClean="0"/>
              <a:t> </a:t>
            </a:r>
            <a:r>
              <a:rPr lang="hr-HR" dirty="0" err="1" smtClean="0"/>
              <a:t>Records</a:t>
            </a:r>
            <a:r>
              <a:rPr lang="hr-HR" dirty="0" smtClean="0"/>
              <a:t> Management</a:t>
            </a:r>
            <a:endParaRPr lang="hr-HR" dirty="0"/>
          </a:p>
        </p:txBody>
      </p:sp>
      <p:sp>
        <p:nvSpPr>
          <p:cNvPr id="3" name="Content Placeholder 2"/>
          <p:cNvSpPr>
            <a:spLocks noGrp="1"/>
          </p:cNvSpPr>
          <p:nvPr>
            <p:ph idx="1"/>
          </p:nvPr>
        </p:nvSpPr>
        <p:spPr>
          <a:xfrm>
            <a:off x="2854326" y="721233"/>
            <a:ext cx="5486400" cy="5120640"/>
          </a:xfrm>
        </p:spPr>
        <p:txBody>
          <a:bodyPr>
            <a:normAutofit/>
          </a:bodyPr>
          <a:lstStyle/>
          <a:p>
            <a:r>
              <a:rPr lang="en-US" dirty="0"/>
              <a:t>Bitrix24 comes with three types of </a:t>
            </a:r>
            <a:r>
              <a:rPr lang="en-US" dirty="0" smtClean="0"/>
              <a:t>Drives</a:t>
            </a:r>
            <a:r>
              <a:rPr lang="hr-HR" dirty="0" smtClean="0"/>
              <a:t>:</a:t>
            </a:r>
          </a:p>
          <a:p>
            <a:pPr>
              <a:buFont typeface="Wingdings" panose="05000000000000000000" pitchFamily="2" charset="2"/>
              <a:buChar char="§"/>
            </a:pPr>
            <a:r>
              <a:rPr lang="en-US" sz="1700" dirty="0" smtClean="0"/>
              <a:t>My Drive</a:t>
            </a:r>
            <a:r>
              <a:rPr lang="hr-HR" sz="1700" dirty="0" smtClean="0"/>
              <a:t>: a</a:t>
            </a:r>
            <a:r>
              <a:rPr lang="en-US" sz="1700" dirty="0" smtClean="0"/>
              <a:t> </a:t>
            </a:r>
            <a:r>
              <a:rPr lang="en-US" sz="1700" dirty="0"/>
              <a:t>personal file storage to which colleagues do not have access </a:t>
            </a:r>
            <a:r>
              <a:rPr lang="en-US" sz="1700" dirty="0" smtClean="0"/>
              <a:t>to</a:t>
            </a:r>
            <a:endParaRPr lang="hr-HR" sz="1700" dirty="0" smtClean="0"/>
          </a:p>
          <a:p>
            <a:pPr>
              <a:buFont typeface="Wingdings" panose="05000000000000000000" pitchFamily="2" charset="2"/>
              <a:buChar char="§"/>
            </a:pPr>
            <a:r>
              <a:rPr lang="en-US" sz="1700" dirty="0" err="1" smtClean="0"/>
              <a:t>Gro</a:t>
            </a:r>
            <a:r>
              <a:rPr lang="hr-HR" sz="1700" dirty="0" smtClean="0"/>
              <a:t>u</a:t>
            </a:r>
            <a:r>
              <a:rPr lang="en-US" sz="1700" dirty="0" smtClean="0"/>
              <a:t>p Drive</a:t>
            </a:r>
            <a:r>
              <a:rPr lang="hr-HR" sz="1700" dirty="0" smtClean="0"/>
              <a:t>:</a:t>
            </a:r>
            <a:r>
              <a:rPr lang="en-US" sz="1700" dirty="0" smtClean="0"/>
              <a:t> </a:t>
            </a:r>
            <a:r>
              <a:rPr lang="en-US" sz="1700" dirty="0"/>
              <a:t>contains files uploaded inside a particular </a:t>
            </a:r>
            <a:r>
              <a:rPr lang="en-US" sz="1700" dirty="0" smtClean="0"/>
              <a:t>workgroup</a:t>
            </a:r>
            <a:r>
              <a:rPr lang="hr-HR" sz="1700" dirty="0" smtClean="0"/>
              <a:t> </a:t>
            </a:r>
            <a:r>
              <a:rPr lang="hr-HR" sz="1700" dirty="0" err="1" smtClean="0"/>
              <a:t>and</a:t>
            </a:r>
            <a:r>
              <a:rPr lang="hr-HR" sz="1700" dirty="0" smtClean="0"/>
              <a:t> a</a:t>
            </a:r>
            <a:r>
              <a:rPr lang="en-US" sz="1700" dirty="0" err="1" smtClean="0"/>
              <a:t>ll</a:t>
            </a:r>
            <a:r>
              <a:rPr lang="en-US" sz="1700" dirty="0" smtClean="0"/>
              <a:t> </a:t>
            </a:r>
            <a:r>
              <a:rPr lang="en-US" sz="1700" dirty="0"/>
              <a:t>participants of that workgroup have access to </a:t>
            </a:r>
            <a:r>
              <a:rPr lang="en-US" sz="1700" dirty="0" smtClean="0"/>
              <a:t>it</a:t>
            </a:r>
            <a:endParaRPr lang="hr-HR" sz="1700" dirty="0" smtClean="0"/>
          </a:p>
          <a:p>
            <a:pPr>
              <a:buFont typeface="Wingdings" panose="05000000000000000000" pitchFamily="2" charset="2"/>
              <a:buChar char="§"/>
            </a:pPr>
            <a:r>
              <a:rPr lang="en-US" sz="1700" dirty="0" smtClean="0"/>
              <a:t>Company Drive</a:t>
            </a:r>
            <a:r>
              <a:rPr lang="hr-HR" sz="1700" dirty="0" smtClean="0"/>
              <a:t>:</a:t>
            </a:r>
            <a:r>
              <a:rPr lang="en-US" sz="1700" dirty="0" smtClean="0"/>
              <a:t> </a:t>
            </a:r>
            <a:r>
              <a:rPr lang="en-US" sz="1700" dirty="0"/>
              <a:t>contains all files that company wants to make available to all </a:t>
            </a:r>
            <a:r>
              <a:rPr lang="en-US" sz="1700" dirty="0" smtClean="0"/>
              <a:t>employees</a:t>
            </a:r>
            <a:endParaRPr lang="hr-HR" sz="1700" dirty="0" smtClean="0"/>
          </a:p>
          <a:p>
            <a:r>
              <a:rPr lang="hr-HR" dirty="0" err="1" smtClean="0"/>
              <a:t>Users</a:t>
            </a:r>
            <a:r>
              <a:rPr lang="hr-HR" dirty="0" smtClean="0"/>
              <a:t> </a:t>
            </a:r>
            <a:r>
              <a:rPr lang="hr-HR" dirty="0" err="1" smtClean="0"/>
              <a:t>can</a:t>
            </a:r>
            <a:r>
              <a:rPr lang="hr-HR" dirty="0" smtClean="0"/>
              <a:t> </a:t>
            </a:r>
            <a:r>
              <a:rPr lang="hr-HR" dirty="0"/>
              <a:t>c</a:t>
            </a:r>
            <a:r>
              <a:rPr lang="en-US" dirty="0" err="1" smtClean="0"/>
              <a:t>ollaborate</a:t>
            </a:r>
            <a:r>
              <a:rPr lang="en-US" dirty="0" smtClean="0"/>
              <a:t> </a:t>
            </a:r>
            <a:r>
              <a:rPr lang="en-US" dirty="0"/>
              <a:t>on documents directly </a:t>
            </a:r>
            <a:r>
              <a:rPr lang="hr-HR" dirty="0" smtClean="0"/>
              <a:t>on </a:t>
            </a:r>
            <a:r>
              <a:rPr lang="en-US" dirty="0" smtClean="0"/>
              <a:t>Activity Stream</a:t>
            </a:r>
            <a:r>
              <a:rPr lang="hr-HR" dirty="0"/>
              <a:t> </a:t>
            </a:r>
            <a:r>
              <a:rPr lang="hr-HR" dirty="0" err="1" smtClean="0"/>
              <a:t>using</a:t>
            </a:r>
            <a:r>
              <a:rPr lang="hr-HR" dirty="0" smtClean="0"/>
              <a:t> </a:t>
            </a:r>
            <a:r>
              <a:rPr lang="en-US" dirty="0" smtClean="0"/>
              <a:t>Google </a:t>
            </a:r>
            <a:r>
              <a:rPr lang="en-US" dirty="0"/>
              <a:t>Docs and MS Office </a:t>
            </a:r>
            <a:r>
              <a:rPr lang="en-US" dirty="0" smtClean="0"/>
              <a:t>Online</a:t>
            </a:r>
            <a:r>
              <a:rPr lang="hr-HR" dirty="0" smtClean="0"/>
              <a:t>.</a:t>
            </a:r>
          </a:p>
          <a:p>
            <a:r>
              <a:rPr lang="en-US" dirty="0" smtClean="0"/>
              <a:t>Each </a:t>
            </a:r>
            <a:r>
              <a:rPr lang="en-US" dirty="0"/>
              <a:t>document stored in </a:t>
            </a:r>
            <a:r>
              <a:rPr lang="en-US" dirty="0" smtClean="0"/>
              <a:t>Bitrix24 </a:t>
            </a:r>
            <a:r>
              <a:rPr lang="en-US" dirty="0"/>
              <a:t>has a Change </a:t>
            </a:r>
            <a:r>
              <a:rPr lang="en-US" dirty="0" smtClean="0"/>
              <a:t>Log</a:t>
            </a:r>
            <a:r>
              <a:rPr lang="hr-HR" dirty="0"/>
              <a:t> </a:t>
            </a:r>
            <a:r>
              <a:rPr lang="hr-HR" dirty="0" err="1" smtClean="0"/>
              <a:t>and</a:t>
            </a:r>
            <a:r>
              <a:rPr lang="hr-HR" dirty="0" smtClean="0"/>
              <a:t> </a:t>
            </a:r>
            <a:r>
              <a:rPr lang="hr-HR" dirty="0" err="1" smtClean="0"/>
              <a:t>it</a:t>
            </a:r>
            <a:r>
              <a:rPr lang="hr-HR" dirty="0" smtClean="0"/>
              <a:t> </a:t>
            </a:r>
            <a:r>
              <a:rPr lang="hr-HR" dirty="0" err="1" smtClean="0"/>
              <a:t>is</a:t>
            </a:r>
            <a:r>
              <a:rPr lang="hr-HR" dirty="0" smtClean="0"/>
              <a:t> </a:t>
            </a:r>
            <a:r>
              <a:rPr lang="en-GB" dirty="0" smtClean="0"/>
              <a:t>easily indexed</a:t>
            </a:r>
            <a:r>
              <a:rPr lang="hr-HR" dirty="0"/>
              <a:t> </a:t>
            </a:r>
            <a:r>
              <a:rPr lang="hr-HR" dirty="0" err="1" smtClean="0"/>
              <a:t>and</a:t>
            </a:r>
            <a:r>
              <a:rPr lang="hr-HR" dirty="0" smtClean="0"/>
              <a:t> </a:t>
            </a:r>
            <a:r>
              <a:rPr lang="hr-HR" dirty="0" err="1" smtClean="0"/>
              <a:t>searched</a:t>
            </a:r>
            <a:r>
              <a:rPr lang="hr-HR" dirty="0" smtClean="0"/>
              <a:t>.</a:t>
            </a:r>
            <a:endParaRPr lang="hr-HR" dirty="0"/>
          </a:p>
          <a:p>
            <a:endParaRPr lang="hr-HR" dirty="0"/>
          </a:p>
        </p:txBody>
      </p:sp>
    </p:spTree>
    <p:extLst>
      <p:ext uri="{BB962C8B-B14F-4D97-AF65-F5344CB8AC3E}">
        <p14:creationId xmlns:p14="http://schemas.microsoft.com/office/powerpoint/2010/main" val="278349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Product</a:t>
            </a:r>
            <a:r>
              <a:rPr lang="hr-HR" dirty="0" smtClean="0"/>
              <a:t> </a:t>
            </a:r>
            <a:r>
              <a:rPr lang="hr-HR" dirty="0" err="1" smtClean="0"/>
              <a:t>catalog</a:t>
            </a:r>
            <a:endParaRPr lang="hr-HR" dirty="0"/>
          </a:p>
        </p:txBody>
      </p:sp>
      <p:sp>
        <p:nvSpPr>
          <p:cNvPr id="3" name="Content Placeholder 2"/>
          <p:cNvSpPr>
            <a:spLocks noGrp="1"/>
          </p:cNvSpPr>
          <p:nvPr>
            <p:ph idx="1"/>
          </p:nvPr>
        </p:nvSpPr>
        <p:spPr/>
        <p:txBody>
          <a:bodyPr/>
          <a:lstStyle/>
          <a:p>
            <a:r>
              <a:rPr lang="en-GB" dirty="0"/>
              <a:t>Bitrix24 system </a:t>
            </a:r>
            <a:r>
              <a:rPr lang="hr-HR" dirty="0" err="1" smtClean="0"/>
              <a:t>offers</a:t>
            </a:r>
            <a:r>
              <a:rPr lang="hr-HR" dirty="0" smtClean="0"/>
              <a:t> </a:t>
            </a:r>
            <a:r>
              <a:rPr lang="hr-HR" dirty="0" err="1" smtClean="0"/>
              <a:t>product</a:t>
            </a:r>
            <a:r>
              <a:rPr lang="hr-HR" dirty="0" smtClean="0"/>
              <a:t> </a:t>
            </a:r>
            <a:r>
              <a:rPr lang="hr-HR" dirty="0" err="1" smtClean="0"/>
              <a:t>catalog</a:t>
            </a:r>
            <a:r>
              <a:rPr lang="hr-HR" dirty="0" smtClean="0"/>
              <a:t> for </a:t>
            </a:r>
            <a:r>
              <a:rPr lang="hr-HR" dirty="0" err="1" smtClean="0"/>
              <a:t>managing</a:t>
            </a:r>
            <a:r>
              <a:rPr lang="hr-HR" dirty="0" smtClean="0"/>
              <a:t> </a:t>
            </a:r>
            <a:r>
              <a:rPr lang="hr-HR" dirty="0" err="1" smtClean="0"/>
              <a:t>sales</a:t>
            </a:r>
            <a:r>
              <a:rPr lang="hr-HR" dirty="0" smtClean="0"/>
              <a:t> </a:t>
            </a:r>
            <a:r>
              <a:rPr lang="hr-HR" dirty="0" err="1" smtClean="0"/>
              <a:t>processes</a:t>
            </a:r>
            <a:r>
              <a:rPr lang="hr-HR" dirty="0" smtClean="0"/>
              <a:t> more </a:t>
            </a:r>
            <a:r>
              <a:rPr lang="hr-HR" dirty="0" err="1" smtClean="0"/>
              <a:t>clearly</a:t>
            </a:r>
            <a:r>
              <a:rPr lang="hr-HR" dirty="0" smtClean="0"/>
              <a:t>.</a:t>
            </a:r>
          </a:p>
          <a:p>
            <a:r>
              <a:rPr lang="hr-HR" dirty="0" smtClean="0"/>
              <a:t>Products</a:t>
            </a:r>
            <a:r>
              <a:rPr lang="en-GB" dirty="0" smtClean="0"/>
              <a:t> </a:t>
            </a:r>
            <a:r>
              <a:rPr lang="en-GB" dirty="0"/>
              <a:t>are easily connected with lead and deal objects in the system, giving more detailed overview of realized </a:t>
            </a:r>
            <a:r>
              <a:rPr lang="en-GB" dirty="0" smtClean="0"/>
              <a:t>sales</a:t>
            </a:r>
            <a:endParaRPr lang="hr-HR" dirty="0"/>
          </a:p>
          <a:p>
            <a:r>
              <a:rPr lang="en-GB" dirty="0" smtClean="0"/>
              <a:t>Products </a:t>
            </a:r>
            <a:r>
              <a:rPr lang="en-GB" dirty="0"/>
              <a:t>can be categorized in sections and have a range of settings options in the system (tax rates, units of measure, currency) as well as customizing options for fields and attributes.</a:t>
            </a:r>
            <a:endParaRPr lang="hr-HR" dirty="0" smtClean="0"/>
          </a:p>
          <a:p>
            <a:endParaRPr lang="hr-HR" dirty="0"/>
          </a:p>
        </p:txBody>
      </p:sp>
    </p:spTree>
    <p:extLst>
      <p:ext uri="{BB962C8B-B14F-4D97-AF65-F5344CB8AC3E}">
        <p14:creationId xmlns:p14="http://schemas.microsoft.com/office/powerpoint/2010/main" val="3549057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8"/>
            <a:ext cx="2363011" cy="4601183"/>
          </a:xfrm>
        </p:spPr>
        <p:txBody>
          <a:bodyPr/>
          <a:lstStyle/>
          <a:p>
            <a:r>
              <a:rPr lang="en-GB" dirty="0"/>
              <a:t>Management </a:t>
            </a:r>
            <a:r>
              <a:rPr lang="en-GB" dirty="0" smtClean="0"/>
              <a:t>support</a:t>
            </a:r>
            <a:r>
              <a:rPr lang="hr-HR" dirty="0"/>
              <a:t/>
            </a:r>
            <a:br>
              <a:rPr lang="hr-HR" dirty="0"/>
            </a:br>
            <a:endParaRPr lang="hr-HR" dirty="0"/>
          </a:p>
        </p:txBody>
      </p:sp>
      <p:sp>
        <p:nvSpPr>
          <p:cNvPr id="3" name="Content Placeholder 2"/>
          <p:cNvSpPr>
            <a:spLocks noGrp="1"/>
          </p:cNvSpPr>
          <p:nvPr>
            <p:ph idx="1"/>
          </p:nvPr>
        </p:nvSpPr>
        <p:spPr>
          <a:xfrm>
            <a:off x="2779121" y="-637146"/>
            <a:ext cx="5486400" cy="5120640"/>
          </a:xfrm>
        </p:spPr>
        <p:txBody>
          <a:bodyPr/>
          <a:lstStyle/>
          <a:p>
            <a:r>
              <a:rPr lang="en-GB" dirty="0"/>
              <a:t>One of the major benefits of CRM system implementation is its support to the </a:t>
            </a:r>
            <a:r>
              <a:rPr lang="en-GB" dirty="0" smtClean="0"/>
              <a:t>management.</a:t>
            </a:r>
            <a:endParaRPr lang="hr-HR" dirty="0" smtClean="0"/>
          </a:p>
          <a:p>
            <a:r>
              <a:rPr lang="en-GB" dirty="0" smtClean="0"/>
              <a:t>CRMs </a:t>
            </a:r>
            <a:r>
              <a:rPr lang="en-GB" dirty="0"/>
              <a:t>are often used for planning and forecasting of future sales activities.</a:t>
            </a:r>
            <a:endParaRPr lang="hr-HR" dirty="0"/>
          </a:p>
          <a:p>
            <a:r>
              <a:rPr lang="en-GB" dirty="0"/>
              <a:t>Bitrix24 offers a detailed statistical report of sales business processes by individual components - objects, their status and the persons responsible. </a:t>
            </a:r>
            <a:endParaRPr lang="hr-HR" dirty="0"/>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0817" y="3090961"/>
            <a:ext cx="4544704" cy="3103541"/>
          </a:xfrm>
          <a:prstGeom prst="rect">
            <a:avLst/>
          </a:prstGeom>
        </p:spPr>
      </p:pic>
    </p:spTree>
    <p:extLst>
      <p:ext uri="{BB962C8B-B14F-4D97-AF65-F5344CB8AC3E}">
        <p14:creationId xmlns:p14="http://schemas.microsoft.com/office/powerpoint/2010/main" val="3517300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Conclusion</a:t>
            </a:r>
            <a:endParaRPr lang="hr-HR" dirty="0"/>
          </a:p>
        </p:txBody>
      </p:sp>
      <p:sp>
        <p:nvSpPr>
          <p:cNvPr id="3" name="Content Placeholder 2"/>
          <p:cNvSpPr>
            <a:spLocks noGrp="1"/>
          </p:cNvSpPr>
          <p:nvPr>
            <p:ph idx="1"/>
          </p:nvPr>
        </p:nvSpPr>
        <p:spPr/>
        <p:txBody>
          <a:bodyPr/>
          <a:lstStyle/>
          <a:p>
            <a:r>
              <a:rPr lang="en-GB" dirty="0"/>
              <a:t>By introducing elements of social networks in the communication and collaboration processes, Bitrix24 system sets different approach to </a:t>
            </a:r>
            <a:r>
              <a:rPr lang="hr-HR" dirty="0" err="1" smtClean="0"/>
              <a:t>business</a:t>
            </a:r>
            <a:r>
              <a:rPr lang="hr-HR" dirty="0" smtClean="0"/>
              <a:t> </a:t>
            </a:r>
            <a:r>
              <a:rPr lang="hr-HR" dirty="0" err="1" smtClean="0"/>
              <a:t>process</a:t>
            </a:r>
            <a:r>
              <a:rPr lang="hr-HR" dirty="0" smtClean="0"/>
              <a:t> </a:t>
            </a:r>
            <a:r>
              <a:rPr lang="hr-HR" dirty="0" err="1" smtClean="0"/>
              <a:t>organization</a:t>
            </a:r>
            <a:r>
              <a:rPr lang="hr-HR" dirty="0" smtClean="0"/>
              <a:t>.</a:t>
            </a:r>
          </a:p>
          <a:p>
            <a:r>
              <a:rPr lang="en-GB" dirty="0" smtClean="0"/>
              <a:t>Although </a:t>
            </a:r>
            <a:r>
              <a:rPr lang="en-GB" dirty="0"/>
              <a:t>primarily designed to support the sales processes and  customer relations, the system sets wider functionalities of business management, incorporating information systems of document management and project management, human resources, accounting and product </a:t>
            </a:r>
            <a:r>
              <a:rPr lang="en-GB" dirty="0" err="1"/>
              <a:t>catalog</a:t>
            </a:r>
            <a:r>
              <a:rPr lang="en-GB" dirty="0"/>
              <a:t> functionalities; providing </a:t>
            </a:r>
            <a:r>
              <a:rPr lang="en-GB" dirty="0" err="1"/>
              <a:t>automatization</a:t>
            </a:r>
            <a:r>
              <a:rPr lang="en-GB" dirty="0"/>
              <a:t> of related activities. </a:t>
            </a:r>
            <a:endParaRPr lang="hr-HR" dirty="0"/>
          </a:p>
        </p:txBody>
      </p:sp>
    </p:spTree>
    <p:extLst>
      <p:ext uri="{BB962C8B-B14F-4D97-AF65-F5344CB8AC3E}">
        <p14:creationId xmlns:p14="http://schemas.microsoft.com/office/powerpoint/2010/main" val="498100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Thank</a:t>
            </a:r>
            <a:r>
              <a:rPr lang="hr-HR" dirty="0" smtClean="0"/>
              <a:t> </a:t>
            </a:r>
            <a:r>
              <a:rPr lang="hr-HR" dirty="0" err="1" smtClean="0"/>
              <a:t>you</a:t>
            </a:r>
            <a:r>
              <a:rPr lang="hr-HR" dirty="0" smtClean="0"/>
              <a:t>.</a:t>
            </a:r>
            <a:endParaRPr lang="hr-HR" dirty="0"/>
          </a:p>
        </p:txBody>
      </p:sp>
      <p:pic>
        <p:nvPicPr>
          <p:cNvPr id="6146" name="Picture 2" descr="http://crenshawcomm.com/wp-content/uploads/2014/06/questionsforPRfir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4905" y="827247"/>
            <a:ext cx="5486400" cy="467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8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97" y="128337"/>
            <a:ext cx="8672869" cy="6416842"/>
          </a:xfrm>
          <a:prstGeom prst="rect">
            <a:avLst/>
          </a:prstGeom>
        </p:spPr>
      </p:pic>
    </p:spTree>
    <p:extLst>
      <p:ext uri="{BB962C8B-B14F-4D97-AF65-F5344CB8AC3E}">
        <p14:creationId xmlns:p14="http://schemas.microsoft.com/office/powerpoint/2010/main" val="13542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www.bitrix24.com/images/content_en/new_in_stream.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12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1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752"/>
            <a:ext cx="9144000" cy="6484496"/>
          </a:xfrm>
          <a:prstGeom prst="rect">
            <a:avLst/>
          </a:prstGeom>
        </p:spPr>
      </p:pic>
    </p:spTree>
    <p:extLst>
      <p:ext uri="{BB962C8B-B14F-4D97-AF65-F5344CB8AC3E}">
        <p14:creationId xmlns:p14="http://schemas.microsoft.com/office/powerpoint/2010/main" val="820694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752"/>
            <a:ext cx="9144000" cy="6484496"/>
          </a:xfrm>
          <a:prstGeom prst="rect">
            <a:avLst/>
          </a:prstGeom>
        </p:spPr>
      </p:pic>
    </p:spTree>
    <p:extLst>
      <p:ext uri="{BB962C8B-B14F-4D97-AF65-F5344CB8AC3E}">
        <p14:creationId xmlns:p14="http://schemas.microsoft.com/office/powerpoint/2010/main" val="1309743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41"/>
            <a:ext cx="9144000" cy="6492318"/>
          </a:xfrm>
          <a:prstGeom prst="rect">
            <a:avLst/>
          </a:prstGeom>
        </p:spPr>
      </p:pic>
    </p:spTree>
    <p:extLst>
      <p:ext uri="{BB962C8B-B14F-4D97-AF65-F5344CB8AC3E}">
        <p14:creationId xmlns:p14="http://schemas.microsoft.com/office/powerpoint/2010/main" val="1776370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Introduction</a:t>
            </a:r>
            <a:r>
              <a:rPr lang="hr-HR" dirty="0" smtClean="0"/>
              <a:t/>
            </a:r>
            <a:br>
              <a:rPr lang="hr-HR" dirty="0" smtClean="0"/>
            </a:br>
            <a:r>
              <a:rPr lang="hr-HR" dirty="0"/>
              <a:t/>
            </a:r>
            <a:br>
              <a:rPr lang="hr-HR" dirty="0"/>
            </a:br>
            <a:r>
              <a:rPr lang="hr-HR" i="1" dirty="0" err="1" smtClean="0"/>
              <a:t>Why</a:t>
            </a:r>
            <a:r>
              <a:rPr lang="hr-HR" i="1" dirty="0" smtClean="0"/>
              <a:t> </a:t>
            </a:r>
            <a:r>
              <a:rPr lang="en-GB" altLang="sr-Latn-RS" i="1" dirty="0" smtClean="0"/>
              <a:t>integrated business-information system</a:t>
            </a:r>
            <a:r>
              <a:rPr lang="hr-HR" altLang="sr-Latn-RS" i="1" dirty="0" smtClean="0"/>
              <a:t>?</a:t>
            </a:r>
            <a:endParaRPr lang="hr-HR" i="1" dirty="0"/>
          </a:p>
        </p:txBody>
      </p:sp>
      <p:sp>
        <p:nvSpPr>
          <p:cNvPr id="3" name="Content Placeholder 2"/>
          <p:cNvSpPr>
            <a:spLocks noGrp="1"/>
          </p:cNvSpPr>
          <p:nvPr>
            <p:ph idx="1"/>
          </p:nvPr>
        </p:nvSpPr>
        <p:spPr/>
        <p:txBody>
          <a:bodyPr>
            <a:normAutofit lnSpcReduction="10000"/>
          </a:bodyPr>
          <a:lstStyle/>
          <a:p>
            <a:pPr marL="0" indent="0">
              <a:buNone/>
            </a:pPr>
            <a:endParaRPr lang="hr-HR" i="1" dirty="0" smtClean="0"/>
          </a:p>
          <a:p>
            <a:pPr marL="0" indent="0">
              <a:buNone/>
            </a:pPr>
            <a:r>
              <a:rPr lang="en-GB" i="1" dirty="0" smtClean="0"/>
              <a:t>With </a:t>
            </a:r>
            <a:r>
              <a:rPr lang="en-GB" i="1" dirty="0"/>
              <a:t>the development of information technology, its </a:t>
            </a:r>
            <a:r>
              <a:rPr lang="en-GB" i="1" dirty="0" smtClean="0"/>
              <a:t>application </a:t>
            </a:r>
            <a:r>
              <a:rPr lang="en-GB" i="1" dirty="0"/>
              <a:t>in the organization of the business process </a:t>
            </a:r>
            <a:r>
              <a:rPr lang="en-GB" i="1" dirty="0" smtClean="0"/>
              <a:t>has</a:t>
            </a:r>
            <a:r>
              <a:rPr lang="hr-HR" i="1" dirty="0" smtClean="0"/>
              <a:t> </a:t>
            </a:r>
            <a:r>
              <a:rPr lang="hr-HR" i="1" dirty="0" err="1" smtClean="0"/>
              <a:t>risen</a:t>
            </a:r>
            <a:r>
              <a:rPr lang="hr-HR" i="1" dirty="0" smtClean="0"/>
              <a:t>.</a:t>
            </a:r>
          </a:p>
          <a:p>
            <a:pPr marL="0" indent="0">
              <a:buNone/>
            </a:pPr>
            <a:r>
              <a:rPr lang="en-GB" i="1" dirty="0" smtClean="0"/>
              <a:t>In </a:t>
            </a:r>
            <a:r>
              <a:rPr lang="en-GB" i="1" dirty="0"/>
              <a:t>order to manage and keep track with shifting modern </a:t>
            </a:r>
            <a:r>
              <a:rPr lang="en-GB" i="1" dirty="0" smtClean="0"/>
              <a:t>markets</a:t>
            </a:r>
            <a:r>
              <a:rPr lang="hr-HR" i="1" dirty="0"/>
              <a:t> </a:t>
            </a:r>
            <a:r>
              <a:rPr lang="hr-HR" i="1" dirty="0" err="1" smtClean="0"/>
              <a:t>companies</a:t>
            </a:r>
            <a:r>
              <a:rPr lang="hr-HR" i="1" dirty="0" smtClean="0"/>
              <a:t> </a:t>
            </a:r>
            <a:r>
              <a:rPr lang="hr-HR" i="1" dirty="0" err="1" smtClean="0"/>
              <a:t>and</a:t>
            </a:r>
            <a:r>
              <a:rPr lang="hr-HR" i="1" dirty="0" smtClean="0"/>
              <a:t> </a:t>
            </a:r>
            <a:r>
              <a:rPr lang="hr-HR" i="1" dirty="0" err="1" smtClean="0"/>
              <a:t>organizations</a:t>
            </a:r>
            <a:r>
              <a:rPr lang="hr-HR" i="1" dirty="0" smtClean="0"/>
              <a:t> </a:t>
            </a:r>
            <a:r>
              <a:rPr lang="hr-HR" i="1" dirty="0" err="1" smtClean="0"/>
              <a:t>need</a:t>
            </a:r>
            <a:r>
              <a:rPr lang="hr-HR" i="1" dirty="0" smtClean="0"/>
              <a:t> to </a:t>
            </a:r>
            <a:r>
              <a:rPr lang="hr-HR" i="1" dirty="0" err="1" smtClean="0"/>
              <a:t>be</a:t>
            </a:r>
            <a:r>
              <a:rPr lang="hr-HR" i="1" dirty="0" smtClean="0"/>
              <a:t> more </a:t>
            </a:r>
            <a:r>
              <a:rPr lang="hr-HR" i="1" dirty="0" err="1" smtClean="0"/>
              <a:t>agile</a:t>
            </a:r>
            <a:r>
              <a:rPr lang="hr-HR" i="1" dirty="0" smtClean="0"/>
              <a:t> </a:t>
            </a:r>
            <a:r>
              <a:rPr lang="hr-HR" i="1" dirty="0" err="1" smtClean="0"/>
              <a:t>in</a:t>
            </a:r>
            <a:r>
              <a:rPr lang="hr-HR" i="1" dirty="0" smtClean="0"/>
              <a:t> </a:t>
            </a:r>
            <a:r>
              <a:rPr lang="hr-HR" i="1" dirty="0" err="1" smtClean="0"/>
              <a:t>keeping</a:t>
            </a:r>
            <a:r>
              <a:rPr lang="hr-HR" i="1" dirty="0" smtClean="0"/>
              <a:t> </a:t>
            </a:r>
            <a:r>
              <a:rPr lang="hr-HR" i="1" dirty="0" err="1" smtClean="0"/>
              <a:t>track</a:t>
            </a:r>
            <a:r>
              <a:rPr lang="hr-HR" i="1" dirty="0" smtClean="0"/>
              <a:t> </a:t>
            </a:r>
            <a:r>
              <a:rPr lang="hr-HR" i="1" dirty="0" err="1" smtClean="0"/>
              <a:t>of</a:t>
            </a:r>
            <a:r>
              <a:rPr lang="hr-HR" i="1" dirty="0" smtClean="0"/>
              <a:t> </a:t>
            </a:r>
            <a:r>
              <a:rPr lang="hr-HR" i="1" dirty="0" err="1" smtClean="0"/>
              <a:t>new</a:t>
            </a:r>
            <a:r>
              <a:rPr lang="hr-HR" i="1" dirty="0" smtClean="0"/>
              <a:t> </a:t>
            </a:r>
            <a:r>
              <a:rPr lang="hr-HR" i="1" dirty="0" err="1" smtClean="0"/>
              <a:t>trends</a:t>
            </a:r>
            <a:r>
              <a:rPr lang="hr-HR" i="1" dirty="0" smtClean="0"/>
              <a:t>. </a:t>
            </a:r>
          </a:p>
          <a:p>
            <a:pPr marL="0" indent="0">
              <a:buNone/>
            </a:pPr>
            <a:r>
              <a:rPr lang="hr-HR" i="1" dirty="0" err="1" smtClean="0"/>
              <a:t>By</a:t>
            </a:r>
            <a:r>
              <a:rPr lang="hr-HR" i="1" dirty="0" smtClean="0"/>
              <a:t> </a:t>
            </a:r>
            <a:r>
              <a:rPr lang="hr-HR" i="1" dirty="0" err="1" smtClean="0"/>
              <a:t>implementing</a:t>
            </a:r>
            <a:r>
              <a:rPr lang="hr-HR" i="1" dirty="0" smtClean="0"/>
              <a:t> </a:t>
            </a:r>
            <a:r>
              <a:rPr lang="en-GB" i="1" dirty="0"/>
              <a:t>complex, integrated business and information systems </a:t>
            </a:r>
            <a:r>
              <a:rPr lang="hr-HR" i="1" dirty="0" err="1" smtClean="0"/>
              <a:t>in</a:t>
            </a:r>
            <a:r>
              <a:rPr lang="hr-HR" i="1" dirty="0" smtClean="0"/>
              <a:t> </a:t>
            </a:r>
            <a:r>
              <a:rPr lang="hr-HR" i="1" dirty="0" err="1" smtClean="0"/>
              <a:t>their</a:t>
            </a:r>
            <a:r>
              <a:rPr lang="hr-HR" i="1" dirty="0" smtClean="0"/>
              <a:t> </a:t>
            </a:r>
            <a:r>
              <a:rPr lang="hr-HR" i="1" dirty="0" err="1" smtClean="0"/>
              <a:t>structures</a:t>
            </a:r>
            <a:r>
              <a:rPr lang="hr-HR" i="1" dirty="0"/>
              <a:t> </a:t>
            </a:r>
            <a:r>
              <a:rPr lang="hr-HR" i="1" dirty="0" err="1" smtClean="0"/>
              <a:t>they</a:t>
            </a:r>
            <a:r>
              <a:rPr lang="hr-HR" i="1" dirty="0" smtClean="0"/>
              <a:t> </a:t>
            </a:r>
            <a:r>
              <a:rPr lang="hr-HR" i="1" dirty="0" err="1" smtClean="0"/>
              <a:t>can</a:t>
            </a:r>
            <a:r>
              <a:rPr lang="hr-HR" i="1" dirty="0" smtClean="0"/>
              <a:t> </a:t>
            </a:r>
            <a:r>
              <a:rPr lang="en-GB" i="1" dirty="0"/>
              <a:t>automatize </a:t>
            </a:r>
            <a:r>
              <a:rPr lang="hr-HR" i="1" dirty="0" err="1"/>
              <a:t>their</a:t>
            </a:r>
            <a:r>
              <a:rPr lang="hr-HR" i="1" dirty="0"/>
              <a:t> </a:t>
            </a:r>
            <a:r>
              <a:rPr lang="en-GB" i="1" dirty="0" smtClean="0"/>
              <a:t>processes</a:t>
            </a:r>
            <a:r>
              <a:rPr lang="hr-HR" i="1" dirty="0" smtClean="0"/>
              <a:t>, </a:t>
            </a:r>
            <a:r>
              <a:rPr lang="hr-HR" i="1" dirty="0" err="1" smtClean="0"/>
              <a:t>orchestrate</a:t>
            </a:r>
            <a:r>
              <a:rPr lang="hr-HR" i="1" dirty="0" smtClean="0"/>
              <a:t> </a:t>
            </a:r>
            <a:r>
              <a:rPr lang="hr-HR" i="1" dirty="0" err="1" smtClean="0"/>
              <a:t>them</a:t>
            </a:r>
            <a:r>
              <a:rPr lang="hr-HR" i="1" dirty="0" smtClean="0"/>
              <a:t> more </a:t>
            </a:r>
            <a:r>
              <a:rPr lang="hr-HR" i="1" dirty="0" err="1" smtClean="0"/>
              <a:t>efficiently</a:t>
            </a:r>
            <a:r>
              <a:rPr lang="hr-HR" i="1" dirty="0"/>
              <a:t>,</a:t>
            </a:r>
            <a:r>
              <a:rPr lang="hr-HR" i="1" dirty="0" smtClean="0"/>
              <a:t> </a:t>
            </a:r>
            <a:r>
              <a:rPr lang="en-GB" i="1" dirty="0" smtClean="0"/>
              <a:t>improve </a:t>
            </a:r>
            <a:r>
              <a:rPr lang="en-GB" i="1" dirty="0"/>
              <a:t>internal and external </a:t>
            </a:r>
            <a:r>
              <a:rPr lang="en-GB" i="1" dirty="0" smtClean="0"/>
              <a:t>communication</a:t>
            </a:r>
            <a:r>
              <a:rPr lang="hr-HR" i="1" dirty="0" smtClean="0"/>
              <a:t>. </a:t>
            </a:r>
          </a:p>
          <a:p>
            <a:pPr marL="0" indent="0">
              <a:buNone/>
            </a:pPr>
            <a:r>
              <a:rPr lang="en-GB" i="1" dirty="0" smtClean="0"/>
              <a:t>This </a:t>
            </a:r>
            <a:r>
              <a:rPr lang="hr-HR" i="1" dirty="0" err="1" smtClean="0"/>
              <a:t>presentation</a:t>
            </a:r>
            <a:r>
              <a:rPr lang="hr-HR" i="1" dirty="0" smtClean="0"/>
              <a:t> </a:t>
            </a:r>
            <a:r>
              <a:rPr lang="en-GB" i="1" dirty="0" smtClean="0"/>
              <a:t>gives </a:t>
            </a:r>
            <a:r>
              <a:rPr lang="en-GB" i="1" dirty="0"/>
              <a:t>the overview of Bitrix24 system basic functions as a cloud network solution that integrates the customer relationship management (CRM) with the information systems of the entire company.</a:t>
            </a:r>
            <a:endParaRPr lang="hr-HR" dirty="0"/>
          </a:p>
          <a:p>
            <a:endParaRPr lang="hr-HR" dirty="0"/>
          </a:p>
        </p:txBody>
      </p:sp>
    </p:spTree>
    <p:extLst>
      <p:ext uri="{BB962C8B-B14F-4D97-AF65-F5344CB8AC3E}">
        <p14:creationId xmlns:p14="http://schemas.microsoft.com/office/powerpoint/2010/main" val="1720361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77"/>
            <a:ext cx="9144000" cy="6503445"/>
          </a:xfrm>
          <a:prstGeom prst="rect">
            <a:avLst/>
          </a:prstGeom>
        </p:spPr>
      </p:pic>
    </p:spTree>
    <p:extLst>
      <p:ext uri="{BB962C8B-B14F-4D97-AF65-F5344CB8AC3E}">
        <p14:creationId xmlns:p14="http://schemas.microsoft.com/office/powerpoint/2010/main" val="260553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956"/>
            <a:ext cx="9144000" cy="6626087"/>
          </a:xfrm>
          <a:prstGeom prst="rect">
            <a:avLst/>
          </a:prstGeom>
        </p:spPr>
      </p:pic>
    </p:spTree>
    <p:extLst>
      <p:ext uri="{BB962C8B-B14F-4D97-AF65-F5344CB8AC3E}">
        <p14:creationId xmlns:p14="http://schemas.microsoft.com/office/powerpoint/2010/main" val="1133180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9" y="54105"/>
            <a:ext cx="8935453" cy="6771811"/>
          </a:xfrm>
          <a:prstGeom prst="rect">
            <a:avLst/>
          </a:prstGeom>
        </p:spPr>
      </p:pic>
    </p:spTree>
    <p:extLst>
      <p:ext uri="{BB962C8B-B14F-4D97-AF65-F5344CB8AC3E}">
        <p14:creationId xmlns:p14="http://schemas.microsoft.com/office/powerpoint/2010/main" val="3697828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99"/>
            <a:ext cx="9144000" cy="6799202"/>
          </a:xfrm>
          <a:prstGeom prst="rect">
            <a:avLst/>
          </a:prstGeom>
        </p:spPr>
      </p:pic>
    </p:spTree>
    <p:extLst>
      <p:ext uri="{BB962C8B-B14F-4D97-AF65-F5344CB8AC3E}">
        <p14:creationId xmlns:p14="http://schemas.microsoft.com/office/powerpoint/2010/main" val="2709805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47"/>
            <a:ext cx="9144000" cy="6804505"/>
          </a:xfrm>
          <a:prstGeom prst="rect">
            <a:avLst/>
          </a:prstGeom>
        </p:spPr>
      </p:pic>
    </p:spTree>
    <p:extLst>
      <p:ext uri="{BB962C8B-B14F-4D97-AF65-F5344CB8AC3E}">
        <p14:creationId xmlns:p14="http://schemas.microsoft.com/office/powerpoint/2010/main" val="4225514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62" y="0"/>
            <a:ext cx="7876979" cy="6858000"/>
          </a:xfrm>
          <a:prstGeom prst="rect">
            <a:avLst/>
          </a:prstGeom>
        </p:spPr>
      </p:pic>
    </p:spTree>
    <p:extLst>
      <p:ext uri="{BB962C8B-B14F-4D97-AF65-F5344CB8AC3E}">
        <p14:creationId xmlns:p14="http://schemas.microsoft.com/office/powerpoint/2010/main" val="667322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79" y="204716"/>
            <a:ext cx="8511400" cy="6305266"/>
          </a:xfrm>
          <a:prstGeom prst="rect">
            <a:avLst/>
          </a:prstGeom>
        </p:spPr>
      </p:pic>
    </p:spTree>
    <p:extLst>
      <p:ext uri="{BB962C8B-B14F-4D97-AF65-F5344CB8AC3E}">
        <p14:creationId xmlns:p14="http://schemas.microsoft.com/office/powerpoint/2010/main" val="4106216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Bitrix24 is </a:t>
            </a:r>
            <a:r>
              <a:rPr lang="hr-HR" dirty="0" err="1" smtClean="0"/>
              <a:t>an</a:t>
            </a:r>
            <a:r>
              <a:rPr lang="hr-HR" dirty="0" smtClean="0"/>
              <a:t> intranet </a:t>
            </a:r>
            <a:r>
              <a:rPr lang="hr-HR" dirty="0" err="1" smtClean="0"/>
              <a:t>developed</a:t>
            </a:r>
            <a:r>
              <a:rPr lang="hr-HR" dirty="0" smtClean="0"/>
              <a:t> </a:t>
            </a:r>
            <a:r>
              <a:rPr lang="hr-HR" dirty="0" err="1" smtClean="0"/>
              <a:t>in</a:t>
            </a:r>
            <a:r>
              <a:rPr lang="hr-HR" dirty="0" smtClean="0"/>
              <a:t> </a:t>
            </a:r>
            <a:r>
              <a:rPr lang="hr-HR" dirty="0" err="1" smtClean="0"/>
              <a:t>cloud</a:t>
            </a:r>
            <a:r>
              <a:rPr lang="hr-HR" dirty="0" smtClean="0"/>
              <a:t> </a:t>
            </a:r>
            <a:r>
              <a:rPr lang="hr-HR" dirty="0" err="1" smtClean="0"/>
              <a:t>environment</a:t>
            </a:r>
            <a:r>
              <a:rPr lang="hr-HR" dirty="0" smtClean="0"/>
              <a:t> </a:t>
            </a:r>
            <a:r>
              <a:rPr lang="hr-HR" dirty="0" err="1" smtClean="0"/>
              <a:t>that</a:t>
            </a:r>
            <a:r>
              <a:rPr lang="hr-HR" dirty="0" smtClean="0"/>
              <a:t> </a:t>
            </a:r>
            <a:r>
              <a:rPr lang="en-GB" dirty="0" smtClean="0"/>
              <a:t>connects </a:t>
            </a:r>
            <a:r>
              <a:rPr lang="en-GB" dirty="0"/>
              <a:t>multiple information systems of various business processes in the </a:t>
            </a:r>
            <a:r>
              <a:rPr lang="en-GB" dirty="0" smtClean="0"/>
              <a:t>company</a:t>
            </a:r>
            <a:r>
              <a:rPr lang="hr-HR" dirty="0" smtClean="0"/>
              <a:t>:</a:t>
            </a:r>
          </a:p>
          <a:p>
            <a:pPr>
              <a:buFont typeface="Wingdings" panose="05000000000000000000" pitchFamily="2" charset="2"/>
              <a:buChar char="§"/>
            </a:pPr>
            <a:r>
              <a:rPr lang="hr-HR" dirty="0" err="1" smtClean="0"/>
              <a:t>Customer</a:t>
            </a:r>
            <a:r>
              <a:rPr lang="hr-HR" dirty="0" smtClean="0"/>
              <a:t> </a:t>
            </a:r>
            <a:r>
              <a:rPr lang="hr-HR" dirty="0" err="1" smtClean="0"/>
              <a:t>Relationship</a:t>
            </a:r>
            <a:r>
              <a:rPr lang="hr-HR" dirty="0" smtClean="0"/>
              <a:t> Management</a:t>
            </a:r>
          </a:p>
          <a:p>
            <a:pPr>
              <a:buFont typeface="Wingdings" panose="05000000000000000000" pitchFamily="2" charset="2"/>
              <a:buChar char="§"/>
            </a:pPr>
            <a:r>
              <a:rPr lang="hr-HR" dirty="0" smtClean="0"/>
              <a:t>Project Management</a:t>
            </a:r>
          </a:p>
          <a:p>
            <a:pPr>
              <a:buFont typeface="Wingdings" panose="05000000000000000000" pitchFamily="2" charset="2"/>
              <a:buChar char="§"/>
            </a:pPr>
            <a:r>
              <a:rPr lang="hr-HR" dirty="0" smtClean="0"/>
              <a:t>HR (</a:t>
            </a:r>
            <a:r>
              <a:rPr lang="hr-HR" dirty="0" err="1" smtClean="0"/>
              <a:t>and</a:t>
            </a:r>
            <a:r>
              <a:rPr lang="hr-HR" dirty="0" smtClean="0"/>
              <a:t> </a:t>
            </a:r>
            <a:r>
              <a:rPr lang="hr-HR" dirty="0" err="1" smtClean="0"/>
              <a:t>internal</a:t>
            </a:r>
            <a:r>
              <a:rPr lang="hr-HR" dirty="0" smtClean="0"/>
              <a:t> </a:t>
            </a:r>
            <a:r>
              <a:rPr lang="hr-HR" dirty="0" err="1" smtClean="0"/>
              <a:t>administration</a:t>
            </a:r>
            <a:r>
              <a:rPr lang="hr-HR" dirty="0" smtClean="0"/>
              <a:t>)</a:t>
            </a:r>
          </a:p>
          <a:p>
            <a:pPr>
              <a:buFont typeface="Wingdings" panose="05000000000000000000" pitchFamily="2" charset="2"/>
              <a:buChar char="§"/>
            </a:pPr>
            <a:r>
              <a:rPr lang="hr-HR" dirty="0" err="1" smtClean="0"/>
              <a:t>Document</a:t>
            </a:r>
            <a:r>
              <a:rPr lang="hr-HR" dirty="0" smtClean="0"/>
              <a:t> Management</a:t>
            </a:r>
          </a:p>
          <a:p>
            <a:pPr>
              <a:buFont typeface="Wingdings" panose="05000000000000000000" pitchFamily="2" charset="2"/>
              <a:buChar char="§"/>
            </a:pPr>
            <a:r>
              <a:rPr lang="hr-HR" dirty="0" err="1" smtClean="0"/>
              <a:t>Accounting</a:t>
            </a:r>
            <a:endParaRPr lang="hr-HR" dirty="0"/>
          </a:p>
          <a:p>
            <a:pPr marL="0" indent="0">
              <a:buNone/>
            </a:pPr>
            <a:endParaRPr lang="hr-HR" dirty="0"/>
          </a:p>
          <a:p>
            <a:endParaRPr lang="hr-HR" dirty="0"/>
          </a:p>
        </p:txBody>
      </p:sp>
      <p:pic>
        <p:nvPicPr>
          <p:cNvPr id="1026" name="Picture 2" descr="http://www.izaaptech.com/images/bitrix-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 y="2014890"/>
            <a:ext cx="2143125" cy="140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00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a:r>
            <a:br>
              <a:rPr lang="hr-HR" dirty="0" smtClean="0"/>
            </a:br>
            <a:r>
              <a:rPr lang="hr-HR" dirty="0"/>
              <a:t/>
            </a:r>
            <a:br>
              <a:rPr lang="hr-HR" dirty="0"/>
            </a:br>
            <a:r>
              <a:rPr lang="hr-HR" dirty="0" err="1" smtClean="0"/>
              <a:t>Social</a:t>
            </a:r>
            <a:r>
              <a:rPr lang="hr-HR" dirty="0" smtClean="0"/>
              <a:t> </a:t>
            </a:r>
            <a:r>
              <a:rPr lang="hr-HR" dirty="0" err="1" smtClean="0"/>
              <a:t>networking</a:t>
            </a:r>
            <a:endParaRPr lang="hr-HR" dirty="0"/>
          </a:p>
        </p:txBody>
      </p:sp>
      <p:sp>
        <p:nvSpPr>
          <p:cNvPr id="3" name="Content Placeholder 2"/>
          <p:cNvSpPr>
            <a:spLocks noGrp="1"/>
          </p:cNvSpPr>
          <p:nvPr>
            <p:ph idx="1"/>
          </p:nvPr>
        </p:nvSpPr>
        <p:spPr>
          <a:xfrm>
            <a:off x="2661320" y="-544320"/>
            <a:ext cx="5486400" cy="5120640"/>
          </a:xfrm>
        </p:spPr>
        <p:txBody>
          <a:bodyPr>
            <a:normAutofit/>
          </a:bodyPr>
          <a:lstStyle/>
          <a:p>
            <a:r>
              <a:rPr lang="en-GB" dirty="0"/>
              <a:t>Bitrix24 </a:t>
            </a:r>
            <a:r>
              <a:rPr lang="hr-HR" dirty="0" err="1" smtClean="0"/>
              <a:t>has</a:t>
            </a:r>
            <a:r>
              <a:rPr lang="hr-HR" dirty="0" smtClean="0"/>
              <a:t> </a:t>
            </a:r>
            <a:r>
              <a:rPr lang="hr-HR" dirty="0" err="1" smtClean="0"/>
              <a:t>an</a:t>
            </a:r>
            <a:r>
              <a:rPr lang="hr-HR" dirty="0" smtClean="0"/>
              <a:t> </a:t>
            </a:r>
            <a:r>
              <a:rPr lang="hr-HR" dirty="0" err="1" smtClean="0"/>
              <a:t>innovative</a:t>
            </a:r>
            <a:r>
              <a:rPr lang="hr-HR" dirty="0" smtClean="0"/>
              <a:t> </a:t>
            </a:r>
            <a:r>
              <a:rPr lang="hr-HR" dirty="0" err="1" smtClean="0"/>
              <a:t>approach</a:t>
            </a:r>
            <a:r>
              <a:rPr lang="hr-HR" dirty="0" smtClean="0"/>
              <a:t> to system </a:t>
            </a:r>
            <a:r>
              <a:rPr lang="hr-HR" dirty="0" err="1" smtClean="0"/>
              <a:t>architecture</a:t>
            </a:r>
            <a:r>
              <a:rPr lang="hr-HR" dirty="0" smtClean="0"/>
              <a:t> </a:t>
            </a:r>
            <a:r>
              <a:rPr lang="hr-HR" dirty="0" err="1" smtClean="0"/>
              <a:t>using</a:t>
            </a:r>
            <a:r>
              <a:rPr lang="hr-HR" dirty="0" smtClean="0"/>
              <a:t> </a:t>
            </a:r>
            <a:r>
              <a:rPr lang="hr-HR" dirty="0" err="1" smtClean="0"/>
              <a:t>principles</a:t>
            </a:r>
            <a:r>
              <a:rPr lang="hr-HR" dirty="0" smtClean="0"/>
              <a:t> </a:t>
            </a:r>
            <a:r>
              <a:rPr lang="hr-HR" dirty="0" err="1" smtClean="0"/>
              <a:t>of</a:t>
            </a:r>
            <a:r>
              <a:rPr lang="hr-HR" dirty="0" smtClean="0"/>
              <a:t> </a:t>
            </a:r>
            <a:r>
              <a:rPr lang="hr-HR" dirty="0" err="1" smtClean="0"/>
              <a:t>social</a:t>
            </a:r>
            <a:r>
              <a:rPr lang="hr-HR" dirty="0" smtClean="0"/>
              <a:t> </a:t>
            </a:r>
            <a:r>
              <a:rPr lang="hr-HR" dirty="0" err="1" smtClean="0"/>
              <a:t>networking</a:t>
            </a:r>
            <a:r>
              <a:rPr lang="hr-HR" dirty="0" smtClean="0"/>
              <a:t> to </a:t>
            </a:r>
            <a:r>
              <a:rPr lang="hr-HR" dirty="0" err="1" smtClean="0"/>
              <a:t>connect</a:t>
            </a:r>
            <a:r>
              <a:rPr lang="hr-HR" dirty="0" smtClean="0"/>
              <a:t> </a:t>
            </a:r>
            <a:r>
              <a:rPr lang="hr-HR" dirty="0" err="1" smtClean="0"/>
              <a:t>all</a:t>
            </a:r>
            <a:r>
              <a:rPr lang="hr-HR" dirty="0" smtClean="0"/>
              <a:t> </a:t>
            </a:r>
            <a:r>
              <a:rPr lang="hr-HR" dirty="0" err="1" smtClean="0"/>
              <a:t>mentioned</a:t>
            </a:r>
            <a:r>
              <a:rPr lang="hr-HR" dirty="0" smtClean="0"/>
              <a:t> </a:t>
            </a:r>
            <a:r>
              <a:rPr lang="hr-HR" dirty="0" err="1" smtClean="0"/>
              <a:t>functionalities</a:t>
            </a:r>
            <a:r>
              <a:rPr lang="hr-HR" dirty="0" smtClean="0"/>
              <a:t>: </a:t>
            </a:r>
          </a:p>
          <a:p>
            <a:pPr marL="0" indent="0" algn="ctr">
              <a:buNone/>
            </a:pPr>
            <a:r>
              <a:rPr lang="hr-HR" b="1" i="1" dirty="0" err="1" smtClean="0">
                <a:latin typeface="Yu Gothic" panose="020B0400000000000000" pitchFamily="34" charset="-128"/>
                <a:ea typeface="Yu Gothic" panose="020B0400000000000000" pitchFamily="34" charset="-128"/>
              </a:rPr>
              <a:t>Activity</a:t>
            </a:r>
            <a:r>
              <a:rPr lang="hr-HR" b="1" i="1" dirty="0" smtClean="0">
                <a:latin typeface="Yu Gothic" panose="020B0400000000000000" pitchFamily="34" charset="-128"/>
                <a:ea typeface="Yu Gothic" panose="020B0400000000000000" pitchFamily="34" charset="-128"/>
              </a:rPr>
              <a:t> </a:t>
            </a:r>
            <a:r>
              <a:rPr lang="hr-HR" b="1" i="1" dirty="0" err="1" smtClean="0">
                <a:latin typeface="Yu Gothic" panose="020B0400000000000000" pitchFamily="34" charset="-128"/>
                <a:ea typeface="Yu Gothic" panose="020B0400000000000000" pitchFamily="34" charset="-128"/>
              </a:rPr>
              <a:t>stream</a:t>
            </a:r>
            <a:r>
              <a:rPr lang="hr-HR" b="1" i="1" dirty="0" smtClean="0">
                <a:latin typeface="Yu Gothic" panose="020B0400000000000000" pitchFamily="34" charset="-128"/>
                <a:ea typeface="Yu Gothic" panose="020B0400000000000000" pitchFamily="34" charset="-128"/>
              </a:rPr>
              <a:t> </a:t>
            </a:r>
            <a:r>
              <a:rPr lang="hr-HR" b="1" i="1" dirty="0" err="1" smtClean="0">
                <a:latin typeface="Yu Gothic" panose="020B0400000000000000" pitchFamily="34" charset="-128"/>
                <a:ea typeface="Yu Gothic" panose="020B0400000000000000" pitchFamily="34" charset="-128"/>
              </a:rPr>
              <a:t>is</a:t>
            </a:r>
            <a:r>
              <a:rPr lang="hr-HR" b="1" i="1" dirty="0" smtClean="0">
                <a:latin typeface="Yu Gothic" panose="020B0400000000000000" pitchFamily="34" charset="-128"/>
                <a:ea typeface="Yu Gothic" panose="020B0400000000000000" pitchFamily="34" charset="-128"/>
              </a:rPr>
              <a:t> a </a:t>
            </a:r>
            <a:r>
              <a:rPr lang="hr-HR" b="1" i="1" dirty="0" err="1" smtClean="0">
                <a:latin typeface="Yu Gothic" panose="020B0400000000000000" pitchFamily="34" charset="-128"/>
                <a:ea typeface="Yu Gothic" panose="020B0400000000000000" pitchFamily="34" charset="-128"/>
              </a:rPr>
              <a:t>basic</a:t>
            </a:r>
            <a:r>
              <a:rPr lang="hr-HR" b="1" i="1" dirty="0" smtClean="0">
                <a:latin typeface="Yu Gothic" panose="020B0400000000000000" pitchFamily="34" charset="-128"/>
                <a:ea typeface="Yu Gothic" panose="020B0400000000000000" pitchFamily="34" charset="-128"/>
              </a:rPr>
              <a:t> </a:t>
            </a:r>
            <a:r>
              <a:rPr lang="hr-HR" b="1" i="1" dirty="0" err="1" smtClean="0">
                <a:latin typeface="Yu Gothic" panose="020B0400000000000000" pitchFamily="34" charset="-128"/>
                <a:ea typeface="Yu Gothic" panose="020B0400000000000000" pitchFamily="34" charset="-128"/>
              </a:rPr>
              <a:t>form</a:t>
            </a:r>
            <a:r>
              <a:rPr lang="hr-HR" b="1" i="1" dirty="0" smtClean="0">
                <a:latin typeface="Yu Gothic" panose="020B0400000000000000" pitchFamily="34" charset="-128"/>
                <a:ea typeface="Yu Gothic" panose="020B0400000000000000" pitchFamily="34" charset="-128"/>
              </a:rPr>
              <a:t> </a:t>
            </a:r>
            <a:r>
              <a:rPr lang="hr-HR" b="1" i="1" dirty="0" err="1" smtClean="0">
                <a:latin typeface="Yu Gothic" panose="020B0400000000000000" pitchFamily="34" charset="-128"/>
                <a:ea typeface="Yu Gothic" panose="020B0400000000000000" pitchFamily="34" charset="-128"/>
              </a:rPr>
              <a:t>of</a:t>
            </a:r>
            <a:r>
              <a:rPr lang="hr-HR" b="1" i="1" dirty="0" smtClean="0">
                <a:latin typeface="Yu Gothic" panose="020B0400000000000000" pitchFamily="34" charset="-128"/>
                <a:ea typeface="Yu Gothic" panose="020B0400000000000000" pitchFamily="34" charset="-128"/>
              </a:rPr>
              <a:t> </a:t>
            </a:r>
            <a:r>
              <a:rPr lang="hr-HR" b="1" i="1" dirty="0" err="1" smtClean="0">
                <a:latin typeface="Yu Gothic" panose="020B0400000000000000" pitchFamily="34" charset="-128"/>
                <a:ea typeface="Yu Gothic" panose="020B0400000000000000" pitchFamily="34" charset="-128"/>
              </a:rPr>
              <a:t>interaction</a:t>
            </a:r>
            <a:r>
              <a:rPr lang="hr-HR" b="1" i="1" dirty="0" smtClean="0">
                <a:latin typeface="Yu Gothic" panose="020B0400000000000000" pitchFamily="34" charset="-128"/>
                <a:ea typeface="Yu Gothic" panose="020B0400000000000000" pitchFamily="34" charset="-128"/>
              </a:rPr>
              <a:t> </a:t>
            </a:r>
            <a:r>
              <a:rPr lang="hr-HR" b="1" i="1" dirty="0" err="1" smtClean="0">
                <a:latin typeface="Yu Gothic" panose="020B0400000000000000" pitchFamily="34" charset="-128"/>
                <a:ea typeface="Yu Gothic" panose="020B0400000000000000" pitchFamily="34" charset="-128"/>
              </a:rPr>
              <a:t>among</a:t>
            </a:r>
            <a:r>
              <a:rPr lang="hr-HR" b="1" i="1" dirty="0" smtClean="0">
                <a:latin typeface="Yu Gothic" panose="020B0400000000000000" pitchFamily="34" charset="-128"/>
                <a:ea typeface="Yu Gothic" panose="020B0400000000000000" pitchFamily="34" charset="-128"/>
              </a:rPr>
              <a:t> </a:t>
            </a:r>
            <a:r>
              <a:rPr lang="hr-HR" b="1" i="1" dirty="0" err="1" smtClean="0">
                <a:latin typeface="Yu Gothic" panose="020B0400000000000000" pitchFamily="34" charset="-128"/>
                <a:ea typeface="Yu Gothic" panose="020B0400000000000000" pitchFamily="34" charset="-128"/>
              </a:rPr>
              <a:t>employees</a:t>
            </a:r>
            <a:r>
              <a:rPr lang="hr-HR" b="1" i="1" dirty="0" smtClean="0">
                <a:latin typeface="Yu Gothic" panose="020B0400000000000000" pitchFamily="34" charset="-128"/>
                <a:ea typeface="Yu Gothic" panose="020B0400000000000000" pitchFamily="34" charset="-128"/>
              </a:rPr>
              <a:t>.</a:t>
            </a:r>
            <a:endParaRPr lang="hr-HR" b="1" i="1" dirty="0">
              <a:latin typeface="Yu Gothic" panose="020B0400000000000000" pitchFamily="34" charset="-128"/>
              <a:ea typeface="Yu Gothic" panose="020B0400000000000000" pitchFamily="34" charset="-128"/>
            </a:endParaRPr>
          </a:p>
          <a:p>
            <a:pPr marL="0" indent="0" algn="ctr">
              <a:buNone/>
            </a:pPr>
            <a:r>
              <a:rPr lang="en-GB" b="1" i="1" dirty="0" smtClean="0"/>
              <a:t> </a:t>
            </a:r>
            <a:endParaRPr lang="hr-HR" b="1" i="1" dirty="0" smtClean="0"/>
          </a:p>
          <a:p>
            <a:endParaRPr lang="hr-HR" dirty="0"/>
          </a:p>
        </p:txBody>
      </p:sp>
      <p:pic>
        <p:nvPicPr>
          <p:cNvPr id="5" name="Picture 2" descr="http://www.izaaptech.com/images/bitrix-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 y="2016000"/>
            <a:ext cx="2143125" cy="14001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0441" y="2979216"/>
            <a:ext cx="3378298" cy="2394889"/>
          </a:xfrm>
          <a:prstGeom prst="rect">
            <a:avLst/>
          </a:prstGeom>
        </p:spPr>
      </p:pic>
    </p:spTree>
    <p:extLst>
      <p:ext uri="{BB962C8B-B14F-4D97-AF65-F5344CB8AC3E}">
        <p14:creationId xmlns:p14="http://schemas.microsoft.com/office/powerpoint/2010/main" val="1343215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a:r>
            <a:br>
              <a:rPr lang="hr-HR" dirty="0" smtClean="0"/>
            </a:br>
            <a:r>
              <a:rPr lang="hr-HR" dirty="0"/>
              <a:t/>
            </a:r>
            <a:br>
              <a:rPr lang="hr-HR" dirty="0"/>
            </a:br>
            <a:r>
              <a:rPr lang="hr-HR" dirty="0" smtClean="0"/>
              <a:t>CRM</a:t>
            </a:r>
            <a:endParaRPr lang="hr-HR" dirty="0"/>
          </a:p>
        </p:txBody>
      </p:sp>
      <p:sp>
        <p:nvSpPr>
          <p:cNvPr id="9" name="Content Placeholder 8"/>
          <p:cNvSpPr>
            <a:spLocks noGrp="1"/>
          </p:cNvSpPr>
          <p:nvPr>
            <p:ph idx="1"/>
          </p:nvPr>
        </p:nvSpPr>
        <p:spPr>
          <a:xfrm>
            <a:off x="2795700" y="822600"/>
            <a:ext cx="5486400" cy="3602525"/>
          </a:xfrm>
          <a:prstGeom prst="rect">
            <a:avLst/>
          </a:prstGeom>
        </p:spPr>
        <p:txBody>
          <a:bodyPr>
            <a:spAutoFit/>
          </a:bodyPr>
          <a:lstStyle/>
          <a:p>
            <a:r>
              <a:rPr lang="en-GB" dirty="0"/>
              <a:t>The base system is a CRM (Customer Relationship Management)</a:t>
            </a:r>
            <a:r>
              <a:rPr lang="hr-HR" dirty="0"/>
              <a:t> </a:t>
            </a:r>
            <a:r>
              <a:rPr lang="hr-HR" dirty="0" err="1"/>
              <a:t>that</a:t>
            </a:r>
            <a:r>
              <a:rPr lang="hr-HR" dirty="0"/>
              <a:t> </a:t>
            </a:r>
            <a:r>
              <a:rPr lang="hr-HR" dirty="0" err="1"/>
              <a:t>connects</a:t>
            </a:r>
            <a:r>
              <a:rPr lang="hr-HR" dirty="0"/>
              <a:t> </a:t>
            </a:r>
            <a:r>
              <a:rPr lang="hr-HR" dirty="0" err="1"/>
              <a:t>business</a:t>
            </a:r>
            <a:r>
              <a:rPr lang="hr-HR" dirty="0"/>
              <a:t> </a:t>
            </a:r>
            <a:r>
              <a:rPr lang="hr-HR" dirty="0" err="1"/>
              <a:t>processes</a:t>
            </a:r>
            <a:r>
              <a:rPr lang="hr-HR" dirty="0"/>
              <a:t> </a:t>
            </a:r>
            <a:r>
              <a:rPr lang="hr-HR" dirty="0" err="1"/>
              <a:t>of</a:t>
            </a:r>
            <a:r>
              <a:rPr lang="hr-HR" dirty="0"/>
              <a:t> marketing </a:t>
            </a:r>
            <a:r>
              <a:rPr lang="hr-HR" dirty="0" err="1"/>
              <a:t>and</a:t>
            </a:r>
            <a:r>
              <a:rPr lang="hr-HR" dirty="0"/>
              <a:t> </a:t>
            </a:r>
            <a:r>
              <a:rPr lang="hr-HR" dirty="0" err="1" smtClean="0"/>
              <a:t>sales</a:t>
            </a:r>
            <a:r>
              <a:rPr lang="hr-HR" dirty="0" smtClean="0"/>
              <a:t> </a:t>
            </a:r>
            <a:r>
              <a:rPr lang="hr-HR" dirty="0" err="1" smtClean="0"/>
              <a:t>in</a:t>
            </a:r>
            <a:r>
              <a:rPr lang="hr-HR" dirty="0" smtClean="0"/>
              <a:t> </a:t>
            </a:r>
            <a:r>
              <a:rPr lang="hr-HR" dirty="0" err="1" smtClean="0"/>
              <a:t>order</a:t>
            </a:r>
            <a:r>
              <a:rPr lang="hr-HR" dirty="0" smtClean="0"/>
              <a:t> to:</a:t>
            </a:r>
            <a:endParaRPr lang="hr-HR" dirty="0"/>
          </a:p>
          <a:p>
            <a:pPr lvl="0">
              <a:buFont typeface="Wingdings" panose="05000000000000000000" pitchFamily="2" charset="2"/>
              <a:buChar char="§"/>
            </a:pPr>
            <a:r>
              <a:rPr lang="en-GB" dirty="0" smtClean="0"/>
              <a:t>support </a:t>
            </a:r>
            <a:r>
              <a:rPr lang="en-GB" dirty="0"/>
              <a:t>collaboration and communication with customers, partners and suppliers,</a:t>
            </a:r>
            <a:endParaRPr lang="hr-HR" dirty="0"/>
          </a:p>
          <a:p>
            <a:pPr lvl="0">
              <a:buFont typeface="Wingdings" panose="05000000000000000000" pitchFamily="2" charset="2"/>
              <a:buChar char="§"/>
            </a:pPr>
            <a:r>
              <a:rPr lang="en-GB" dirty="0" smtClean="0"/>
              <a:t>allow </a:t>
            </a:r>
            <a:r>
              <a:rPr lang="en-GB" dirty="0"/>
              <a:t>the construction of the employee communication and collaboration along the organizational structure of the company and</a:t>
            </a:r>
            <a:endParaRPr lang="hr-HR" dirty="0"/>
          </a:p>
          <a:p>
            <a:pPr>
              <a:buFont typeface="Wingdings" panose="05000000000000000000" pitchFamily="2" charset="2"/>
              <a:buChar char="§"/>
            </a:pPr>
            <a:r>
              <a:rPr lang="en-GB" dirty="0" smtClean="0"/>
              <a:t>support </a:t>
            </a:r>
            <a:r>
              <a:rPr lang="en-GB" dirty="0"/>
              <a:t>business process </a:t>
            </a:r>
            <a:r>
              <a:rPr lang="en-GB" dirty="0" smtClean="0"/>
              <a:t>automation</a:t>
            </a:r>
            <a:r>
              <a:rPr lang="hr-HR" dirty="0" smtClean="0"/>
              <a:t> </a:t>
            </a:r>
            <a:r>
              <a:rPr lang="hr-HR" dirty="0" err="1" smtClean="0"/>
              <a:t>through</a:t>
            </a:r>
            <a:r>
              <a:rPr lang="hr-HR" dirty="0" smtClean="0"/>
              <a:t> </a:t>
            </a:r>
            <a:r>
              <a:rPr lang="hr-HR" dirty="0" err="1" smtClean="0"/>
              <a:t>default</a:t>
            </a:r>
            <a:r>
              <a:rPr lang="hr-HR" dirty="0" smtClean="0"/>
              <a:t> </a:t>
            </a:r>
            <a:r>
              <a:rPr lang="hr-HR" dirty="0" err="1" smtClean="0"/>
              <a:t>workflows</a:t>
            </a:r>
            <a:r>
              <a:rPr lang="hr-HR" dirty="0" smtClean="0"/>
              <a:t> </a:t>
            </a:r>
            <a:r>
              <a:rPr lang="hr-HR" dirty="0" err="1" smtClean="0"/>
              <a:t>or</a:t>
            </a:r>
            <a:r>
              <a:rPr lang="hr-HR" dirty="0" smtClean="0"/>
              <a:t> </a:t>
            </a:r>
            <a:r>
              <a:rPr lang="hr-HR" dirty="0" err="1" smtClean="0"/>
              <a:t>customized</a:t>
            </a:r>
            <a:r>
              <a:rPr lang="hr-HR" dirty="0" smtClean="0"/>
              <a:t> </a:t>
            </a:r>
            <a:r>
              <a:rPr lang="hr-HR" dirty="0" err="1" smtClean="0"/>
              <a:t>ones</a:t>
            </a:r>
            <a:endParaRPr lang="hr-HR" dirty="0"/>
          </a:p>
          <a:p>
            <a:endParaRPr lang="hr-HR" dirty="0"/>
          </a:p>
        </p:txBody>
      </p:sp>
      <p:pic>
        <p:nvPicPr>
          <p:cNvPr id="4" name="Picture 2" descr="http://www.izaaptech.com/images/bitrix-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 y="2016000"/>
            <a:ext cx="2143125" cy="1400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6610" y="4078393"/>
            <a:ext cx="3260921" cy="2412675"/>
          </a:xfrm>
          <a:prstGeom prst="rect">
            <a:avLst/>
          </a:prstGeom>
        </p:spPr>
      </p:pic>
    </p:spTree>
    <p:extLst>
      <p:ext uri="{BB962C8B-B14F-4D97-AF65-F5344CB8AC3E}">
        <p14:creationId xmlns:p14="http://schemas.microsoft.com/office/powerpoint/2010/main" val="92746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279650" cy="4601183"/>
          </a:xfrm>
        </p:spPr>
        <p:txBody>
          <a:bodyPr/>
          <a:lstStyle/>
          <a:p>
            <a:r>
              <a:rPr lang="hr-HR" dirty="0" smtClean="0"/>
              <a:t>CRM </a:t>
            </a:r>
            <a:br>
              <a:rPr lang="hr-HR" dirty="0" smtClean="0"/>
            </a:br>
            <a:r>
              <a:rPr lang="hr-HR" dirty="0" err="1" smtClean="0"/>
              <a:t>Lead</a:t>
            </a:r>
            <a:r>
              <a:rPr lang="hr-HR" dirty="0" smtClean="0"/>
              <a:t> Management</a:t>
            </a:r>
            <a:endParaRPr lang="hr-HR" dirty="0"/>
          </a:p>
        </p:txBody>
      </p:sp>
      <p:sp>
        <p:nvSpPr>
          <p:cNvPr id="3" name="Content Placeholder 2"/>
          <p:cNvSpPr>
            <a:spLocks noGrp="1"/>
          </p:cNvSpPr>
          <p:nvPr>
            <p:ph idx="1"/>
          </p:nvPr>
        </p:nvSpPr>
        <p:spPr>
          <a:xfrm>
            <a:off x="2677872" y="-541612"/>
            <a:ext cx="5486400" cy="5120640"/>
          </a:xfrm>
        </p:spPr>
        <p:txBody>
          <a:bodyPr>
            <a:normAutofit/>
          </a:bodyPr>
          <a:lstStyle/>
          <a:p>
            <a:endParaRPr lang="hr-HR" dirty="0"/>
          </a:p>
          <a:p>
            <a:endParaRPr lang="hr-HR" dirty="0" smtClean="0"/>
          </a:p>
          <a:p>
            <a:endParaRPr lang="hr-HR" dirty="0"/>
          </a:p>
          <a:p>
            <a:r>
              <a:rPr lang="en-GB" dirty="0"/>
              <a:t>B</a:t>
            </a:r>
            <a:r>
              <a:rPr lang="hr-HR" dirty="0" err="1"/>
              <a:t>uilt</a:t>
            </a:r>
            <a:r>
              <a:rPr lang="en-GB" dirty="0"/>
              <a:t> on the lead management methodology</a:t>
            </a:r>
            <a:r>
              <a:rPr lang="hr-HR" dirty="0"/>
              <a:t> </a:t>
            </a:r>
            <a:r>
              <a:rPr lang="hr-HR" dirty="0" err="1"/>
              <a:t>of</a:t>
            </a:r>
            <a:r>
              <a:rPr lang="hr-HR" dirty="0"/>
              <a:t> </a:t>
            </a:r>
            <a:r>
              <a:rPr lang="hr-HR" dirty="0" err="1"/>
              <a:t>sales</a:t>
            </a:r>
            <a:r>
              <a:rPr lang="hr-HR" dirty="0"/>
              <a:t> </a:t>
            </a:r>
            <a:r>
              <a:rPr lang="hr-HR" dirty="0" err="1"/>
              <a:t>funnel</a:t>
            </a:r>
            <a:r>
              <a:rPr lang="hr-HR" dirty="0"/>
              <a:t> system </a:t>
            </a:r>
            <a:r>
              <a:rPr lang="hr-HR" dirty="0" err="1"/>
              <a:t>supports</a:t>
            </a:r>
            <a:r>
              <a:rPr lang="hr-HR" dirty="0"/>
              <a:t> </a:t>
            </a:r>
            <a:r>
              <a:rPr lang="hr-HR" dirty="0" err="1"/>
              <a:t>actions</a:t>
            </a:r>
            <a:r>
              <a:rPr lang="hr-HR" dirty="0"/>
              <a:t> for </a:t>
            </a:r>
            <a:r>
              <a:rPr lang="hr-HR" dirty="0" err="1"/>
              <a:t>segmentation</a:t>
            </a:r>
            <a:r>
              <a:rPr lang="hr-HR" dirty="0"/>
              <a:t> </a:t>
            </a:r>
            <a:r>
              <a:rPr lang="hr-HR" dirty="0" err="1"/>
              <a:t>of</a:t>
            </a:r>
            <a:r>
              <a:rPr lang="hr-HR" dirty="0"/>
              <a:t> </a:t>
            </a:r>
            <a:r>
              <a:rPr lang="hr-HR" dirty="0" err="1"/>
              <a:t>prospect</a:t>
            </a:r>
            <a:r>
              <a:rPr lang="hr-HR" dirty="0"/>
              <a:t> </a:t>
            </a:r>
            <a:r>
              <a:rPr lang="hr-HR" dirty="0" err="1"/>
              <a:t>sales</a:t>
            </a:r>
            <a:r>
              <a:rPr lang="hr-HR" dirty="0"/>
              <a:t> (</a:t>
            </a:r>
            <a:r>
              <a:rPr lang="hr-HR" dirty="0" err="1"/>
              <a:t>leads</a:t>
            </a:r>
            <a:r>
              <a:rPr lang="hr-HR" dirty="0"/>
              <a:t>) </a:t>
            </a:r>
            <a:r>
              <a:rPr lang="hr-HR" dirty="0" err="1"/>
              <a:t>depending</a:t>
            </a:r>
            <a:r>
              <a:rPr lang="hr-HR" dirty="0"/>
              <a:t> </a:t>
            </a:r>
            <a:r>
              <a:rPr lang="en-US" dirty="0"/>
              <a:t>on its status or other </a:t>
            </a:r>
            <a:r>
              <a:rPr lang="en-US" dirty="0" smtClean="0"/>
              <a:t>parameters</a:t>
            </a:r>
            <a:endParaRPr lang="hr-HR" dirty="0" smtClean="0"/>
          </a:p>
          <a:p>
            <a:r>
              <a:rPr lang="en-US" dirty="0"/>
              <a:t>At the end of a process, leads can be qualified as junk or quality leads</a:t>
            </a:r>
            <a:r>
              <a:rPr lang="hr-HR" dirty="0"/>
              <a:t> </a:t>
            </a:r>
            <a:r>
              <a:rPr lang="hr-HR" dirty="0" err="1"/>
              <a:t>that</a:t>
            </a:r>
            <a:r>
              <a:rPr lang="hr-HR" dirty="0"/>
              <a:t> are </a:t>
            </a:r>
            <a:r>
              <a:rPr lang="hr-HR" dirty="0" err="1"/>
              <a:t>converted</a:t>
            </a:r>
            <a:r>
              <a:rPr lang="hr-HR" dirty="0"/>
              <a:t> to </a:t>
            </a:r>
            <a:r>
              <a:rPr lang="hr-HR" dirty="0" err="1"/>
              <a:t>deals</a:t>
            </a:r>
            <a:r>
              <a:rPr lang="hr-HR" dirty="0"/>
              <a:t>.</a:t>
            </a:r>
          </a:p>
          <a:p>
            <a:endParaRPr lang="hr-HR" dirty="0"/>
          </a:p>
          <a:p>
            <a:endParaRPr lang="en-US" dirty="0"/>
          </a:p>
          <a:p>
            <a:endParaRPr lang="hr-HR" dirty="0" smtClean="0"/>
          </a:p>
          <a:p>
            <a:endParaRPr lang="hr-HR" dirty="0" smtClean="0"/>
          </a:p>
          <a:p>
            <a:endParaRPr lang="hr-HR" dirty="0"/>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5857" y="3275463"/>
            <a:ext cx="3778415" cy="2863505"/>
          </a:xfrm>
          <a:prstGeom prst="rect">
            <a:avLst/>
          </a:prstGeom>
        </p:spPr>
      </p:pic>
    </p:spTree>
    <p:extLst>
      <p:ext uri="{BB962C8B-B14F-4D97-AF65-F5344CB8AC3E}">
        <p14:creationId xmlns:p14="http://schemas.microsoft.com/office/powerpoint/2010/main" val="232374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CRM</a:t>
            </a:r>
            <a:br>
              <a:rPr lang="hr-HR" dirty="0" smtClean="0"/>
            </a:br>
            <a:r>
              <a:rPr lang="hr-HR" dirty="0" err="1" smtClean="0"/>
              <a:t>Deals</a:t>
            </a:r>
            <a:endParaRPr lang="hr-HR" dirty="0"/>
          </a:p>
        </p:txBody>
      </p:sp>
      <p:sp>
        <p:nvSpPr>
          <p:cNvPr id="3" name="Content Placeholder 2"/>
          <p:cNvSpPr>
            <a:spLocks noGrp="1"/>
          </p:cNvSpPr>
          <p:nvPr>
            <p:ph idx="1"/>
          </p:nvPr>
        </p:nvSpPr>
        <p:spPr>
          <a:xfrm>
            <a:off x="2917994" y="0"/>
            <a:ext cx="5486400" cy="5120640"/>
          </a:xfrm>
        </p:spPr>
        <p:txBody>
          <a:bodyPr>
            <a:normAutofit/>
          </a:bodyPr>
          <a:lstStyle/>
          <a:p>
            <a:r>
              <a:rPr lang="hr-HR" dirty="0" smtClean="0"/>
              <a:t>De</a:t>
            </a:r>
            <a:r>
              <a:rPr lang="en-US" dirty="0" err="1" smtClean="0"/>
              <a:t>als</a:t>
            </a:r>
            <a:r>
              <a:rPr lang="en-US" dirty="0" smtClean="0"/>
              <a:t> </a:t>
            </a:r>
            <a:r>
              <a:rPr lang="en-US" dirty="0"/>
              <a:t>are system objects of sales business processes that contain the interaction with a buyer pertaining to a </a:t>
            </a:r>
            <a:r>
              <a:rPr lang="en-US" dirty="0" smtClean="0"/>
              <a:t>transaction</a:t>
            </a:r>
            <a:r>
              <a:rPr lang="hr-HR" dirty="0"/>
              <a:t> </a:t>
            </a:r>
            <a:r>
              <a:rPr lang="hr-HR" dirty="0" smtClean="0"/>
              <a:t>(</a:t>
            </a:r>
            <a:r>
              <a:rPr lang="hr-HR" dirty="0" err="1" smtClean="0"/>
              <a:t>negotiation</a:t>
            </a:r>
            <a:r>
              <a:rPr lang="hr-HR" dirty="0" smtClean="0"/>
              <a:t> </a:t>
            </a:r>
            <a:r>
              <a:rPr lang="hr-HR" dirty="0" err="1" smtClean="0"/>
              <a:t>process</a:t>
            </a:r>
            <a:r>
              <a:rPr lang="hr-HR" dirty="0" smtClean="0"/>
              <a:t>).</a:t>
            </a:r>
          </a:p>
          <a:p>
            <a:r>
              <a:rPr lang="hr-HR" dirty="0" smtClean="0"/>
              <a:t>At </a:t>
            </a:r>
            <a:r>
              <a:rPr lang="hr-HR" dirty="0" err="1" smtClean="0"/>
              <a:t>the</a:t>
            </a:r>
            <a:r>
              <a:rPr lang="hr-HR" dirty="0" smtClean="0"/>
              <a:t> </a:t>
            </a:r>
            <a:r>
              <a:rPr lang="hr-HR" dirty="0" err="1" smtClean="0"/>
              <a:t>end</a:t>
            </a:r>
            <a:r>
              <a:rPr lang="hr-HR" dirty="0" smtClean="0"/>
              <a:t> </a:t>
            </a:r>
            <a:r>
              <a:rPr lang="hr-HR" dirty="0" err="1" smtClean="0"/>
              <a:t>of</a:t>
            </a:r>
            <a:r>
              <a:rPr lang="hr-HR" dirty="0" smtClean="0"/>
              <a:t> </a:t>
            </a:r>
            <a:r>
              <a:rPr lang="hr-HR" dirty="0" err="1" smtClean="0"/>
              <a:t>process</a:t>
            </a:r>
            <a:r>
              <a:rPr lang="hr-HR" dirty="0" smtClean="0"/>
              <a:t> </a:t>
            </a:r>
            <a:r>
              <a:rPr lang="hr-HR" dirty="0" err="1" smtClean="0"/>
              <a:t>deals</a:t>
            </a:r>
            <a:r>
              <a:rPr lang="hr-HR" dirty="0" smtClean="0"/>
              <a:t> </a:t>
            </a:r>
            <a:r>
              <a:rPr lang="hr-HR" dirty="0" err="1" smtClean="0"/>
              <a:t>can</a:t>
            </a:r>
            <a:r>
              <a:rPr lang="hr-HR" dirty="0"/>
              <a:t> </a:t>
            </a:r>
            <a:r>
              <a:rPr lang="hr-HR" dirty="0" err="1" smtClean="0"/>
              <a:t>be</a:t>
            </a:r>
            <a:r>
              <a:rPr lang="hr-HR" dirty="0" smtClean="0"/>
              <a:t> </a:t>
            </a:r>
            <a:r>
              <a:rPr lang="hr-HR" dirty="0" err="1" smtClean="0"/>
              <a:t>won</a:t>
            </a:r>
            <a:r>
              <a:rPr lang="hr-HR" dirty="0" smtClean="0"/>
              <a:t> </a:t>
            </a:r>
            <a:r>
              <a:rPr lang="hr-HR" dirty="0" err="1" smtClean="0"/>
              <a:t>or</a:t>
            </a:r>
            <a:r>
              <a:rPr lang="hr-HR" dirty="0" smtClean="0"/>
              <a:t> </a:t>
            </a:r>
            <a:r>
              <a:rPr lang="hr-HR" dirty="0" err="1" smtClean="0"/>
              <a:t>lost</a:t>
            </a:r>
            <a:endParaRPr lang="hr-HR" dirty="0" smtClean="0"/>
          </a:p>
          <a:p>
            <a:endParaRPr lang="hr-HR" dirty="0"/>
          </a:p>
          <a:p>
            <a:endParaRPr lang="hr-HR" dirty="0"/>
          </a:p>
          <a:p>
            <a:endParaRPr lang="en-GB" dirty="0"/>
          </a:p>
          <a:p>
            <a:endParaRPr lang="hr-HR" dirty="0"/>
          </a:p>
        </p:txBody>
      </p:sp>
      <p:pic>
        <p:nvPicPr>
          <p:cNvPr id="5" name="Picture 4"/>
          <p:cNvPicPr>
            <a:picLocks noChangeAspect="1"/>
          </p:cNvPicPr>
          <p:nvPr/>
        </p:nvPicPr>
        <p:blipFill>
          <a:blip r:embed="rId2"/>
          <a:stretch>
            <a:fillRect/>
          </a:stretch>
        </p:blipFill>
        <p:spPr>
          <a:xfrm>
            <a:off x="2917994" y="2893459"/>
            <a:ext cx="5548323" cy="3028219"/>
          </a:xfrm>
          <a:prstGeom prst="rect">
            <a:avLst/>
          </a:prstGeom>
        </p:spPr>
      </p:pic>
    </p:spTree>
    <p:extLst>
      <p:ext uri="{BB962C8B-B14F-4D97-AF65-F5344CB8AC3E}">
        <p14:creationId xmlns:p14="http://schemas.microsoft.com/office/powerpoint/2010/main" val="1507625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334436" cy="4601183"/>
          </a:xfrm>
        </p:spPr>
        <p:txBody>
          <a:bodyPr/>
          <a:lstStyle/>
          <a:p>
            <a:r>
              <a:rPr lang="hr-HR" dirty="0" smtClean="0"/>
              <a:t>CRM</a:t>
            </a:r>
            <a:br>
              <a:rPr lang="hr-HR" dirty="0" smtClean="0"/>
            </a:br>
            <a:r>
              <a:rPr lang="hr-HR" dirty="0" smtClean="0"/>
              <a:t>Quote/</a:t>
            </a:r>
            <a:r>
              <a:rPr lang="hr-HR" dirty="0" err="1"/>
              <a:t>I</a:t>
            </a:r>
            <a:r>
              <a:rPr lang="hr-HR" dirty="0" err="1" smtClean="0"/>
              <a:t>nvoice</a:t>
            </a:r>
            <a:endParaRPr lang="hr-HR" dirty="0"/>
          </a:p>
        </p:txBody>
      </p:sp>
      <p:sp>
        <p:nvSpPr>
          <p:cNvPr id="3" name="Content Placeholder 2"/>
          <p:cNvSpPr>
            <a:spLocks noGrp="1"/>
          </p:cNvSpPr>
          <p:nvPr>
            <p:ph idx="1"/>
          </p:nvPr>
        </p:nvSpPr>
        <p:spPr/>
        <p:txBody>
          <a:bodyPr/>
          <a:lstStyle/>
          <a:p>
            <a:pPr marL="0" indent="0">
              <a:buNone/>
            </a:pPr>
            <a:r>
              <a:rPr lang="hr-HR" dirty="0"/>
              <a:t>S</a:t>
            </a:r>
            <a:r>
              <a:rPr lang="en-GB" dirty="0" err="1" smtClean="0"/>
              <a:t>ystem</a:t>
            </a:r>
            <a:r>
              <a:rPr lang="en-GB" dirty="0" smtClean="0"/>
              <a:t> </a:t>
            </a:r>
            <a:r>
              <a:rPr lang="en-GB" dirty="0"/>
              <a:t>offers the possibility of quote generation, accompanied with referring invoice, as </a:t>
            </a:r>
            <a:r>
              <a:rPr lang="en-GB" dirty="0" smtClean="0"/>
              <a:t>two </a:t>
            </a:r>
            <a:r>
              <a:rPr lang="en-GB" dirty="0"/>
              <a:t>objects in system, connected with accounting operations IS and </a:t>
            </a:r>
            <a:r>
              <a:rPr lang="hr-HR" dirty="0" err="1" smtClean="0"/>
              <a:t>document</a:t>
            </a:r>
            <a:r>
              <a:rPr lang="hr-HR" dirty="0" smtClean="0"/>
              <a:t>/</a:t>
            </a:r>
            <a:r>
              <a:rPr lang="hr-HR" dirty="0" err="1" smtClean="0"/>
              <a:t>records</a:t>
            </a:r>
            <a:r>
              <a:rPr lang="hr-HR" dirty="0" smtClean="0"/>
              <a:t> management (DMS).</a:t>
            </a:r>
          </a:p>
          <a:p>
            <a:pPr marL="0" indent="0">
              <a:buNone/>
            </a:pPr>
            <a:endParaRPr lang="hr-HR" dirty="0" smtClean="0"/>
          </a:p>
          <a:p>
            <a:pPr marL="0" indent="0">
              <a:buNone/>
            </a:pPr>
            <a:endParaRPr lang="hr-HR" dirty="0"/>
          </a:p>
          <a:p>
            <a:pPr marL="0" indent="0">
              <a:buNone/>
            </a:pPr>
            <a:endParaRPr lang="hr-HR" dirty="0" smtClean="0"/>
          </a:p>
          <a:p>
            <a:pPr marL="0" indent="0">
              <a:buNone/>
            </a:pPr>
            <a:endParaRPr lang="hr-HR" dirty="0"/>
          </a:p>
          <a:p>
            <a:pPr marL="0" indent="0">
              <a:buNone/>
            </a:pPr>
            <a:endParaRPr lang="hr-HR" dirty="0" smtClean="0"/>
          </a:p>
          <a:p>
            <a:pPr marL="0" indent="0">
              <a:buNone/>
            </a:pPr>
            <a:endParaRPr lang="hr-HR" dirty="0"/>
          </a:p>
          <a:p>
            <a:pPr marL="0" indent="0">
              <a:buNone/>
            </a:pPr>
            <a:endParaRPr lang="hr-HR" dirty="0"/>
          </a:p>
          <a:p>
            <a:endParaRPr lang="hr-HR" dirty="0"/>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690" y="2497175"/>
            <a:ext cx="3370163" cy="2505951"/>
          </a:xfrm>
          <a:prstGeom prst="rect">
            <a:avLst/>
          </a:prstGeom>
        </p:spPr>
      </p:pic>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8188" y="3426705"/>
            <a:ext cx="3370163" cy="2507906"/>
          </a:xfrm>
          <a:prstGeom prst="rect">
            <a:avLst/>
          </a:prstGeom>
        </p:spPr>
      </p:pic>
    </p:spTree>
    <p:extLst>
      <p:ext uri="{BB962C8B-B14F-4D97-AF65-F5344CB8AC3E}">
        <p14:creationId xmlns:p14="http://schemas.microsoft.com/office/powerpoint/2010/main" val="62459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377048" cy="4601183"/>
          </a:xfrm>
        </p:spPr>
        <p:txBody>
          <a:bodyPr/>
          <a:lstStyle/>
          <a:p>
            <a:r>
              <a:rPr lang="en-GB" b="1" dirty="0"/>
              <a:t>Project and task management</a:t>
            </a:r>
            <a:r>
              <a:rPr lang="hr-HR" dirty="0"/>
              <a:t/>
            </a:r>
            <a:br>
              <a:rPr lang="hr-HR" dirty="0"/>
            </a:br>
            <a:endParaRPr lang="hr-HR" dirty="0"/>
          </a:p>
        </p:txBody>
      </p:sp>
      <p:sp>
        <p:nvSpPr>
          <p:cNvPr id="3" name="Content Placeholder 2"/>
          <p:cNvSpPr>
            <a:spLocks noGrp="1"/>
          </p:cNvSpPr>
          <p:nvPr>
            <p:ph idx="1"/>
          </p:nvPr>
        </p:nvSpPr>
        <p:spPr>
          <a:xfrm>
            <a:off x="2566737" y="-339050"/>
            <a:ext cx="5486400" cy="5120640"/>
          </a:xfrm>
        </p:spPr>
        <p:txBody>
          <a:bodyPr>
            <a:normAutofit/>
          </a:bodyPr>
          <a:lstStyle/>
          <a:p>
            <a:r>
              <a:rPr lang="hr-HR" dirty="0" err="1" smtClean="0"/>
              <a:t>Keeping</a:t>
            </a:r>
            <a:r>
              <a:rPr lang="hr-HR" dirty="0" smtClean="0"/>
              <a:t> </a:t>
            </a:r>
            <a:r>
              <a:rPr lang="hr-HR" dirty="0" err="1" smtClean="0"/>
              <a:t>social</a:t>
            </a:r>
            <a:r>
              <a:rPr lang="hr-HR" dirty="0" smtClean="0"/>
              <a:t> network </a:t>
            </a:r>
            <a:r>
              <a:rPr lang="hr-HR" dirty="0" err="1" smtClean="0"/>
              <a:t>functionality</a:t>
            </a:r>
            <a:r>
              <a:rPr lang="hr-HR" dirty="0" smtClean="0"/>
              <a:t> </a:t>
            </a:r>
            <a:r>
              <a:rPr lang="hr-HR" dirty="0" err="1" smtClean="0"/>
              <a:t>and</a:t>
            </a:r>
            <a:r>
              <a:rPr lang="hr-HR" dirty="0" smtClean="0"/>
              <a:t> </a:t>
            </a:r>
            <a:r>
              <a:rPr lang="hr-HR" dirty="0" err="1" smtClean="0"/>
              <a:t>lead</a:t>
            </a:r>
            <a:r>
              <a:rPr lang="hr-HR" dirty="0" smtClean="0"/>
              <a:t> management </a:t>
            </a:r>
            <a:r>
              <a:rPr lang="hr-HR" dirty="0" err="1" smtClean="0"/>
              <a:t>stucture</a:t>
            </a:r>
            <a:r>
              <a:rPr lang="hr-HR" dirty="0" smtClean="0"/>
              <a:t> </a:t>
            </a:r>
            <a:r>
              <a:rPr lang="hr-HR" dirty="0" err="1" smtClean="0"/>
              <a:t>in</a:t>
            </a:r>
            <a:r>
              <a:rPr lang="hr-HR" dirty="0" smtClean="0"/>
              <a:t> </a:t>
            </a:r>
            <a:r>
              <a:rPr lang="hr-HR" dirty="0" err="1" smtClean="0"/>
              <a:t>basis</a:t>
            </a:r>
            <a:r>
              <a:rPr lang="hr-HR" dirty="0" smtClean="0"/>
              <a:t> </a:t>
            </a:r>
            <a:r>
              <a:rPr lang="hr-HR" dirty="0" err="1" smtClean="0"/>
              <a:t>of</a:t>
            </a:r>
            <a:r>
              <a:rPr lang="hr-HR" dirty="0" smtClean="0"/>
              <a:t> system, </a:t>
            </a:r>
            <a:r>
              <a:rPr lang="hr-HR" dirty="0" err="1" smtClean="0"/>
              <a:t>Bitrix</a:t>
            </a:r>
            <a:r>
              <a:rPr lang="hr-HR" dirty="0" smtClean="0"/>
              <a:t> 24 </a:t>
            </a:r>
            <a:r>
              <a:rPr lang="hr-HR" dirty="0" err="1" smtClean="0"/>
              <a:t>suggests</a:t>
            </a:r>
            <a:r>
              <a:rPr lang="hr-HR" dirty="0" smtClean="0"/>
              <a:t> </a:t>
            </a:r>
            <a:r>
              <a:rPr lang="hr-HR" dirty="0" err="1" smtClean="0"/>
              <a:t>clear</a:t>
            </a:r>
            <a:r>
              <a:rPr lang="hr-HR" dirty="0" smtClean="0"/>
              <a:t> </a:t>
            </a:r>
            <a:r>
              <a:rPr lang="hr-HR" dirty="0" err="1" smtClean="0"/>
              <a:t>organizational</a:t>
            </a:r>
            <a:r>
              <a:rPr lang="hr-HR" dirty="0" smtClean="0"/>
              <a:t> </a:t>
            </a:r>
            <a:r>
              <a:rPr lang="hr-HR" dirty="0" err="1" smtClean="0"/>
              <a:t>structure</a:t>
            </a:r>
            <a:r>
              <a:rPr lang="hr-HR" dirty="0" smtClean="0"/>
              <a:t> </a:t>
            </a:r>
            <a:r>
              <a:rPr lang="hr-HR" dirty="0" err="1" smtClean="0"/>
              <a:t>of</a:t>
            </a:r>
            <a:r>
              <a:rPr lang="hr-HR" dirty="0" smtClean="0"/>
              <a:t> </a:t>
            </a:r>
            <a:r>
              <a:rPr lang="hr-HR" dirty="0" err="1" smtClean="0"/>
              <a:t>departments</a:t>
            </a:r>
            <a:r>
              <a:rPr lang="hr-HR" dirty="0" smtClean="0"/>
              <a:t> </a:t>
            </a:r>
            <a:r>
              <a:rPr lang="hr-HR" dirty="0" err="1" smtClean="0"/>
              <a:t>in</a:t>
            </a:r>
            <a:r>
              <a:rPr lang="hr-HR" dirty="0" smtClean="0"/>
              <a:t> </a:t>
            </a:r>
            <a:r>
              <a:rPr lang="hr-HR" dirty="0" err="1" smtClean="0"/>
              <a:t>internal</a:t>
            </a:r>
            <a:r>
              <a:rPr lang="hr-HR" dirty="0" smtClean="0"/>
              <a:t> </a:t>
            </a:r>
            <a:r>
              <a:rPr lang="hr-HR" dirty="0" err="1" smtClean="0"/>
              <a:t>communication</a:t>
            </a:r>
            <a:r>
              <a:rPr lang="hr-HR" dirty="0" smtClean="0"/>
              <a:t> </a:t>
            </a:r>
            <a:r>
              <a:rPr lang="hr-HR" dirty="0" err="1" smtClean="0"/>
              <a:t>systems</a:t>
            </a:r>
            <a:endParaRPr lang="hr-HR" dirty="0" smtClean="0"/>
          </a:p>
          <a:p>
            <a:r>
              <a:rPr lang="hr-HR" dirty="0" err="1" smtClean="0"/>
              <a:t>By</a:t>
            </a:r>
            <a:r>
              <a:rPr lang="hr-HR" dirty="0" smtClean="0"/>
              <a:t> </a:t>
            </a:r>
            <a:r>
              <a:rPr lang="hr-HR" dirty="0" err="1" smtClean="0"/>
              <a:t>using</a:t>
            </a:r>
            <a:r>
              <a:rPr lang="hr-HR" dirty="0" smtClean="0"/>
              <a:t> </a:t>
            </a:r>
            <a:r>
              <a:rPr lang="hr-HR" dirty="0" err="1" smtClean="0"/>
              <a:t>workgroups</a:t>
            </a:r>
            <a:r>
              <a:rPr lang="hr-HR" dirty="0" smtClean="0"/>
              <a:t> , </a:t>
            </a:r>
            <a:r>
              <a:rPr lang="hr-HR" dirty="0" err="1" smtClean="0"/>
              <a:t>every</a:t>
            </a:r>
            <a:r>
              <a:rPr lang="hr-HR" dirty="0" smtClean="0"/>
              <a:t> </a:t>
            </a:r>
            <a:r>
              <a:rPr lang="hr-HR" dirty="0" err="1" smtClean="0"/>
              <a:t>department</a:t>
            </a:r>
            <a:r>
              <a:rPr lang="hr-HR" dirty="0" smtClean="0"/>
              <a:t> </a:t>
            </a:r>
            <a:r>
              <a:rPr lang="hr-HR" dirty="0" err="1" smtClean="0"/>
              <a:t>unit</a:t>
            </a:r>
            <a:r>
              <a:rPr lang="hr-HR" dirty="0" smtClean="0"/>
              <a:t> </a:t>
            </a:r>
            <a:r>
              <a:rPr lang="hr-HR" dirty="0" err="1" smtClean="0"/>
              <a:t>can</a:t>
            </a:r>
            <a:r>
              <a:rPr lang="hr-HR" dirty="0" smtClean="0"/>
              <a:t> </a:t>
            </a:r>
            <a:r>
              <a:rPr lang="hr-HR" dirty="0" err="1" smtClean="0"/>
              <a:t>have</a:t>
            </a:r>
            <a:r>
              <a:rPr lang="hr-HR" dirty="0" smtClean="0"/>
              <a:t> </a:t>
            </a:r>
            <a:r>
              <a:rPr lang="hr-HR" dirty="0" err="1" smtClean="0"/>
              <a:t>own</a:t>
            </a:r>
            <a:r>
              <a:rPr lang="hr-HR" dirty="0" smtClean="0"/>
              <a:t> </a:t>
            </a:r>
            <a:r>
              <a:rPr lang="en-GB" dirty="0" smtClean="0"/>
              <a:t>sub-system </a:t>
            </a:r>
            <a:r>
              <a:rPr lang="en-GB" dirty="0"/>
              <a:t>network where employees within have every functionality of the entire system and where all collaboration and work is documented on activity feed</a:t>
            </a:r>
            <a:r>
              <a:rPr lang="hr-HR" dirty="0" smtClean="0"/>
              <a:t>s</a:t>
            </a:r>
          </a:p>
          <a:p>
            <a:endParaRPr lang="hr-HR" dirty="0"/>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786" y="3288286"/>
            <a:ext cx="3654782" cy="3181994"/>
          </a:xfrm>
          <a:prstGeom prst="rect">
            <a:avLst/>
          </a:prstGeom>
        </p:spPr>
      </p:pic>
    </p:spTree>
    <p:extLst>
      <p:ext uri="{BB962C8B-B14F-4D97-AF65-F5344CB8AC3E}">
        <p14:creationId xmlns:p14="http://schemas.microsoft.com/office/powerpoint/2010/main" val="506960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349</TotalTime>
  <Words>1030</Words>
  <Application>Microsoft Office PowerPoint</Application>
  <PresentationFormat>On-screen Show (4:3)</PresentationFormat>
  <Paragraphs>82</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Yu Gothic</vt:lpstr>
      <vt:lpstr>Arial</vt:lpstr>
      <vt:lpstr>Calibri</vt:lpstr>
      <vt:lpstr>Corbel</vt:lpstr>
      <vt:lpstr>Times New Roman</vt:lpstr>
      <vt:lpstr>Wingdings</vt:lpstr>
      <vt:lpstr>Wingdings 2</vt:lpstr>
      <vt:lpstr>Frame</vt:lpstr>
      <vt:lpstr>Bitrix24</vt:lpstr>
      <vt:lpstr>Introduction  Why integrated business-information system?</vt:lpstr>
      <vt:lpstr>PowerPoint Presentation</vt:lpstr>
      <vt:lpstr>  Social networking</vt:lpstr>
      <vt:lpstr>  CRM</vt:lpstr>
      <vt:lpstr>CRM  Lead Management</vt:lpstr>
      <vt:lpstr>CRM Deals</vt:lpstr>
      <vt:lpstr>CRM Quote/Invoice</vt:lpstr>
      <vt:lpstr>Project and task management </vt:lpstr>
      <vt:lpstr>Document and Records Management</vt:lpstr>
      <vt:lpstr>Product catalog</vt:lpstr>
      <vt:lpstr>Management support </vt:lpstr>
      <vt:lpstr>Conclusion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malic@tvz.hr</dc:creator>
  <cp:lastModifiedBy>malic@tvz.hr</cp:lastModifiedBy>
  <cp:revision>26</cp:revision>
  <dcterms:created xsi:type="dcterms:W3CDTF">2015-11-11T09:18:37Z</dcterms:created>
  <dcterms:modified xsi:type="dcterms:W3CDTF">2015-11-11T15:08:23Z</dcterms:modified>
</cp:coreProperties>
</file>