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sldIdLst>
    <p:sldId id="256" r:id="rId2"/>
    <p:sldId id="258" r:id="rId3"/>
    <p:sldId id="257" r:id="rId4"/>
    <p:sldId id="259" r:id="rId5"/>
    <p:sldId id="260" r:id="rId6"/>
    <p:sldId id="262" r:id="rId7"/>
    <p:sldId id="264" r:id="rId8"/>
    <p:sldId id="265" r:id="rId9"/>
    <p:sldId id="266" r:id="rId10"/>
    <p:sldId id="267" r:id="rId11"/>
    <p:sldId id="261" r:id="rId12"/>
    <p:sldId id="263"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9" d="100"/>
          <a:sy n="49" d="100"/>
        </p:scale>
        <p:origin x="-9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defRPr sz="1800" b="1" i="0" u="none" strike="noStrike">
                <a:solidFill>
                  <a:srgbClr val="595959"/>
                </a:solidFill>
                <a:effectLst/>
                <a:latin typeface="Calibri"/>
              </a:defRPr>
            </a:pPr>
            <a:r>
              <a:rPr lang="hr-HR" sz="1800" b="1" i="0" u="none" strike="noStrike" dirty="0" err="1" smtClean="0">
                <a:solidFill>
                  <a:srgbClr val="595959"/>
                </a:solidFill>
                <a:effectLst/>
                <a:latin typeface="Calibri"/>
              </a:rPr>
              <a:t>Main</a:t>
            </a:r>
            <a:r>
              <a:rPr lang="hr-HR" sz="1800" b="1" i="0" u="none" strike="noStrike" dirty="0" smtClean="0">
                <a:solidFill>
                  <a:srgbClr val="595959"/>
                </a:solidFill>
                <a:effectLst/>
                <a:latin typeface="Calibri"/>
              </a:rPr>
              <a:t> </a:t>
            </a:r>
            <a:r>
              <a:rPr lang="hr-HR" sz="1800" b="1" i="0" u="none" strike="noStrike" dirty="0" err="1" smtClean="0">
                <a:solidFill>
                  <a:srgbClr val="595959"/>
                </a:solidFill>
                <a:effectLst/>
                <a:latin typeface="Calibri"/>
              </a:rPr>
              <a:t>themes</a:t>
            </a:r>
            <a:r>
              <a:rPr lang="hr-HR" sz="1800" b="1" i="0" u="none" strike="noStrike" dirty="0" smtClean="0">
                <a:solidFill>
                  <a:srgbClr val="595959"/>
                </a:solidFill>
                <a:effectLst/>
                <a:latin typeface="Calibri"/>
              </a:rPr>
              <a:t> </a:t>
            </a:r>
            <a:r>
              <a:rPr lang="hr-HR" sz="1800" b="1" i="0" u="none" strike="noStrike" dirty="0" err="1" smtClean="0">
                <a:solidFill>
                  <a:srgbClr val="595959"/>
                </a:solidFill>
                <a:effectLst/>
                <a:latin typeface="Calibri"/>
              </a:rPr>
              <a:t>and</a:t>
            </a:r>
            <a:r>
              <a:rPr lang="hr-HR" sz="1800" b="1" i="0" u="none" strike="noStrike" dirty="0" smtClean="0">
                <a:solidFill>
                  <a:srgbClr val="595959"/>
                </a:solidFill>
                <a:effectLst/>
                <a:latin typeface="Calibri"/>
              </a:rPr>
              <a:t> </a:t>
            </a:r>
            <a:r>
              <a:rPr lang="hr-HR" sz="1800" b="1" i="0" u="none" strike="noStrike" dirty="0" err="1" smtClean="0">
                <a:solidFill>
                  <a:srgbClr val="595959"/>
                </a:solidFill>
                <a:effectLst/>
                <a:latin typeface="Calibri"/>
              </a:rPr>
              <a:t>Overall</a:t>
            </a:r>
            <a:r>
              <a:rPr lang="hr-HR" sz="1800" b="1" i="0" u="none" strike="noStrike" dirty="0" smtClean="0">
                <a:solidFill>
                  <a:srgbClr val="595959"/>
                </a:solidFill>
                <a:effectLst/>
                <a:latin typeface="Calibri"/>
              </a:rPr>
              <a:t> </a:t>
            </a:r>
            <a:r>
              <a:rPr lang="hr-HR" sz="1800" b="1" i="0" u="none" strike="noStrike" dirty="0" err="1">
                <a:solidFill>
                  <a:srgbClr val="595959"/>
                </a:solidFill>
                <a:effectLst/>
                <a:latin typeface="Calibri"/>
              </a:rPr>
              <a:t>focus</a:t>
            </a:r>
            <a:r>
              <a:rPr lang="hr-HR" sz="1800" b="1" i="0" u="none" strike="noStrike" dirty="0">
                <a:solidFill>
                  <a:srgbClr val="595959"/>
                </a:solidFill>
                <a:effectLst/>
                <a:latin typeface="Calibri"/>
              </a:rPr>
              <a:t> </a:t>
            </a:r>
            <a:r>
              <a:rPr lang="hr-HR" sz="1800" b="1" i="0" u="none" strike="noStrike" dirty="0" err="1">
                <a:solidFill>
                  <a:srgbClr val="595959"/>
                </a:solidFill>
                <a:effectLst/>
                <a:latin typeface="Calibri"/>
              </a:rPr>
              <a:t>of</a:t>
            </a:r>
            <a:r>
              <a:rPr lang="hr-HR" sz="1800" b="1" i="0" u="none" strike="noStrike" dirty="0">
                <a:solidFill>
                  <a:srgbClr val="595959"/>
                </a:solidFill>
                <a:effectLst/>
                <a:latin typeface="Calibri"/>
              </a:rPr>
              <a:t> </a:t>
            </a:r>
            <a:r>
              <a:rPr lang="hr-HR" sz="1800" b="1" i="0" u="none" strike="noStrike" dirty="0" err="1">
                <a:solidFill>
                  <a:srgbClr val="595959"/>
                </a:solidFill>
                <a:effectLst/>
                <a:latin typeface="Calibri"/>
              </a:rPr>
              <a:t>the</a:t>
            </a:r>
            <a:r>
              <a:rPr lang="hr-HR" sz="1800" b="1" i="0" u="none" strike="noStrike" dirty="0">
                <a:solidFill>
                  <a:srgbClr val="595959"/>
                </a:solidFill>
                <a:effectLst/>
                <a:latin typeface="Calibri"/>
              </a:rPr>
              <a:t> status </a:t>
            </a:r>
            <a:r>
              <a:rPr lang="hr-HR" sz="1800" b="1" i="0" u="none" strike="noStrike" dirty="0" err="1">
                <a:solidFill>
                  <a:srgbClr val="595959"/>
                </a:solidFill>
                <a:effectLst/>
                <a:latin typeface="Calibri"/>
              </a:rPr>
              <a:t>messages</a:t>
            </a:r>
            <a:r>
              <a:rPr lang="hr-HR" sz="1800" b="1" i="0" u="none" strike="noStrike" dirty="0">
                <a:solidFill>
                  <a:srgbClr val="595959"/>
                </a:solidFill>
                <a:effectLst/>
                <a:latin typeface="Calibri"/>
              </a:rPr>
              <a:t> (%)</a:t>
            </a:r>
          </a:p>
        </c:rich>
      </c:tx>
      <c:layout>
        <c:manualLayout>
          <c:xMode val="edge"/>
          <c:yMode val="edge"/>
          <c:x val="0.23302"/>
          <c:y val="5.0000000000000001E-3"/>
          <c:w val="0.53395899999999996"/>
          <c:h val="0.10978499999999999"/>
        </c:manualLayout>
      </c:layout>
      <c:overlay val="1"/>
      <c:spPr>
        <a:noFill/>
        <a:effectLst/>
      </c:spPr>
    </c:title>
    <c:autoTitleDeleted val="0"/>
    <c:plotArea>
      <c:layout>
        <c:manualLayout>
          <c:layoutTarget val="inner"/>
          <c:xMode val="edge"/>
          <c:yMode val="edge"/>
          <c:x val="6.5352400000000005E-2"/>
          <c:y val="0.10978499999999999"/>
          <c:w val="0.93116100000000002"/>
          <c:h val="0.78656700000000002"/>
        </c:manualLayout>
      </c:layout>
      <c:barChart>
        <c:barDir val="col"/>
        <c:grouping val="clustered"/>
        <c:varyColors val="0"/>
        <c:ser>
          <c:idx val="0"/>
          <c:order val="0"/>
          <c:tx>
            <c:v>Primary focus of the status message</c:v>
          </c:tx>
          <c:spPr>
            <a:solidFill>
              <a:srgbClr val="5B9BD5"/>
            </a:solidFill>
            <a:ln w="19050" cap="flat">
              <a:solidFill>
                <a:srgbClr val="FFFFFF"/>
              </a:solidFill>
              <a:prstDash val="solid"/>
              <a:bevel/>
            </a:ln>
            <a:effectLst/>
          </c:spPr>
          <c:invertIfNegative val="0"/>
          <c:dPt>
            <c:idx val="0"/>
            <c:invertIfNegative val="1"/>
            <c:bubble3D val="0"/>
          </c:dPt>
          <c:dPt>
            <c:idx val="1"/>
            <c:invertIfNegative val="1"/>
            <c:bubble3D val="0"/>
            <c:spPr>
              <a:solidFill>
                <a:srgbClr val="ED7D31"/>
              </a:solidFill>
              <a:ln w="19050" cap="flat">
                <a:solidFill>
                  <a:srgbClr val="FFFFFF"/>
                </a:solidFill>
                <a:prstDash val="solid"/>
                <a:bevel/>
              </a:ln>
              <a:effectLst/>
            </c:spPr>
          </c:dPt>
          <c:dPt>
            <c:idx val="2"/>
            <c:invertIfNegative val="1"/>
            <c:bubble3D val="0"/>
            <c:spPr>
              <a:solidFill>
                <a:srgbClr val="A5A5A5"/>
              </a:solidFill>
              <a:ln w="19050" cap="flat">
                <a:solidFill>
                  <a:srgbClr val="FFFFFF"/>
                </a:solidFill>
                <a:prstDash val="solid"/>
                <a:bevel/>
              </a:ln>
              <a:effectLst/>
            </c:spPr>
          </c:dPt>
          <c:dPt>
            <c:idx val="3"/>
            <c:invertIfNegative val="1"/>
            <c:bubble3D val="0"/>
            <c:spPr>
              <a:solidFill>
                <a:srgbClr val="FFC000"/>
              </a:solidFill>
              <a:ln w="19050" cap="flat">
                <a:solidFill>
                  <a:srgbClr val="FFFFFF"/>
                </a:solidFill>
                <a:prstDash val="solid"/>
                <a:bevel/>
              </a:ln>
              <a:effectLst/>
            </c:spPr>
          </c:dPt>
          <c:dPt>
            <c:idx val="4"/>
            <c:invertIfNegative val="1"/>
            <c:bubble3D val="0"/>
            <c:spPr>
              <a:solidFill>
                <a:srgbClr val="4472C4"/>
              </a:solidFill>
              <a:ln w="19050" cap="flat">
                <a:solidFill>
                  <a:srgbClr val="FFFFFF"/>
                </a:solidFill>
                <a:prstDash val="solid"/>
                <a:bevel/>
              </a:ln>
              <a:effectLst/>
            </c:spPr>
          </c:dPt>
          <c:dPt>
            <c:idx val="5"/>
            <c:invertIfNegative val="1"/>
            <c:bubble3D val="0"/>
            <c:spPr>
              <a:solidFill>
                <a:srgbClr val="70AD47"/>
              </a:solidFill>
              <a:ln w="19050" cap="flat">
                <a:solidFill>
                  <a:srgbClr val="FFFFFF"/>
                </a:solidFill>
                <a:prstDash val="solid"/>
                <a:bevel/>
              </a:ln>
              <a:effectLst/>
            </c:spPr>
          </c:dPt>
          <c:dPt>
            <c:idx val="6"/>
            <c:invertIfNegative val="1"/>
            <c:bubble3D val="0"/>
            <c:spPr>
              <a:solidFill>
                <a:srgbClr val="255E91"/>
              </a:solidFill>
              <a:ln w="19050" cap="flat">
                <a:solidFill>
                  <a:srgbClr val="FFFFFF"/>
                </a:solidFill>
                <a:prstDash val="solid"/>
                <a:bevel/>
              </a:ln>
              <a:effectLst/>
            </c:spPr>
          </c:dPt>
          <c:dPt>
            <c:idx val="7"/>
            <c:invertIfNegative val="1"/>
            <c:bubble3D val="0"/>
            <c:spPr>
              <a:solidFill>
                <a:srgbClr val="9E480E"/>
              </a:solidFill>
              <a:ln w="19050" cap="flat">
                <a:solidFill>
                  <a:srgbClr val="FFFFFF"/>
                </a:solidFill>
                <a:prstDash val="solid"/>
                <a:bevel/>
              </a:ln>
              <a:effectLst/>
            </c:spPr>
          </c:dPt>
          <c:cat>
            <c:strLit>
              <c:ptCount val="8"/>
              <c:pt idx="0">
                <c:v>Economy</c:v>
              </c:pt>
              <c:pt idx="1">
                <c:v>Regular European Union policy</c:v>
              </c:pt>
              <c:pt idx="2">
                <c:v>Democracy</c:v>
              </c:pt>
              <c:pt idx="3">
                <c:v>Member states policy</c:v>
              </c:pt>
              <c:pt idx="4">
                <c:v>Refrence to the countries who are not member states </c:v>
              </c:pt>
              <c:pt idx="5">
                <c:v>Reference to history</c:v>
              </c:pt>
              <c:pt idx="6">
                <c:v>Reference to certain people in the Union</c:v>
              </c:pt>
              <c:pt idx="7">
                <c:v>Other</c:v>
              </c:pt>
            </c:strLit>
          </c:cat>
          <c:val>
            <c:numLit>
              <c:formatCode>General</c:formatCode>
              <c:ptCount val="8"/>
              <c:pt idx="0">
                <c:v>7</c:v>
              </c:pt>
              <c:pt idx="1">
                <c:v>63</c:v>
              </c:pt>
              <c:pt idx="2">
                <c:v>7</c:v>
              </c:pt>
              <c:pt idx="3">
                <c:v>7</c:v>
              </c:pt>
              <c:pt idx="4">
                <c:v>3</c:v>
              </c:pt>
              <c:pt idx="5">
                <c:v>2</c:v>
              </c:pt>
              <c:pt idx="6">
                <c:v>7</c:v>
              </c:pt>
              <c:pt idx="7">
                <c:v>3</c:v>
              </c:pt>
            </c:numLit>
          </c:val>
        </c:ser>
        <c:dLbls>
          <c:showLegendKey val="0"/>
          <c:showVal val="0"/>
          <c:showCatName val="0"/>
          <c:showSerName val="0"/>
          <c:showPercent val="0"/>
          <c:showBubbleSize val="0"/>
        </c:dLbls>
        <c:gapWidth val="100"/>
        <c:axId val="20031360"/>
        <c:axId val="20032896"/>
      </c:barChart>
      <c:catAx>
        <c:axId val="20031360"/>
        <c:scaling>
          <c:orientation val="minMax"/>
        </c:scaling>
        <c:delete val="0"/>
        <c:axPos val="b"/>
        <c:numFmt formatCode="General" sourceLinked="1"/>
        <c:majorTickMark val="out"/>
        <c:minorTickMark val="none"/>
        <c:tickLblPos val="low"/>
        <c:spPr>
          <a:ln w="12700" cap="flat">
            <a:solidFill>
              <a:srgbClr val="000000"/>
            </a:solidFill>
            <a:prstDash val="solid"/>
            <a:miter lim="400000"/>
          </a:ln>
        </c:spPr>
        <c:txPr>
          <a:bodyPr rot="0"/>
          <a:lstStyle/>
          <a:p>
            <a:pPr lvl="0">
              <a:defRPr sz="1000" b="0" i="0" u="none" strike="noStrike">
                <a:solidFill>
                  <a:srgbClr val="000000"/>
                </a:solidFill>
                <a:effectLst/>
                <a:latin typeface="Verdana"/>
              </a:defRPr>
            </a:pPr>
            <a:endParaRPr lang="sr-Latn-RS"/>
          </a:p>
        </c:txPr>
        <c:crossAx val="20032896"/>
        <c:crosses val="autoZero"/>
        <c:auto val="1"/>
        <c:lblAlgn val="ctr"/>
        <c:lblOffset val="100"/>
        <c:noMultiLvlLbl val="1"/>
      </c:catAx>
      <c:valAx>
        <c:axId val="20032896"/>
        <c:scaling>
          <c:orientation val="minMax"/>
        </c:scaling>
        <c:delete val="0"/>
        <c:axPos val="l"/>
        <c:majorGridlines>
          <c:spPr>
            <a:ln w="12700" cap="flat">
              <a:solidFill>
                <a:srgbClr val="888888"/>
              </a:solidFill>
              <a:prstDash val="solid"/>
              <a:miter lim="800000"/>
            </a:ln>
          </c:spPr>
        </c:majorGridlines>
        <c:numFmt formatCode="0" sourceLinked="0"/>
        <c:majorTickMark val="out"/>
        <c:minorTickMark val="none"/>
        <c:tickLblPos val="nextTo"/>
        <c:spPr>
          <a:ln w="12700" cap="flat">
            <a:solidFill>
              <a:srgbClr val="000000"/>
            </a:solidFill>
            <a:prstDash val="solid"/>
            <a:miter lim="400000"/>
          </a:ln>
        </c:spPr>
        <c:txPr>
          <a:bodyPr rot="0"/>
          <a:lstStyle/>
          <a:p>
            <a:pPr lvl="0">
              <a:defRPr sz="1000" b="0" i="0" u="none" strike="noStrike">
                <a:solidFill>
                  <a:srgbClr val="000000"/>
                </a:solidFill>
                <a:effectLst/>
                <a:latin typeface="Verdana"/>
              </a:defRPr>
            </a:pPr>
            <a:endParaRPr lang="sr-Latn-RS"/>
          </a:p>
        </c:txPr>
        <c:crossAx val="20031360"/>
        <c:crosses val="autoZero"/>
        <c:crossBetween val="between"/>
        <c:majorUnit val="17.5"/>
        <c:minorUnit val="8.75"/>
      </c:valAx>
      <c:spPr>
        <a:noFill/>
        <a:ln w="12700" cap="flat">
          <a:noFill/>
          <a:miter lim="400000"/>
        </a:ln>
        <a:effectLst/>
      </c:spPr>
    </c:plotArea>
    <c:plotVisOnly val="1"/>
    <c:dispBlanksAs val="gap"/>
    <c:showDLblsOverMax val="1"/>
  </c:chart>
  <c:spPr>
    <a:solidFill>
      <a:srgbClr val="FFFFFF"/>
    </a:solidFill>
    <a:ln w="9525" cap="flat">
      <a:solidFill>
        <a:srgbClr val="D9D9D9"/>
      </a:solidFill>
      <a:prstDash val="solid"/>
      <a:round/>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defRPr sz="2000" b="1" i="0" u="none" strike="noStrike">
                <a:solidFill>
                  <a:srgbClr val="595959"/>
                </a:solidFill>
                <a:effectLst/>
                <a:latin typeface="Calibri"/>
              </a:defRPr>
            </a:pPr>
            <a:r>
              <a:rPr lang="hr-HR" sz="2000" b="1" i="0" u="none" strike="noStrike">
                <a:solidFill>
                  <a:srgbClr val="595959"/>
                </a:solidFill>
                <a:effectLst/>
                <a:latin typeface="Calibri"/>
              </a:rPr>
              <a:t>The frequency of mentioning economy issues</a:t>
            </a:r>
          </a:p>
        </c:rich>
      </c:tx>
      <c:layout>
        <c:manualLayout>
          <c:xMode val="edge"/>
          <c:yMode val="edge"/>
          <c:x val="0.19908600000000001"/>
          <c:y val="5.0000000000000001E-3"/>
          <c:w val="0.60182899999999995"/>
          <c:h val="0.11276899999999999"/>
        </c:manualLayout>
      </c:layout>
      <c:overlay val="1"/>
      <c:spPr>
        <a:noFill/>
        <a:effectLst/>
      </c:spPr>
    </c:title>
    <c:autoTitleDeleted val="0"/>
    <c:plotArea>
      <c:layout>
        <c:manualLayout>
          <c:layoutTarget val="inner"/>
          <c:xMode val="edge"/>
          <c:yMode val="edge"/>
          <c:x val="0.14541134995471583"/>
          <c:y val="0.2589579205962585"/>
          <c:w val="0.85122799999999998"/>
          <c:h val="0.66237800000000002"/>
        </c:manualLayout>
      </c:layout>
      <c:barChart>
        <c:barDir val="col"/>
        <c:grouping val="clustered"/>
        <c:varyColors val="0"/>
        <c:ser>
          <c:idx val="0"/>
          <c:order val="0"/>
          <c:tx>
            <c:strRef>
              <c:f>Sheet1!$B$1</c:f>
              <c:strCache>
                <c:ptCount val="1"/>
                <c:pt idx="0">
                  <c:v>Number of mentioning the sub-issues</c:v>
                </c:pt>
              </c:strCache>
            </c:strRef>
          </c:tx>
          <c:spPr>
            <a:solidFill>
              <a:srgbClr val="5B9BD5"/>
            </a:solidFill>
            <a:ln w="12700" cap="flat">
              <a:noFill/>
              <a:miter lim="400000"/>
            </a:ln>
            <a:effectLst/>
          </c:spPr>
          <c:invertIfNegative val="0"/>
          <c:cat>
            <c:strRef>
              <c:f>Sheet1!$A$2:$A$6</c:f>
              <c:strCache>
                <c:ptCount val="5"/>
                <c:pt idx="0">
                  <c:v>Reconstruction</c:v>
                </c:pt>
                <c:pt idx="1">
                  <c:v>Market economy </c:v>
                </c:pt>
                <c:pt idx="2">
                  <c:v>Employment / unemployment </c:v>
                </c:pt>
                <c:pt idx="3">
                  <c:v>Economic crisis</c:v>
                </c:pt>
                <c:pt idx="4">
                  <c:v>Green policy and sustainable development </c:v>
                </c:pt>
              </c:strCache>
            </c:strRef>
          </c:cat>
          <c:val>
            <c:numRef>
              <c:f>Sheet1!$B$2:$B$6</c:f>
              <c:numCache>
                <c:formatCode>General</c:formatCode>
                <c:ptCount val="5"/>
                <c:pt idx="0">
                  <c:v>3</c:v>
                </c:pt>
                <c:pt idx="1">
                  <c:v>15</c:v>
                </c:pt>
                <c:pt idx="2">
                  <c:v>12</c:v>
                </c:pt>
                <c:pt idx="3">
                  <c:v>14</c:v>
                </c:pt>
                <c:pt idx="4">
                  <c:v>7</c:v>
                </c:pt>
              </c:numCache>
            </c:numRef>
          </c:val>
        </c:ser>
        <c:dLbls>
          <c:showLegendKey val="0"/>
          <c:showVal val="0"/>
          <c:showCatName val="0"/>
          <c:showSerName val="0"/>
          <c:showPercent val="0"/>
          <c:showBubbleSize val="0"/>
        </c:dLbls>
        <c:gapWidth val="219"/>
        <c:overlap val="-27"/>
        <c:axId val="22387328"/>
        <c:axId val="19825024"/>
      </c:barChart>
      <c:catAx>
        <c:axId val="22387328"/>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0"/>
          <a:lstStyle/>
          <a:p>
            <a:pPr lvl="0">
              <a:defRPr sz="1600" b="0" i="0" u="none" strike="noStrike">
                <a:solidFill>
                  <a:srgbClr val="595959"/>
                </a:solidFill>
                <a:effectLst/>
                <a:latin typeface="Calibri"/>
              </a:defRPr>
            </a:pPr>
            <a:endParaRPr lang="sr-Latn-RS"/>
          </a:p>
        </c:txPr>
        <c:crossAx val="19825024"/>
        <c:crosses val="autoZero"/>
        <c:auto val="1"/>
        <c:lblAlgn val="ctr"/>
        <c:lblOffset val="100"/>
        <c:noMultiLvlLbl val="1"/>
      </c:catAx>
      <c:valAx>
        <c:axId val="19825024"/>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miter lim="400000"/>
          </a:ln>
        </c:spPr>
        <c:txPr>
          <a:bodyPr rot="0"/>
          <a:lstStyle/>
          <a:p>
            <a:pPr lvl="0">
              <a:defRPr sz="1800" b="0" i="0" u="none" strike="noStrike">
                <a:solidFill>
                  <a:srgbClr val="595959"/>
                </a:solidFill>
                <a:effectLst/>
                <a:latin typeface="Calibri"/>
              </a:defRPr>
            </a:pPr>
            <a:endParaRPr lang="sr-Latn-RS"/>
          </a:p>
        </c:txPr>
        <c:crossAx val="22387328"/>
        <c:crosses val="autoZero"/>
        <c:crossBetween val="between"/>
        <c:majorUnit val="4"/>
        <c:minorUnit val="2"/>
      </c:valAx>
      <c:spPr>
        <a:noFill/>
        <a:ln w="12700" cap="flat">
          <a:noFill/>
          <a:miter lim="400000"/>
        </a:ln>
        <a:effectLst/>
      </c:spPr>
    </c:plotArea>
    <c:legend>
      <c:legendPos val="b"/>
      <c:layout>
        <c:manualLayout>
          <c:xMode val="edge"/>
          <c:yMode val="edge"/>
          <c:x val="0.246865"/>
          <c:y val="0.95569800000000005"/>
          <c:w val="0.42936299999999999"/>
          <c:h val="5.6802199999999997E-2"/>
        </c:manualLayout>
      </c:layout>
      <c:overlay val="1"/>
      <c:spPr>
        <a:noFill/>
        <a:ln w="12700" cap="flat">
          <a:noFill/>
          <a:miter lim="400000"/>
        </a:ln>
        <a:effectLst/>
      </c:spPr>
      <c:txPr>
        <a:bodyPr/>
        <a:lstStyle/>
        <a:p>
          <a:pPr lvl="0">
            <a:defRPr sz="1600" b="0" i="0" u="none" strike="noStrike">
              <a:solidFill>
                <a:srgbClr val="595959"/>
              </a:solidFill>
              <a:effectLst/>
              <a:latin typeface="Calibri"/>
            </a:defRPr>
          </a:pPr>
          <a:endParaRPr lang="sr-Latn-RS"/>
        </a:p>
      </c:txPr>
    </c:legend>
    <c:plotVisOnly val="1"/>
    <c:dispBlanksAs val="gap"/>
    <c:showDLblsOverMax val="1"/>
  </c:chart>
  <c:spPr>
    <a:solidFill>
      <a:srgbClr val="FFFFFF"/>
    </a:solidFill>
    <a:ln w="9525" cap="flat">
      <a:solidFill>
        <a:srgbClr val="D9D9D9"/>
      </a:solidFill>
      <a:prstDash val="solid"/>
      <a:round/>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defRPr sz="1800" b="1" i="0" u="none" strike="noStrike">
                <a:solidFill>
                  <a:srgbClr val="595959"/>
                </a:solidFill>
                <a:effectLst/>
                <a:latin typeface="Calibri"/>
              </a:defRPr>
            </a:pPr>
            <a:r>
              <a:rPr lang="hr-HR" sz="1800" b="1" i="0" u="none" strike="noStrike">
                <a:solidFill>
                  <a:srgbClr val="595959"/>
                </a:solidFill>
                <a:effectLst/>
                <a:latin typeface="Calibri"/>
              </a:rPr>
              <a:t>The frequency of mentioning regular EU policy  issues</a:t>
            </a:r>
          </a:p>
        </c:rich>
      </c:tx>
      <c:layout>
        <c:manualLayout>
          <c:xMode val="edge"/>
          <c:yMode val="edge"/>
          <c:x val="1.98224E-2"/>
          <c:y val="5.0000000000000001E-3"/>
          <c:w val="0.96035499999999996"/>
          <c:h val="0.19452"/>
        </c:manualLayout>
      </c:layout>
      <c:overlay val="1"/>
      <c:spPr>
        <a:noFill/>
        <a:effectLst/>
      </c:spPr>
    </c:title>
    <c:autoTitleDeleted val="0"/>
    <c:plotArea>
      <c:layout>
        <c:manualLayout>
          <c:layoutTarget val="inner"/>
          <c:xMode val="edge"/>
          <c:yMode val="edge"/>
          <c:x val="5.0651500000000002E-2"/>
          <c:y val="0.19452"/>
          <c:w val="0.94057999999999997"/>
          <c:h val="0.60124699999999998"/>
        </c:manualLayout>
      </c:layout>
      <c:barChart>
        <c:barDir val="col"/>
        <c:grouping val="clustered"/>
        <c:varyColors val="0"/>
        <c:ser>
          <c:idx val="0"/>
          <c:order val="0"/>
          <c:tx>
            <c:strRef>
              <c:f>Sheet1!$B$1</c:f>
              <c:strCache>
                <c:ptCount val="1"/>
                <c:pt idx="0">
                  <c:v>Number of mentioning sub-issues</c:v>
                </c:pt>
              </c:strCache>
            </c:strRef>
          </c:tx>
          <c:spPr>
            <a:solidFill>
              <a:srgbClr val="5B9BD5"/>
            </a:solidFill>
            <a:ln w="12700" cap="flat">
              <a:noFill/>
              <a:miter lim="400000"/>
            </a:ln>
            <a:effectLst/>
          </c:spPr>
          <c:invertIfNegative val="0"/>
          <c:cat>
            <c:strRef>
              <c:f>Sheet1!$A$2:$A$6</c:f>
              <c:strCache>
                <c:ptCount val="5"/>
                <c:pt idx="0">
                  <c:v>EU news</c:v>
                </c:pt>
                <c:pt idx="1">
                  <c:v>National development</c:v>
                </c:pt>
                <c:pt idx="2">
                  <c:v>European initiatives </c:v>
                </c:pt>
                <c:pt idx="3">
                  <c:v>Policy for young </c:v>
                </c:pt>
                <c:pt idx="4">
                  <c:v>European Union policy</c:v>
                </c:pt>
              </c:strCache>
            </c:strRef>
          </c:cat>
          <c:val>
            <c:numRef>
              <c:f>Sheet1!$B$2:$B$6</c:f>
              <c:numCache>
                <c:formatCode>General</c:formatCode>
                <c:ptCount val="5"/>
                <c:pt idx="0">
                  <c:v>84</c:v>
                </c:pt>
                <c:pt idx="1">
                  <c:v>9</c:v>
                </c:pt>
                <c:pt idx="2">
                  <c:v>67</c:v>
                </c:pt>
                <c:pt idx="3">
                  <c:v>36</c:v>
                </c:pt>
                <c:pt idx="4">
                  <c:v>34</c:v>
                </c:pt>
              </c:numCache>
            </c:numRef>
          </c:val>
        </c:ser>
        <c:dLbls>
          <c:showLegendKey val="0"/>
          <c:showVal val="0"/>
          <c:showCatName val="0"/>
          <c:showSerName val="0"/>
          <c:showPercent val="0"/>
          <c:showBubbleSize val="0"/>
        </c:dLbls>
        <c:gapWidth val="219"/>
        <c:overlap val="-27"/>
        <c:axId val="19850368"/>
        <c:axId val="19851904"/>
      </c:barChart>
      <c:catAx>
        <c:axId val="19850368"/>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0"/>
          <a:lstStyle/>
          <a:p>
            <a:pPr lvl="0">
              <a:defRPr sz="1600" b="0" i="0" u="none" strike="noStrike">
                <a:solidFill>
                  <a:srgbClr val="595959"/>
                </a:solidFill>
                <a:effectLst/>
                <a:latin typeface="Calibri"/>
              </a:defRPr>
            </a:pPr>
            <a:endParaRPr lang="sr-Latn-RS"/>
          </a:p>
        </c:txPr>
        <c:crossAx val="19851904"/>
        <c:crosses val="autoZero"/>
        <c:auto val="1"/>
        <c:lblAlgn val="ctr"/>
        <c:lblOffset val="100"/>
        <c:noMultiLvlLbl val="1"/>
      </c:catAx>
      <c:valAx>
        <c:axId val="19851904"/>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miter lim="400000"/>
          </a:ln>
        </c:spPr>
        <c:txPr>
          <a:bodyPr rot="0"/>
          <a:lstStyle/>
          <a:p>
            <a:pPr lvl="0">
              <a:defRPr sz="900" b="0" i="0" u="none" strike="noStrike">
                <a:solidFill>
                  <a:srgbClr val="595959"/>
                </a:solidFill>
                <a:effectLst/>
                <a:latin typeface="Calibri"/>
              </a:defRPr>
            </a:pPr>
            <a:endParaRPr lang="sr-Latn-RS"/>
          </a:p>
        </c:txPr>
        <c:crossAx val="19850368"/>
        <c:crosses val="autoZero"/>
        <c:crossBetween val="between"/>
        <c:majorUnit val="22.5"/>
        <c:minorUnit val="11.25"/>
      </c:valAx>
      <c:spPr>
        <a:noFill/>
        <a:ln w="12700" cap="flat">
          <a:noFill/>
          <a:miter lim="400000"/>
        </a:ln>
        <a:effectLst/>
      </c:spPr>
    </c:plotArea>
    <c:legend>
      <c:legendPos val="b"/>
      <c:layout>
        <c:manualLayout>
          <c:xMode val="edge"/>
          <c:yMode val="edge"/>
          <c:x val="0.27009"/>
          <c:y val="0.96109599999999995"/>
          <c:w val="0.47443299999999999"/>
          <c:h val="5.1404100000000001E-2"/>
        </c:manualLayout>
      </c:layout>
      <c:overlay val="1"/>
      <c:spPr>
        <a:noFill/>
        <a:ln w="12700" cap="flat">
          <a:noFill/>
          <a:miter lim="400000"/>
        </a:ln>
        <a:effectLst/>
      </c:spPr>
      <c:txPr>
        <a:bodyPr/>
        <a:lstStyle/>
        <a:p>
          <a:pPr lvl="0">
            <a:defRPr sz="1600" b="0" i="0" u="none" strike="noStrike">
              <a:solidFill>
                <a:srgbClr val="595959"/>
              </a:solidFill>
              <a:effectLst/>
              <a:latin typeface="Calibri"/>
            </a:defRPr>
          </a:pPr>
          <a:endParaRPr lang="sr-Latn-RS"/>
        </a:p>
      </c:txPr>
    </c:legend>
    <c:plotVisOnly val="1"/>
    <c:dispBlanksAs val="gap"/>
    <c:showDLblsOverMax val="1"/>
  </c:chart>
  <c:spPr>
    <a:solidFill>
      <a:srgbClr val="FFFFFF"/>
    </a:solidFill>
    <a:ln w="9525" cap="flat">
      <a:solidFill>
        <a:srgbClr val="D9D9D9"/>
      </a:solidFill>
      <a:prstDash val="solid"/>
      <a:round/>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defRPr sz="1800" b="1" i="0" u="none" strike="noStrike">
                <a:solidFill>
                  <a:srgbClr val="595959"/>
                </a:solidFill>
                <a:effectLst/>
                <a:latin typeface="Calibri"/>
              </a:defRPr>
            </a:pPr>
            <a:r>
              <a:rPr lang="hr-HR" sz="1800" b="1" i="0" u="none" strike="noStrike">
                <a:solidFill>
                  <a:srgbClr val="595959"/>
                </a:solidFill>
                <a:effectLst/>
                <a:latin typeface="Calibri"/>
              </a:rPr>
              <a:t>The frequency of mentioning democracy related issues</a:t>
            </a:r>
          </a:p>
        </c:rich>
      </c:tx>
      <c:overlay val="1"/>
      <c:spPr>
        <a:noFill/>
        <a:effectLst/>
      </c:spPr>
    </c:title>
    <c:autoTitleDeleted val="0"/>
    <c:plotArea>
      <c:layout>
        <c:manualLayout>
          <c:layoutTarget val="inner"/>
          <c:xMode val="edge"/>
          <c:yMode val="edge"/>
          <c:x val="5.3665400000000002E-2"/>
          <c:y val="0.20907200000000001"/>
          <c:w val="0.94633500000000004"/>
          <c:h val="0.58726699999999998"/>
        </c:manualLayout>
      </c:layout>
      <c:barChart>
        <c:barDir val="col"/>
        <c:grouping val="clustered"/>
        <c:varyColors val="0"/>
        <c:ser>
          <c:idx val="0"/>
          <c:order val="0"/>
          <c:tx>
            <c:strRef>
              <c:f>Sheet1!$B$1</c:f>
              <c:strCache>
                <c:ptCount val="1"/>
                <c:pt idx="0">
                  <c:v>Number of mentioning sub-issues</c:v>
                </c:pt>
              </c:strCache>
            </c:strRef>
          </c:tx>
          <c:spPr>
            <a:solidFill>
              <a:srgbClr val="5B9BD5"/>
            </a:solidFill>
            <a:ln w="12700" cap="flat">
              <a:noFill/>
              <a:miter lim="400000"/>
            </a:ln>
            <a:effectLst/>
          </c:spPr>
          <c:invertIfNegative val="0"/>
          <c:cat>
            <c:strRef>
              <c:f>Sheet1!$A$2:$A$4</c:f>
              <c:strCache>
                <c:ptCount val="3"/>
                <c:pt idx="0">
                  <c:v>Pluralism and human and minorities rights </c:v>
                </c:pt>
                <c:pt idx="1">
                  <c:v>Criminal, corruption and nepotism </c:v>
                </c:pt>
                <c:pt idx="2">
                  <c:v>Rule of law and justice </c:v>
                </c:pt>
              </c:strCache>
            </c:strRef>
          </c:cat>
          <c:val>
            <c:numRef>
              <c:f>Sheet1!$B$2:$B$4</c:f>
              <c:numCache>
                <c:formatCode>General</c:formatCode>
                <c:ptCount val="3"/>
                <c:pt idx="0">
                  <c:v>24</c:v>
                </c:pt>
                <c:pt idx="1">
                  <c:v>3</c:v>
                </c:pt>
                <c:pt idx="2">
                  <c:v>6</c:v>
                </c:pt>
              </c:numCache>
            </c:numRef>
          </c:val>
        </c:ser>
        <c:dLbls>
          <c:showLegendKey val="0"/>
          <c:showVal val="0"/>
          <c:showCatName val="0"/>
          <c:showSerName val="0"/>
          <c:showPercent val="0"/>
          <c:showBubbleSize val="0"/>
        </c:dLbls>
        <c:gapWidth val="219"/>
        <c:overlap val="-27"/>
        <c:axId val="22248832"/>
        <c:axId val="22258816"/>
      </c:barChart>
      <c:catAx>
        <c:axId val="22248832"/>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0"/>
          <a:lstStyle/>
          <a:p>
            <a:pPr lvl="0">
              <a:defRPr sz="1800" b="0" i="0" u="none" strike="noStrike">
                <a:solidFill>
                  <a:srgbClr val="595959"/>
                </a:solidFill>
                <a:effectLst/>
                <a:latin typeface="Calibri"/>
              </a:defRPr>
            </a:pPr>
            <a:endParaRPr lang="sr-Latn-RS"/>
          </a:p>
        </c:txPr>
        <c:crossAx val="22258816"/>
        <c:crosses val="autoZero"/>
        <c:auto val="1"/>
        <c:lblAlgn val="ctr"/>
        <c:lblOffset val="100"/>
        <c:noMultiLvlLbl val="1"/>
      </c:catAx>
      <c:valAx>
        <c:axId val="22258816"/>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miter lim="400000"/>
          </a:ln>
        </c:spPr>
        <c:txPr>
          <a:bodyPr rot="0"/>
          <a:lstStyle/>
          <a:p>
            <a:pPr lvl="0">
              <a:defRPr sz="900" b="0" i="0" u="none" strike="noStrike">
                <a:solidFill>
                  <a:srgbClr val="595959"/>
                </a:solidFill>
                <a:effectLst/>
                <a:latin typeface="Calibri"/>
              </a:defRPr>
            </a:pPr>
            <a:endParaRPr lang="sr-Latn-RS"/>
          </a:p>
        </c:txPr>
        <c:crossAx val="22248832"/>
        <c:crosses val="autoZero"/>
        <c:crossBetween val="between"/>
        <c:majorUnit val="7.5"/>
        <c:minorUnit val="3.75"/>
      </c:valAx>
      <c:spPr>
        <a:noFill/>
        <a:ln w="12700" cap="flat">
          <a:noFill/>
          <a:miter lim="400000"/>
        </a:ln>
        <a:effectLst/>
      </c:spPr>
    </c:plotArea>
    <c:legend>
      <c:legendPos val="b"/>
      <c:layout>
        <c:manualLayout>
          <c:xMode val="edge"/>
          <c:yMode val="edge"/>
          <c:x val="0.27444600000000002"/>
          <c:y val="0.95818599999999998"/>
          <c:w val="0.47733500000000001"/>
          <c:h val="5.4314300000000003E-2"/>
        </c:manualLayout>
      </c:layout>
      <c:overlay val="1"/>
      <c:spPr>
        <a:noFill/>
        <a:ln w="12700" cap="flat">
          <a:noFill/>
          <a:miter lim="400000"/>
        </a:ln>
        <a:effectLst/>
      </c:spPr>
      <c:txPr>
        <a:bodyPr/>
        <a:lstStyle/>
        <a:p>
          <a:pPr lvl="0">
            <a:defRPr sz="1800" b="0" i="0" u="none" strike="noStrike">
              <a:solidFill>
                <a:srgbClr val="595959"/>
              </a:solidFill>
              <a:effectLst/>
              <a:latin typeface="Calibri"/>
            </a:defRPr>
          </a:pPr>
          <a:endParaRPr lang="sr-Latn-RS"/>
        </a:p>
      </c:txPr>
    </c:legend>
    <c:plotVisOnly val="1"/>
    <c:dispBlanksAs val="gap"/>
    <c:showDLblsOverMax val="1"/>
  </c:chart>
  <c:spPr>
    <a:solidFill>
      <a:srgbClr val="FFFFFF"/>
    </a:solidFill>
    <a:ln w="9525" cap="flat">
      <a:solidFill>
        <a:srgbClr val="D9D9D9"/>
      </a:solidFill>
      <a:prstDash val="solid"/>
      <a:round/>
    </a:ln>
    <a:effectLst/>
  </c:sp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11/11/2015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63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157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56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837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3628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4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695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887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46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424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0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548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65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25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4900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19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18995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11/11/2015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05584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r-HR" sz="2800" b="1" cap="none" dirty="0">
                <a:latin typeface="Arial Narrow" panose="020B0606020202030204" pitchFamily="34" charset="0"/>
              </a:rPr>
              <a:t>C</a:t>
            </a:r>
            <a:r>
              <a:rPr lang="en-US" sz="2800" b="1" cap="none" dirty="0" err="1">
                <a:latin typeface="Arial Narrow" panose="020B0606020202030204" pitchFamily="34" charset="0"/>
              </a:rPr>
              <a:t>ommunicating</a:t>
            </a:r>
            <a:r>
              <a:rPr lang="en-US" sz="2800" b="1" cap="none" dirty="0">
                <a:latin typeface="Arial Narrow" panose="020B0606020202030204" pitchFamily="34" charset="0"/>
              </a:rPr>
              <a:t> the crisis: the </a:t>
            </a:r>
            <a:r>
              <a:rPr lang="hr-HR" sz="2800" b="1" cap="none" dirty="0" err="1" smtClean="0">
                <a:latin typeface="Arial Narrow" panose="020B0606020202030204" pitchFamily="34" charset="0"/>
              </a:rPr>
              <a:t>E</a:t>
            </a:r>
            <a:r>
              <a:rPr lang="en-US" sz="2800" b="1" cap="none" dirty="0" err="1" smtClean="0">
                <a:latin typeface="Arial Narrow" panose="020B0606020202030204" pitchFamily="34" charset="0"/>
              </a:rPr>
              <a:t>uropean</a:t>
            </a:r>
            <a:r>
              <a:rPr lang="en-US" sz="2800" b="1" cap="none" dirty="0" smtClean="0">
                <a:latin typeface="Arial Narrow" panose="020B0606020202030204" pitchFamily="34" charset="0"/>
              </a:rPr>
              <a:t> </a:t>
            </a:r>
            <a:r>
              <a:rPr lang="hr-HR" sz="2800" b="1" cap="none" dirty="0" smtClean="0">
                <a:latin typeface="Arial Narrow" panose="020B0606020202030204" pitchFamily="34" charset="0"/>
              </a:rPr>
              <a:t>C</a:t>
            </a:r>
            <a:r>
              <a:rPr lang="en-US" sz="2800" b="1" cap="none" dirty="0" err="1" smtClean="0">
                <a:latin typeface="Arial Narrow" panose="020B0606020202030204" pitchFamily="34" charset="0"/>
              </a:rPr>
              <a:t>ommission</a:t>
            </a:r>
            <a:r>
              <a:rPr lang="en-US" sz="2800" b="1" cap="none" dirty="0" smtClean="0">
                <a:latin typeface="Arial Narrow" panose="020B0606020202030204" pitchFamily="34" charset="0"/>
              </a:rPr>
              <a:t> </a:t>
            </a:r>
            <a:r>
              <a:rPr lang="en-US" sz="2800" b="1" cap="none" dirty="0">
                <a:latin typeface="Arial Narrow" panose="020B0606020202030204" pitchFamily="34" charset="0"/>
              </a:rPr>
              <a:t>on social media during the economic crisis in the </a:t>
            </a:r>
            <a:r>
              <a:rPr lang="hr-HR" sz="2800" b="1" cap="none" dirty="0" err="1" smtClean="0">
                <a:latin typeface="Arial Narrow" panose="020B0606020202030204" pitchFamily="34" charset="0"/>
              </a:rPr>
              <a:t>E</a:t>
            </a:r>
            <a:r>
              <a:rPr lang="en-US" sz="2800" b="1" cap="none" dirty="0" err="1" smtClean="0">
                <a:latin typeface="Arial Narrow" panose="020B0606020202030204" pitchFamily="34" charset="0"/>
              </a:rPr>
              <a:t>uropean</a:t>
            </a:r>
            <a:r>
              <a:rPr lang="en-US" sz="2800" b="1" cap="none" dirty="0" smtClean="0">
                <a:latin typeface="Arial Narrow" panose="020B0606020202030204" pitchFamily="34" charset="0"/>
              </a:rPr>
              <a:t> </a:t>
            </a:r>
            <a:r>
              <a:rPr lang="hr-HR" sz="2800" b="1" cap="none" dirty="0" smtClean="0">
                <a:latin typeface="Arial Narrow" panose="020B0606020202030204" pitchFamily="34" charset="0"/>
              </a:rPr>
              <a:t>U</a:t>
            </a:r>
            <a:r>
              <a:rPr lang="en-US" sz="2800" b="1" cap="none" dirty="0" err="1" smtClean="0">
                <a:latin typeface="Arial Narrow" panose="020B0606020202030204" pitchFamily="34" charset="0"/>
              </a:rPr>
              <a:t>nion</a:t>
            </a:r>
            <a:endParaRPr lang="hr-HR" sz="2800" dirty="0">
              <a:latin typeface="Arial Narrow" panose="020B0606020202030204" pitchFamily="34" charset="0"/>
            </a:endParaRPr>
          </a:p>
        </p:txBody>
      </p:sp>
      <p:sp>
        <p:nvSpPr>
          <p:cNvPr id="3" name="Subtitle 2"/>
          <p:cNvSpPr>
            <a:spLocks noGrp="1"/>
          </p:cNvSpPr>
          <p:nvPr>
            <p:ph type="subTitle" idx="1"/>
          </p:nvPr>
        </p:nvSpPr>
        <p:spPr/>
        <p:txBody>
          <a:bodyPr>
            <a:normAutofit fontScale="77500" lnSpcReduction="20000"/>
          </a:bodyPr>
          <a:lstStyle/>
          <a:p>
            <a:r>
              <a:rPr lang="en-GB" sz="2300" b="1" dirty="0" err="1" smtClean="0"/>
              <a:t>Domagoj</a:t>
            </a:r>
            <a:r>
              <a:rPr lang="en-GB" sz="2300" b="1" dirty="0" smtClean="0"/>
              <a:t> </a:t>
            </a:r>
            <a:r>
              <a:rPr lang="en-GB" sz="2300" b="1" dirty="0" err="1" smtClean="0"/>
              <a:t>Bebić</a:t>
            </a:r>
            <a:r>
              <a:rPr lang="en-GB" sz="2300" b="1" dirty="0" smtClean="0"/>
              <a:t>, </a:t>
            </a:r>
            <a:r>
              <a:rPr lang="en-GB" sz="2300" dirty="0" smtClean="0"/>
              <a:t>Faculty of Political Science, University of Zagreb</a:t>
            </a:r>
          </a:p>
          <a:p>
            <a:r>
              <a:rPr lang="en-GB" sz="2300" b="1" dirty="0" err="1" smtClean="0"/>
              <a:t>Milica</a:t>
            </a:r>
            <a:r>
              <a:rPr lang="en-GB" sz="2300" b="1" dirty="0" smtClean="0"/>
              <a:t> </a:t>
            </a:r>
            <a:r>
              <a:rPr lang="en-GB" sz="2300" b="1" dirty="0" err="1" smtClean="0"/>
              <a:t>Vučković</a:t>
            </a:r>
            <a:r>
              <a:rPr lang="en-GB" sz="2300" b="1" dirty="0" smtClean="0"/>
              <a:t>, </a:t>
            </a:r>
            <a:r>
              <a:rPr lang="en-GB" sz="2300" dirty="0"/>
              <a:t>Faculty of Political Science, University of Zagreb</a:t>
            </a:r>
            <a:endParaRPr lang="en-GB" sz="2300" b="1" dirty="0" smtClean="0"/>
          </a:p>
          <a:p>
            <a:r>
              <a:rPr lang="en-GB" sz="2300" b="1" dirty="0" err="1" smtClean="0"/>
              <a:t>Marija</a:t>
            </a:r>
            <a:r>
              <a:rPr lang="en-GB" sz="2300" b="1" dirty="0" smtClean="0"/>
              <a:t> </a:t>
            </a:r>
            <a:r>
              <a:rPr lang="en-GB" sz="2300" b="1" dirty="0" err="1" smtClean="0"/>
              <a:t>Volarević</a:t>
            </a:r>
            <a:r>
              <a:rPr lang="en-GB" sz="2300" b="1" dirty="0" smtClean="0"/>
              <a:t>, </a:t>
            </a:r>
            <a:r>
              <a:rPr lang="en-GB" dirty="0" smtClean="0"/>
              <a:t>Faculty of Social Sciences, University of Ljubljana</a:t>
            </a:r>
            <a:endParaRPr lang="hr-HR" dirty="0"/>
          </a:p>
        </p:txBody>
      </p:sp>
    </p:spTree>
    <p:extLst>
      <p:ext uri="{BB962C8B-B14F-4D97-AF65-F5344CB8AC3E}">
        <p14:creationId xmlns:p14="http://schemas.microsoft.com/office/powerpoint/2010/main" val="273584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67" y="147335"/>
            <a:ext cx="9720072" cy="1499616"/>
          </a:xfrm>
        </p:spPr>
        <p:txBody>
          <a:bodyPr>
            <a:normAutofit/>
          </a:bodyPr>
          <a:lstStyle/>
          <a:p>
            <a:r>
              <a:rPr lang="hr-HR" sz="3200" cap="none" dirty="0" err="1">
                <a:latin typeface="Arial" panose="020B0604020202020204" pitchFamily="34" charset="0"/>
                <a:cs typeface="Arial" panose="020B0604020202020204" pitchFamily="34" charset="0"/>
              </a:rPr>
              <a:t>E</a:t>
            </a:r>
            <a:r>
              <a:rPr lang="hr-HR" sz="3200" cap="none" dirty="0" err="1" smtClean="0">
                <a:latin typeface="Arial" panose="020B0604020202020204" pitchFamily="34" charset="0"/>
                <a:cs typeface="Arial" panose="020B0604020202020204" pitchFamily="34" charset="0"/>
              </a:rPr>
              <a:t>mpirical</a:t>
            </a:r>
            <a:r>
              <a:rPr lang="hr-HR" sz="3200" cap="none" dirty="0" smtClean="0">
                <a:latin typeface="Arial" panose="020B0604020202020204" pitchFamily="34" charset="0"/>
                <a:cs typeface="Arial" panose="020B0604020202020204" pitchFamily="34" charset="0"/>
              </a:rPr>
              <a:t> </a:t>
            </a:r>
            <a:r>
              <a:rPr lang="hr-HR" sz="3200" cap="none" dirty="0" err="1" smtClean="0">
                <a:latin typeface="Arial" panose="020B0604020202020204" pitchFamily="34" charset="0"/>
                <a:cs typeface="Arial" panose="020B0604020202020204" pitchFamily="34" charset="0"/>
              </a:rPr>
              <a:t>part</a:t>
            </a:r>
            <a:endParaRPr lang="hr-HR" sz="32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37067" y="1429555"/>
            <a:ext cx="10097036" cy="4816698"/>
          </a:xfrm>
        </p:spPr>
        <p:txBody>
          <a:bodyPr>
            <a:normAutofit/>
          </a:bodyPr>
          <a:lstStyle/>
          <a:p>
            <a:r>
              <a:rPr lang="en-US" dirty="0"/>
              <a:t>Relying on optimistic theories about the role of the Internet which suggest that the Internet can improve communication between governments and institutions and citizens, and that it can restore citizens’ trust in institutions (Coleman 2003, Small, 2006, Foot &amp;Schneider 2006; Grossman 1995; Ward, Gibson &amp; Nixon 2003), </a:t>
            </a:r>
            <a:r>
              <a:rPr lang="en-US" b="1" dirty="0"/>
              <a:t>we wanted to test if the European Commission, as one of the </a:t>
            </a:r>
            <a:r>
              <a:rPr lang="en-US" b="1" dirty="0" smtClean="0"/>
              <a:t>important </a:t>
            </a:r>
            <a:r>
              <a:rPr lang="en-US" b="1" dirty="0"/>
              <a:t>bodies of European Union, uses social media to communicate with citizens. </a:t>
            </a:r>
            <a:endParaRPr lang="hr-HR" b="1" dirty="0" smtClean="0"/>
          </a:p>
          <a:p>
            <a:r>
              <a:rPr lang="en-US" dirty="0" smtClean="0"/>
              <a:t>Since </a:t>
            </a:r>
            <a:r>
              <a:rPr lang="en-US" dirty="0"/>
              <a:t>European Union institutions are framed mostly in a negative </a:t>
            </a:r>
            <a:r>
              <a:rPr lang="en-US" dirty="0" smtClean="0"/>
              <a:t>context </a:t>
            </a:r>
            <a:r>
              <a:rPr lang="en-US" dirty="0"/>
              <a:t>in print media and euro skepticism is a well represented topic, it could be expected that the European Union and its institutions will use alternative unmediated platforms to communicate important issues with citizens and to overcome euro skepticism. </a:t>
            </a:r>
            <a:endParaRPr lang="hr-HR" dirty="0"/>
          </a:p>
        </p:txBody>
      </p:sp>
    </p:spTree>
    <p:extLst>
      <p:ext uri="{BB962C8B-B14F-4D97-AF65-F5344CB8AC3E}">
        <p14:creationId xmlns:p14="http://schemas.microsoft.com/office/powerpoint/2010/main" val="288946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cap="none" dirty="0" smtClean="0">
                <a:latin typeface="Arial" panose="020B0604020202020204" pitchFamily="34" charset="0"/>
                <a:cs typeface="Arial" panose="020B0604020202020204" pitchFamily="34" charset="0"/>
              </a:rPr>
              <a:t>Research design</a:t>
            </a:r>
            <a:endParaRPr lang="hr-HR" sz="32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t>In </a:t>
            </a:r>
            <a:r>
              <a:rPr lang="en-US" dirty="0"/>
              <a:t>order to reveal if and how the European Commission used  Internet during the economic crisis we propose three main research questions: </a:t>
            </a:r>
            <a:endParaRPr lang="hr-HR" dirty="0" smtClean="0"/>
          </a:p>
          <a:p>
            <a:r>
              <a:rPr lang="en-US" dirty="0" smtClean="0"/>
              <a:t>(</a:t>
            </a:r>
            <a:r>
              <a:rPr lang="en-US" dirty="0"/>
              <a:t>1) Did European Commission </a:t>
            </a:r>
            <a:r>
              <a:rPr lang="en-US" dirty="0" smtClean="0"/>
              <a:t>recognize social media as </a:t>
            </a:r>
            <a:r>
              <a:rPr lang="en-US" dirty="0"/>
              <a:t>an </a:t>
            </a:r>
            <a:r>
              <a:rPr lang="en-US" dirty="0" smtClean="0"/>
              <a:t>important means of communicating with citizens; </a:t>
            </a:r>
            <a:endParaRPr lang="hr-HR" dirty="0" smtClean="0"/>
          </a:p>
          <a:p>
            <a:r>
              <a:rPr lang="en-US" dirty="0" smtClean="0"/>
              <a:t>(</a:t>
            </a:r>
            <a:r>
              <a:rPr lang="en-US" dirty="0"/>
              <a:t>2) </a:t>
            </a:r>
            <a:r>
              <a:rPr lang="en-US" dirty="0" smtClean="0"/>
              <a:t>did </a:t>
            </a:r>
            <a:r>
              <a:rPr lang="en-US" dirty="0"/>
              <a:t>the European Commission communicate about the economic crisis with  citizens on its official Facebook page; and </a:t>
            </a:r>
            <a:endParaRPr lang="hr-HR" dirty="0" smtClean="0"/>
          </a:p>
          <a:p>
            <a:r>
              <a:rPr lang="en-US" dirty="0" smtClean="0"/>
              <a:t>(</a:t>
            </a:r>
            <a:r>
              <a:rPr lang="en-US" dirty="0"/>
              <a:t>3) </a:t>
            </a:r>
            <a:r>
              <a:rPr lang="en-US" dirty="0" smtClean="0"/>
              <a:t>What </a:t>
            </a:r>
            <a:r>
              <a:rPr lang="en-US" dirty="0"/>
              <a:t>were the main topics of its status messages on the official European Commission Facebook </a:t>
            </a:r>
            <a:r>
              <a:rPr lang="en-US" dirty="0" smtClean="0"/>
              <a:t>profile in the period of economy crisis?</a:t>
            </a:r>
            <a:endParaRPr lang="hr-HR" dirty="0"/>
          </a:p>
          <a:p>
            <a:endParaRPr lang="hr-HR" dirty="0"/>
          </a:p>
        </p:txBody>
      </p:sp>
    </p:spTree>
    <p:extLst>
      <p:ext uri="{BB962C8B-B14F-4D97-AF65-F5344CB8AC3E}">
        <p14:creationId xmlns:p14="http://schemas.microsoft.com/office/powerpoint/2010/main" val="2092224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2765" y="811369"/>
            <a:ext cx="9720073" cy="4673743"/>
          </a:xfrm>
        </p:spPr>
        <p:txBody>
          <a:bodyPr>
            <a:normAutofit lnSpcReduction="10000"/>
          </a:bodyPr>
          <a:lstStyle/>
          <a:p>
            <a:endParaRPr lang="en-US" dirty="0" smtClean="0"/>
          </a:p>
          <a:p>
            <a:endParaRPr lang="en-US" dirty="0"/>
          </a:p>
          <a:p>
            <a:r>
              <a:rPr lang="en-US" dirty="0" smtClean="0"/>
              <a:t>To </a:t>
            </a:r>
            <a:r>
              <a:rPr lang="en-US" dirty="0"/>
              <a:t>answer these questions we </a:t>
            </a:r>
            <a:r>
              <a:rPr lang="en-US" dirty="0" smtClean="0"/>
              <a:t>analyzed </a:t>
            </a:r>
            <a:r>
              <a:rPr lang="en-US" dirty="0"/>
              <a:t>285 Facebook status messages on the official European Commission Facebook page from June </a:t>
            </a:r>
            <a:r>
              <a:rPr lang="en-US" dirty="0" smtClean="0"/>
              <a:t>2010 (when </a:t>
            </a:r>
            <a:r>
              <a:rPr lang="en-US" dirty="0"/>
              <a:t>the European Commission opened its official Facebook </a:t>
            </a:r>
            <a:r>
              <a:rPr lang="en-US" dirty="0" smtClean="0"/>
              <a:t>page), </a:t>
            </a:r>
            <a:r>
              <a:rPr lang="en-US" dirty="0"/>
              <a:t>to the end of </a:t>
            </a:r>
            <a:r>
              <a:rPr lang="en-US" dirty="0" smtClean="0"/>
              <a:t>2012 (when </a:t>
            </a:r>
            <a:r>
              <a:rPr lang="en-US" dirty="0"/>
              <a:t>the intensity of the crisis in most of the EU member states was in </a:t>
            </a:r>
            <a:r>
              <a:rPr lang="en-US" dirty="0" smtClean="0"/>
              <a:t>decline). </a:t>
            </a:r>
            <a:endParaRPr lang="hr-HR" dirty="0" smtClean="0"/>
          </a:p>
          <a:p>
            <a:r>
              <a:rPr lang="en-US" dirty="0" smtClean="0"/>
              <a:t>Using </a:t>
            </a:r>
            <a:r>
              <a:rPr lang="en-US" dirty="0"/>
              <a:t>qualitative analysis we revealed the main themes in focus in the European Commission’s communication with European citizens up until the end of 2012. </a:t>
            </a:r>
            <a:endParaRPr lang="hr-HR" dirty="0" smtClean="0"/>
          </a:p>
          <a:p>
            <a:r>
              <a:rPr lang="en-US" dirty="0" smtClean="0"/>
              <a:t>Using </a:t>
            </a:r>
            <a:r>
              <a:rPr lang="en-US" dirty="0"/>
              <a:t>quantitative analysis we examined how often each theme was in the main focus</a:t>
            </a:r>
            <a:endParaRPr lang="hr-HR" dirty="0"/>
          </a:p>
        </p:txBody>
      </p:sp>
    </p:spTree>
    <p:extLst>
      <p:ext uri="{BB962C8B-B14F-4D97-AF65-F5344CB8AC3E}">
        <p14:creationId xmlns:p14="http://schemas.microsoft.com/office/powerpoint/2010/main" val="233088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645" y="0"/>
            <a:ext cx="9646276" cy="875763"/>
          </a:xfrm>
        </p:spPr>
        <p:txBody>
          <a:bodyPr>
            <a:normAutofit/>
          </a:bodyPr>
          <a:lstStyle/>
          <a:p>
            <a:r>
              <a:rPr lang="hr-HR" sz="4000" cap="none" dirty="0" smtClean="0"/>
              <a:t>FINDINGS</a:t>
            </a:r>
            <a:endParaRPr lang="hr-HR" sz="4000" cap="none" dirty="0"/>
          </a:p>
        </p:txBody>
      </p:sp>
      <p:sp>
        <p:nvSpPr>
          <p:cNvPr id="4" name="Rectangle 2"/>
          <p:cNvSpPr>
            <a:spLocks noChangeArrowheads="1"/>
          </p:cNvSpPr>
          <p:nvPr/>
        </p:nvSpPr>
        <p:spPr bwMode="auto">
          <a:xfrm>
            <a:off x="695459" y="30136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5" name="officeArt object"/>
          <p:cNvGraphicFramePr/>
          <p:nvPr>
            <p:extLst>
              <p:ext uri="{D42A27DB-BD31-4B8C-83A1-F6EECF244321}">
                <p14:modId xmlns:p14="http://schemas.microsoft.com/office/powerpoint/2010/main" val="938188268"/>
              </p:ext>
            </p:extLst>
          </p:nvPr>
        </p:nvGraphicFramePr>
        <p:xfrm>
          <a:off x="695459" y="875763"/>
          <a:ext cx="10612192" cy="5492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075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cap="none" dirty="0">
                <a:latin typeface="Arial" panose="020B0604020202020204" pitchFamily="34" charset="0"/>
                <a:cs typeface="Arial" panose="020B0604020202020204" pitchFamily="34" charset="0"/>
              </a:rPr>
              <a:t>S</a:t>
            </a:r>
            <a:r>
              <a:rPr lang="hr-HR" sz="2800" cap="none" dirty="0" smtClean="0">
                <a:latin typeface="Arial" panose="020B0604020202020204" pitchFamily="34" charset="0"/>
                <a:cs typeface="Arial" panose="020B0604020202020204" pitchFamily="34" charset="0"/>
              </a:rPr>
              <a:t>ub-</a:t>
            </a:r>
            <a:r>
              <a:rPr lang="hr-HR" sz="2800" cap="none" dirty="0" err="1" smtClean="0">
                <a:latin typeface="Arial" panose="020B0604020202020204" pitchFamily="34" charset="0"/>
                <a:cs typeface="Arial" panose="020B0604020202020204" pitchFamily="34" charset="0"/>
              </a:rPr>
              <a:t>themes</a:t>
            </a:r>
            <a:r>
              <a:rPr lang="hr-HR" sz="2800" cap="none" dirty="0" smtClean="0">
                <a:latin typeface="Arial" panose="020B0604020202020204" pitchFamily="34" charset="0"/>
                <a:cs typeface="Arial" panose="020B0604020202020204" pitchFamily="34" charset="0"/>
              </a:rPr>
              <a:t> </a:t>
            </a:r>
            <a:r>
              <a:rPr lang="hr-HR" sz="2800" cap="none" dirty="0" err="1" smtClean="0">
                <a:latin typeface="Arial" panose="020B0604020202020204" pitchFamily="34" charset="0"/>
                <a:cs typeface="Arial" panose="020B0604020202020204" pitchFamily="34" charset="0"/>
              </a:rPr>
              <a:t>and</a:t>
            </a:r>
            <a:r>
              <a:rPr lang="hr-HR" sz="2800" cap="none" dirty="0" smtClean="0">
                <a:latin typeface="Arial" panose="020B0604020202020204" pitchFamily="34" charset="0"/>
                <a:cs typeface="Arial" panose="020B0604020202020204" pitchFamily="34" charset="0"/>
              </a:rPr>
              <a:t> </a:t>
            </a:r>
            <a:r>
              <a:rPr lang="hr-HR" sz="2800" cap="none" dirty="0" err="1" smtClean="0">
                <a:latin typeface="Arial" panose="020B0604020202020204" pitchFamily="34" charset="0"/>
                <a:cs typeface="Arial" panose="020B0604020202020204" pitchFamily="34" charset="0"/>
              </a:rPr>
              <a:t>crisis</a:t>
            </a:r>
            <a:endParaRPr lang="hr-HR" sz="28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r>
              <a:rPr lang="en-US" dirty="0"/>
              <a:t>The second part of the study deals with the presence of certain issues in the EC’s status messages. For each status we coded every sub-theme in order to reveal the frequency with which  specific issues were mentioned.  </a:t>
            </a:r>
            <a:endParaRPr lang="hr-HR" dirty="0"/>
          </a:p>
          <a:p>
            <a:r>
              <a:rPr lang="en-US" dirty="0"/>
              <a:t>The data show that in the examined period the EC’s official Facebook channel dealt with the theme of the economy in 7% of the examined status messages, while the crisis was mentioned 14 times in the examined time period.  </a:t>
            </a:r>
            <a:endParaRPr lang="hr-HR" dirty="0" smtClean="0"/>
          </a:p>
          <a:p>
            <a:r>
              <a:rPr lang="en-US" dirty="0" smtClean="0"/>
              <a:t>Furthermore</a:t>
            </a:r>
            <a:r>
              <a:rPr lang="en-US" dirty="0"/>
              <a:t>, the crisis was mentioned in the context of providing solutions or information to overcome it. Yet, most of the time it was mentioned in the context of neglecting the seriousness of the issue and promoting certain EU initiatives. During this period the EC also never mentioned any kind of responsibility for the devastated economy in the Union. </a:t>
            </a:r>
            <a:endParaRPr lang="hr-HR" dirty="0"/>
          </a:p>
          <a:p>
            <a:r>
              <a:rPr lang="hr-HR" dirty="0"/>
              <a:t> </a:t>
            </a:r>
          </a:p>
        </p:txBody>
      </p:sp>
    </p:spTree>
    <p:extLst>
      <p:ext uri="{BB962C8B-B14F-4D97-AF65-F5344CB8AC3E}">
        <p14:creationId xmlns:p14="http://schemas.microsoft.com/office/powerpoint/2010/main" val="917059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
            <a:ext cx="193974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graphicFrame>
        <p:nvGraphicFramePr>
          <p:cNvPr id="5" name="officeArt object"/>
          <p:cNvGraphicFramePr/>
          <p:nvPr>
            <p:extLst>
              <p:ext uri="{D42A27DB-BD31-4B8C-83A1-F6EECF244321}">
                <p14:modId xmlns:p14="http://schemas.microsoft.com/office/powerpoint/2010/main" val="3976805321"/>
              </p:ext>
            </p:extLst>
          </p:nvPr>
        </p:nvGraphicFramePr>
        <p:xfrm>
          <a:off x="940904" y="715617"/>
          <a:ext cx="10270436" cy="5612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573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47114" y="689316"/>
            <a:ext cx="229949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graphicFrame>
        <p:nvGraphicFramePr>
          <p:cNvPr id="5" name="officeArt object"/>
          <p:cNvGraphicFramePr/>
          <p:nvPr>
            <p:extLst>
              <p:ext uri="{D42A27DB-BD31-4B8C-83A1-F6EECF244321}">
                <p14:modId xmlns:p14="http://schemas.microsoft.com/office/powerpoint/2010/main" val="4004111661"/>
              </p:ext>
            </p:extLst>
          </p:nvPr>
        </p:nvGraphicFramePr>
        <p:xfrm>
          <a:off x="1150696" y="735035"/>
          <a:ext cx="9748911" cy="5233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456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
            <a:ext cx="241869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graphicFrame>
        <p:nvGraphicFramePr>
          <p:cNvPr id="7" name="officeArt object"/>
          <p:cNvGraphicFramePr/>
          <p:nvPr>
            <p:extLst>
              <p:ext uri="{D42A27DB-BD31-4B8C-83A1-F6EECF244321}">
                <p14:modId xmlns:p14="http://schemas.microsoft.com/office/powerpoint/2010/main" val="695117358"/>
              </p:ext>
            </p:extLst>
          </p:nvPr>
        </p:nvGraphicFramePr>
        <p:xfrm>
          <a:off x="980661" y="622852"/>
          <a:ext cx="10310191" cy="52011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8448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dirty="0" err="1" smtClean="0"/>
              <a:t>Conclusions</a:t>
            </a:r>
            <a:endParaRPr lang="hr-HR" sz="4000" dirty="0"/>
          </a:p>
        </p:txBody>
      </p:sp>
      <p:sp>
        <p:nvSpPr>
          <p:cNvPr id="3" name="Content Placeholder 2"/>
          <p:cNvSpPr>
            <a:spLocks noGrp="1"/>
          </p:cNvSpPr>
          <p:nvPr>
            <p:ph idx="1"/>
          </p:nvPr>
        </p:nvSpPr>
        <p:spPr>
          <a:xfrm>
            <a:off x="759655" y="1842868"/>
            <a:ext cx="10635175" cy="4740812"/>
          </a:xfrm>
        </p:spPr>
        <p:txBody>
          <a:bodyPr>
            <a:normAutofit fontScale="92500" lnSpcReduction="20000"/>
          </a:bodyPr>
          <a:lstStyle/>
          <a:p>
            <a:endParaRPr lang="en-US" dirty="0" smtClean="0"/>
          </a:p>
          <a:p>
            <a:endParaRPr lang="en-US" dirty="0"/>
          </a:p>
          <a:p>
            <a:r>
              <a:rPr lang="en-US" dirty="0" smtClean="0"/>
              <a:t>The </a:t>
            </a:r>
            <a:r>
              <a:rPr lang="en-US" dirty="0"/>
              <a:t>data show that the European Commission in the period of economic crisis usually used  its Facebook account to promote and communicate its projects, plans and achievements. </a:t>
            </a:r>
            <a:endParaRPr lang="hr-HR" dirty="0" smtClean="0"/>
          </a:p>
          <a:p>
            <a:r>
              <a:rPr lang="en-US" dirty="0" smtClean="0"/>
              <a:t>During </a:t>
            </a:r>
            <a:r>
              <a:rPr lang="en-US" dirty="0"/>
              <a:t>the period of research a great number of the status messages highlighted the initiatives of the European Union or the specific interests of certain social groups. </a:t>
            </a:r>
            <a:endParaRPr lang="hr-HR" dirty="0" smtClean="0"/>
          </a:p>
          <a:p>
            <a:r>
              <a:rPr lang="en-US" dirty="0" smtClean="0"/>
              <a:t>Furthermore</a:t>
            </a:r>
            <a:r>
              <a:rPr lang="en-US" dirty="0"/>
              <a:t>, our research shows that the EC was eager to stimulate discussion and action of users, inviting them to view some material , to comment, answer questions or to do some offline action (to vote, to watch some material  on other media, or to get involved in a project</a:t>
            </a:r>
            <a:r>
              <a:rPr lang="en-US" dirty="0" smtClean="0"/>
              <a:t>).</a:t>
            </a:r>
            <a:endParaRPr lang="hr-HR" dirty="0" smtClean="0"/>
          </a:p>
          <a:p>
            <a:r>
              <a:rPr lang="en-US" dirty="0" smtClean="0"/>
              <a:t> </a:t>
            </a:r>
            <a:r>
              <a:rPr lang="en-US" dirty="0"/>
              <a:t>As a result, in the examined time period more than eight thousand comments were posted on the EC’s official Facebook fan </a:t>
            </a:r>
            <a:r>
              <a:rPr lang="en-US" dirty="0" smtClean="0"/>
              <a:t>page</a:t>
            </a:r>
            <a:r>
              <a:rPr lang="en-US" dirty="0"/>
              <a:t>, there were more than 18 thousand Likes on the 285 examined status messages and 10228 shares. </a:t>
            </a:r>
            <a:endParaRPr lang="hr-HR" dirty="0" smtClean="0"/>
          </a:p>
          <a:p>
            <a:r>
              <a:rPr lang="hr-HR" dirty="0"/>
              <a:t> </a:t>
            </a:r>
          </a:p>
        </p:txBody>
      </p:sp>
    </p:spTree>
    <p:extLst>
      <p:ext uri="{BB962C8B-B14F-4D97-AF65-F5344CB8AC3E}">
        <p14:creationId xmlns:p14="http://schemas.microsoft.com/office/powerpoint/2010/main" val="302697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difference in technical details of status messages is evident during the years.  When starting the communication on Facebook in June 2010 the EC’s status messages usually consisted of some text or a picture. Later on, the EC’s status messages on Facebook became better equipped  - with links to other sources, tagging people, posting more photos and videos. </a:t>
            </a:r>
            <a:endParaRPr lang="hr-HR" dirty="0" smtClean="0"/>
          </a:p>
          <a:p>
            <a:r>
              <a:rPr lang="en-US" dirty="0" smtClean="0"/>
              <a:t>During </a:t>
            </a:r>
            <a:r>
              <a:rPr lang="en-US" dirty="0"/>
              <a:t>the examined time period  out of the 285 status messages 81 had photos, 215 of them had links to another website and 43 had videos. </a:t>
            </a:r>
            <a:endParaRPr lang="hr-HR" dirty="0"/>
          </a:p>
          <a:p>
            <a:endParaRPr lang="hr-HR" dirty="0"/>
          </a:p>
        </p:txBody>
      </p:sp>
    </p:spTree>
    <p:extLst>
      <p:ext uri="{BB962C8B-B14F-4D97-AF65-F5344CB8AC3E}">
        <p14:creationId xmlns:p14="http://schemas.microsoft.com/office/powerpoint/2010/main" val="265977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63280"/>
          </a:xfrm>
        </p:spPr>
        <p:txBody>
          <a:bodyPr>
            <a:normAutofit/>
          </a:bodyPr>
          <a:lstStyle/>
          <a:p>
            <a:r>
              <a:rPr lang="hr-HR" cap="none" dirty="0" err="1" smtClean="0"/>
              <a:t>Introduction</a:t>
            </a:r>
            <a:endParaRPr lang="hr-HR" cap="none" dirty="0"/>
          </a:p>
        </p:txBody>
      </p:sp>
      <p:sp>
        <p:nvSpPr>
          <p:cNvPr id="3" name="Content Placeholder 2"/>
          <p:cNvSpPr>
            <a:spLocks noGrp="1"/>
          </p:cNvSpPr>
          <p:nvPr>
            <p:ph idx="1"/>
          </p:nvPr>
        </p:nvSpPr>
        <p:spPr>
          <a:xfrm>
            <a:off x="914400" y="1803042"/>
            <a:ext cx="9829801" cy="4506318"/>
          </a:xfrm>
        </p:spPr>
        <p:txBody>
          <a:bodyPr>
            <a:normAutofit fontScale="92500"/>
          </a:bodyPr>
          <a:lstStyle/>
          <a:p>
            <a:r>
              <a:rPr lang="en-US" dirty="0" smtClean="0"/>
              <a:t>Relying </a:t>
            </a:r>
            <a:r>
              <a:rPr lang="en-US" dirty="0"/>
              <a:t>on the optimistic ideas that social media can improve communication between representatives and the represented, we test to see if the European Commission used Facebook in order to improve communication with citizens. </a:t>
            </a:r>
            <a:endParaRPr lang="hr-HR" dirty="0" smtClean="0"/>
          </a:p>
          <a:p>
            <a:pPr>
              <a:buFont typeface="Wingdings" panose="05000000000000000000" pitchFamily="2" charset="2"/>
              <a:buChar char="§"/>
            </a:pPr>
            <a:r>
              <a:rPr lang="hr-HR" dirty="0" smtClean="0"/>
              <a:t>  </a:t>
            </a:r>
            <a:r>
              <a:rPr lang="en-US" dirty="0" smtClean="0"/>
              <a:t>We </a:t>
            </a:r>
            <a:r>
              <a:rPr lang="en-US" dirty="0"/>
              <a:t>use discourse analysis as a qualitative content analysis to look at status messages on the EC official Facebook page from 2010 until the end of </a:t>
            </a:r>
            <a:r>
              <a:rPr lang="en-US" dirty="0" smtClean="0"/>
              <a:t>2012 </a:t>
            </a:r>
            <a:r>
              <a:rPr lang="en-US" dirty="0" smtClean="0">
                <a:sym typeface="Wingdings" panose="05000000000000000000" pitchFamily="2" charset="2"/>
              </a:rPr>
              <a:t> </a:t>
            </a:r>
            <a:r>
              <a:rPr lang="en-US" dirty="0" smtClean="0"/>
              <a:t>focusing </a:t>
            </a:r>
            <a:r>
              <a:rPr lang="en-US" dirty="0"/>
              <a:t>on which themes were encouraged by the EC and in which way did the EC communicate the crises to European citizens. </a:t>
            </a:r>
            <a:endParaRPr lang="hr-HR" dirty="0" smtClean="0"/>
          </a:p>
          <a:p>
            <a:pPr>
              <a:buFont typeface="Wingdings" panose="05000000000000000000" pitchFamily="2" charset="2"/>
              <a:buChar char="§"/>
            </a:pPr>
            <a:r>
              <a:rPr lang="hr-HR" dirty="0" smtClean="0"/>
              <a:t>  </a:t>
            </a:r>
            <a:r>
              <a:rPr lang="en-US" dirty="0" smtClean="0"/>
              <a:t>Moreover</a:t>
            </a:r>
            <a:r>
              <a:rPr lang="en-US" dirty="0"/>
              <a:t>, conducting a content analysis as a quantitative analysis we </a:t>
            </a:r>
            <a:r>
              <a:rPr lang="en-US" dirty="0" smtClean="0"/>
              <a:t>examined </a:t>
            </a:r>
            <a:r>
              <a:rPr lang="en-US" dirty="0"/>
              <a:t>how often each theme was in the main focus of the status update. </a:t>
            </a:r>
            <a:endParaRPr lang="hr-HR" dirty="0" smtClean="0"/>
          </a:p>
          <a:p>
            <a:pPr>
              <a:buFont typeface="Wingdings" panose="05000000000000000000" pitchFamily="2" charset="2"/>
              <a:buChar char="§"/>
            </a:pPr>
            <a:r>
              <a:rPr lang="hr-HR" dirty="0" smtClean="0"/>
              <a:t> </a:t>
            </a:r>
            <a:r>
              <a:rPr lang="en-US" dirty="0" smtClean="0"/>
              <a:t>Finally, </a:t>
            </a:r>
            <a:r>
              <a:rPr lang="en-US" dirty="0"/>
              <a:t>we </a:t>
            </a:r>
            <a:r>
              <a:rPr lang="en-US" dirty="0" smtClean="0"/>
              <a:t>examined </a:t>
            </a:r>
            <a:r>
              <a:rPr lang="en-US" dirty="0"/>
              <a:t>the European Commission’s response rate to establish </a:t>
            </a:r>
            <a:r>
              <a:rPr lang="en-US" dirty="0" smtClean="0"/>
              <a:t>how </a:t>
            </a:r>
            <a:r>
              <a:rPr lang="en-US" dirty="0"/>
              <a:t>willing </a:t>
            </a:r>
            <a:r>
              <a:rPr lang="en-US" dirty="0" smtClean="0"/>
              <a:t>was the </a:t>
            </a:r>
            <a:r>
              <a:rPr lang="en-US" dirty="0"/>
              <a:t>EC </a:t>
            </a:r>
            <a:r>
              <a:rPr lang="en-US" dirty="0" smtClean="0"/>
              <a:t>in engaging </a:t>
            </a:r>
            <a:r>
              <a:rPr lang="en-US" dirty="0"/>
              <a:t>in communication with citizens via social media. </a:t>
            </a:r>
            <a:endParaRPr lang="hr-HR" dirty="0"/>
          </a:p>
          <a:p>
            <a:pPr marL="0" indent="0">
              <a:buNone/>
            </a:pPr>
            <a:endParaRPr lang="hr-HR" dirty="0"/>
          </a:p>
          <a:p>
            <a:endParaRPr lang="hr-HR" dirty="0"/>
          </a:p>
        </p:txBody>
      </p:sp>
    </p:spTree>
    <p:extLst>
      <p:ext uri="{BB962C8B-B14F-4D97-AF65-F5344CB8AC3E}">
        <p14:creationId xmlns:p14="http://schemas.microsoft.com/office/powerpoint/2010/main" val="335307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198" y="1139483"/>
            <a:ext cx="9872004" cy="5169877"/>
          </a:xfrm>
        </p:spPr>
        <p:txBody>
          <a:bodyPr>
            <a:normAutofit/>
          </a:bodyPr>
          <a:lstStyle/>
          <a:p>
            <a:r>
              <a:rPr lang="en-US" dirty="0"/>
              <a:t>Our analyses showed that during the delicate period of crisis in the European Union, the European Commission mentioned economic crisis, which influenced the economy of entire Union, only 14 times on Facebook. </a:t>
            </a:r>
            <a:endParaRPr lang="hr-HR" dirty="0"/>
          </a:p>
          <a:p>
            <a:r>
              <a:rPr lang="en-US" dirty="0"/>
              <a:t>Our findings suggest that European Commission in general recognized Facebook only as a notice board while it did not recognize its Facebook page as an important platform for communicating with citizens. </a:t>
            </a:r>
            <a:endParaRPr lang="hr-HR" dirty="0" smtClean="0"/>
          </a:p>
          <a:p>
            <a:r>
              <a:rPr lang="en-US" dirty="0" smtClean="0"/>
              <a:t>Bearing </a:t>
            </a:r>
            <a:r>
              <a:rPr lang="en-US" dirty="0"/>
              <a:t>in mind that European institutions are often perceived as ineffectual and that their role remains vague and unknown to citizens, it is quite surprising that the EC did not use social media in a more communicative manner in order to clarify its role, policies and functions, especially during the economic crisis. </a:t>
            </a:r>
            <a:endParaRPr lang="hr-HR" dirty="0" smtClean="0"/>
          </a:p>
          <a:p>
            <a:r>
              <a:rPr lang="en-US" dirty="0" smtClean="0"/>
              <a:t>Furthermore</a:t>
            </a:r>
            <a:r>
              <a:rPr lang="en-US" dirty="0"/>
              <a:t>, social media is often a valuable source of information for journalists, which is why these findings are even more surprising. </a:t>
            </a:r>
            <a:endParaRPr lang="hr-HR" dirty="0"/>
          </a:p>
          <a:p>
            <a:endParaRPr lang="hr-HR" dirty="0" smtClean="0"/>
          </a:p>
          <a:p>
            <a:endParaRPr lang="hr-HR" dirty="0"/>
          </a:p>
        </p:txBody>
      </p:sp>
    </p:spTree>
    <p:extLst>
      <p:ext uri="{BB962C8B-B14F-4D97-AF65-F5344CB8AC3E}">
        <p14:creationId xmlns:p14="http://schemas.microsoft.com/office/powerpoint/2010/main" val="117917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Since the European Commission itself stresses the importance of the Internet and new communication platforms, as it is underlined in its strategic document </a:t>
            </a:r>
            <a:r>
              <a:rPr lang="en-US" i="1" dirty="0"/>
              <a:t>Europe 2020</a:t>
            </a:r>
            <a:r>
              <a:rPr lang="en-US" dirty="0"/>
              <a:t> , it remains to be seen if the European Commission will start using social media platforms more efficiently  in the future. </a:t>
            </a:r>
            <a:endParaRPr lang="hr-HR" dirty="0" smtClean="0"/>
          </a:p>
          <a:p>
            <a:r>
              <a:rPr lang="en-US" dirty="0" smtClean="0"/>
              <a:t>Moreover</a:t>
            </a:r>
            <a:r>
              <a:rPr lang="en-US" dirty="0"/>
              <a:t>, a great number of citizens’ comments, likes and shares on the status messages in the examined time period, suggest that citizens are willing to engage online if the platform for engagement is provided. </a:t>
            </a:r>
            <a:endParaRPr lang="hr-HR" dirty="0"/>
          </a:p>
          <a:p>
            <a:r>
              <a:rPr lang="hr-HR" dirty="0"/>
              <a:t> </a:t>
            </a:r>
          </a:p>
          <a:p>
            <a:endParaRPr lang="hr-HR" dirty="0"/>
          </a:p>
        </p:txBody>
      </p:sp>
    </p:spTree>
    <p:extLst>
      <p:ext uri="{BB962C8B-B14F-4D97-AF65-F5344CB8AC3E}">
        <p14:creationId xmlns:p14="http://schemas.microsoft.com/office/powerpoint/2010/main" val="17253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cap="none" dirty="0" err="1">
                <a:latin typeface="Arial" panose="020B0604020202020204" pitchFamily="34" charset="0"/>
                <a:cs typeface="Arial" panose="020B0604020202020204" pitchFamily="34" charset="0"/>
              </a:rPr>
              <a:t>E</a:t>
            </a:r>
            <a:r>
              <a:rPr lang="hr-HR" sz="2400" cap="none" dirty="0" err="1" smtClean="0">
                <a:latin typeface="Arial" panose="020B0604020202020204" pitchFamily="34" charset="0"/>
                <a:cs typeface="Arial" panose="020B0604020202020204" pitchFamily="34" charset="0"/>
              </a:rPr>
              <a:t>conomic</a:t>
            </a:r>
            <a:r>
              <a:rPr lang="hr-HR" sz="2400" cap="none" dirty="0" smtClean="0">
                <a:latin typeface="Arial" panose="020B0604020202020204" pitchFamily="34" charset="0"/>
                <a:cs typeface="Arial" panose="020B0604020202020204" pitchFamily="34" charset="0"/>
              </a:rPr>
              <a:t> </a:t>
            </a:r>
            <a:r>
              <a:rPr lang="hr-HR" sz="2400" cap="none" dirty="0" err="1" smtClean="0">
                <a:latin typeface="Arial" panose="020B0604020202020204" pitchFamily="34" charset="0"/>
                <a:cs typeface="Arial" panose="020B0604020202020204" pitchFamily="34" charset="0"/>
              </a:rPr>
              <a:t>crisis</a:t>
            </a:r>
            <a:r>
              <a:rPr lang="hr-HR" sz="2400" cap="none" dirty="0" smtClean="0">
                <a:latin typeface="Arial" panose="020B0604020202020204" pitchFamily="34" charset="0"/>
                <a:cs typeface="Arial" panose="020B0604020202020204" pitchFamily="34" charset="0"/>
              </a:rPr>
              <a:t> </a:t>
            </a:r>
            <a:r>
              <a:rPr lang="hr-HR" sz="2400" cap="none" dirty="0" err="1" smtClean="0">
                <a:latin typeface="Arial" panose="020B0604020202020204" pitchFamily="34" charset="0"/>
                <a:cs typeface="Arial" panose="020B0604020202020204" pitchFamily="34" charset="0"/>
              </a:rPr>
              <a:t>in</a:t>
            </a:r>
            <a:r>
              <a:rPr lang="hr-HR" sz="2400" cap="none" dirty="0" smtClean="0">
                <a:latin typeface="Arial" panose="020B0604020202020204" pitchFamily="34" charset="0"/>
                <a:cs typeface="Arial" panose="020B0604020202020204" pitchFamily="34" charset="0"/>
              </a:rPr>
              <a:t> Europe</a:t>
            </a:r>
            <a:endParaRPr lang="hr-HR" sz="24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a:t>In</a:t>
            </a:r>
            <a:r>
              <a:rPr lang="en-US" b="1" dirty="0"/>
              <a:t> </a:t>
            </a:r>
            <a:r>
              <a:rPr lang="en-US" dirty="0"/>
              <a:t>The first decade of the new millennium the world was faced with a new economic crisis. Starting as the subprime mortgage crisis in the US in 2007, it soon unfolded as a global financial and economic crisis, becoming a fiscal and social crisis and in some countries even a crisis of democracy (</a:t>
            </a:r>
            <a:r>
              <a:rPr lang="en-US" dirty="0" err="1"/>
              <a:t>Bieling</a:t>
            </a:r>
            <a:r>
              <a:rPr lang="en-US" dirty="0"/>
              <a:t>, 2012: 255). </a:t>
            </a:r>
            <a:endParaRPr lang="hr-HR" dirty="0" smtClean="0"/>
          </a:p>
          <a:p>
            <a:r>
              <a:rPr lang="en-US" dirty="0" smtClean="0"/>
              <a:t>In </a:t>
            </a:r>
            <a:r>
              <a:rPr lang="en-US" dirty="0"/>
              <a:t>2015 the world economic market is still recovering from the economic collapse that hit the global market and was the biggest crisis since the Second World War. Starting in 2008 in only few months it </a:t>
            </a:r>
            <a:r>
              <a:rPr lang="hr-HR" dirty="0" err="1" smtClean="0"/>
              <a:t>af</a:t>
            </a:r>
            <a:r>
              <a:rPr lang="en-US" dirty="0" err="1" smtClean="0"/>
              <a:t>fected</a:t>
            </a:r>
            <a:r>
              <a:rPr lang="en-US" dirty="0"/>
              <a:t>  all modern markets, including the European Union market too. </a:t>
            </a:r>
            <a:endParaRPr lang="hr-HR" dirty="0"/>
          </a:p>
          <a:p>
            <a:r>
              <a:rPr lang="hr-HR" dirty="0"/>
              <a:t> </a:t>
            </a:r>
          </a:p>
        </p:txBody>
      </p:sp>
    </p:spTree>
    <p:extLst>
      <p:ext uri="{BB962C8B-B14F-4D97-AF65-F5344CB8AC3E}">
        <p14:creationId xmlns:p14="http://schemas.microsoft.com/office/powerpoint/2010/main" val="373516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cap="none" dirty="0">
                <a:latin typeface="Arial" panose="020B0604020202020204" pitchFamily="34" charset="0"/>
                <a:cs typeface="Arial" panose="020B0604020202020204" pitchFamily="34" charset="0"/>
              </a:rPr>
              <a:t>E</a:t>
            </a:r>
            <a:r>
              <a:rPr lang="hr-HR" sz="2800" cap="none" dirty="0" smtClean="0">
                <a:latin typeface="Arial" panose="020B0604020202020204" pitchFamily="34" charset="0"/>
                <a:cs typeface="Arial" panose="020B0604020202020204" pitchFamily="34" charset="0"/>
              </a:rPr>
              <a:t>uropean </a:t>
            </a:r>
            <a:r>
              <a:rPr lang="hr-HR" sz="2800" cap="none" dirty="0" err="1">
                <a:latin typeface="Arial" panose="020B0604020202020204" pitchFamily="34" charset="0"/>
                <a:cs typeface="Arial" panose="020B0604020202020204" pitchFamily="34" charset="0"/>
              </a:rPr>
              <a:t>C</a:t>
            </a:r>
            <a:r>
              <a:rPr lang="hr-HR" sz="2800" cap="none" dirty="0" err="1" smtClean="0">
                <a:latin typeface="Arial" panose="020B0604020202020204" pitchFamily="34" charset="0"/>
                <a:cs typeface="Arial" panose="020B0604020202020204" pitchFamily="34" charset="0"/>
              </a:rPr>
              <a:t>ommission</a:t>
            </a:r>
            <a:endParaRPr lang="hr-HR" sz="28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a:t>The European Commission, along with the European Parliament and Council, is one of the most important </a:t>
            </a:r>
            <a:r>
              <a:rPr lang="en-US" dirty="0" smtClean="0"/>
              <a:t>bodies </a:t>
            </a:r>
            <a:r>
              <a:rPr lang="en-US" dirty="0"/>
              <a:t>of the European Union. It represents the general interests of the European Union and it is not politically responsible to the member states (</a:t>
            </a:r>
            <a:r>
              <a:rPr lang="en-US" dirty="0" err="1"/>
              <a:t>Ćapeta</a:t>
            </a:r>
            <a:r>
              <a:rPr lang="en-US" dirty="0"/>
              <a:t>, 2011: 39). </a:t>
            </a:r>
            <a:endParaRPr lang="hr-HR" dirty="0" smtClean="0"/>
          </a:p>
          <a:p>
            <a:r>
              <a:rPr lang="en-US" dirty="0" smtClean="0"/>
              <a:t>Also</a:t>
            </a:r>
            <a:r>
              <a:rPr lang="en-US" dirty="0"/>
              <a:t>, it represents and upholds the interests of the EU as a whole: it drafts proposals for new European laws, manages the day-to-day business of implementing EU policies and  the  use of EU funds. </a:t>
            </a:r>
            <a:endParaRPr lang="hr-HR" dirty="0" smtClean="0"/>
          </a:p>
          <a:p>
            <a:r>
              <a:rPr lang="en-US" dirty="0" smtClean="0"/>
              <a:t>Traditionally </a:t>
            </a:r>
            <a:r>
              <a:rPr lang="en-US" dirty="0"/>
              <a:t>described as</a:t>
            </a:r>
            <a:r>
              <a:rPr lang="en-US" u="sng" dirty="0"/>
              <a:t> ‘the guardian of the Treaties’,</a:t>
            </a:r>
            <a:r>
              <a:rPr lang="en-US" dirty="0"/>
              <a:t>  the European Commission’s role is to defend the interests of the European Union while remaining politically neutral. </a:t>
            </a:r>
            <a:r>
              <a:rPr lang="hr-HR" dirty="0"/>
              <a:t> </a:t>
            </a:r>
          </a:p>
        </p:txBody>
      </p:sp>
    </p:spTree>
    <p:extLst>
      <p:ext uri="{BB962C8B-B14F-4D97-AF65-F5344CB8AC3E}">
        <p14:creationId xmlns:p14="http://schemas.microsoft.com/office/powerpoint/2010/main" val="78438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858" y="371387"/>
            <a:ext cx="9720072" cy="1499616"/>
          </a:xfrm>
        </p:spPr>
        <p:txBody>
          <a:bodyPr>
            <a:normAutofit/>
          </a:bodyPr>
          <a:lstStyle/>
          <a:p>
            <a:r>
              <a:rPr lang="hr-HR" sz="2800" cap="none" dirty="0">
                <a:latin typeface="Arial" panose="020B0604020202020204" pitchFamily="34" charset="0"/>
                <a:cs typeface="Arial" panose="020B0604020202020204" pitchFamily="34" charset="0"/>
              </a:rPr>
              <a:t>E</a:t>
            </a:r>
            <a:r>
              <a:rPr lang="hr-HR" sz="2800" cap="none" dirty="0" smtClean="0">
                <a:latin typeface="Arial" panose="020B0604020202020204" pitchFamily="34" charset="0"/>
                <a:cs typeface="Arial" panose="020B0604020202020204" pitchFamily="34" charset="0"/>
              </a:rPr>
              <a:t>uropean </a:t>
            </a:r>
            <a:r>
              <a:rPr lang="hr-HR" sz="2800" cap="none" dirty="0" err="1">
                <a:latin typeface="Arial" panose="020B0604020202020204" pitchFamily="34" charset="0"/>
                <a:cs typeface="Arial" panose="020B0604020202020204" pitchFamily="34" charset="0"/>
              </a:rPr>
              <a:t>C</a:t>
            </a:r>
            <a:r>
              <a:rPr lang="hr-HR" sz="2800" cap="none" dirty="0" err="1" smtClean="0">
                <a:latin typeface="Arial" panose="020B0604020202020204" pitchFamily="34" charset="0"/>
                <a:cs typeface="Arial" panose="020B0604020202020204" pitchFamily="34" charset="0"/>
              </a:rPr>
              <a:t>ommission</a:t>
            </a:r>
            <a:r>
              <a:rPr lang="hr-HR" sz="2800" cap="none" dirty="0" smtClean="0">
                <a:latin typeface="Arial" panose="020B0604020202020204" pitchFamily="34" charset="0"/>
                <a:cs typeface="Arial" panose="020B0604020202020204" pitchFamily="34" charset="0"/>
              </a:rPr>
              <a:t> </a:t>
            </a:r>
            <a:r>
              <a:rPr lang="hr-HR" sz="2800" cap="none" dirty="0" err="1" smtClean="0">
                <a:latin typeface="Arial" panose="020B0604020202020204" pitchFamily="34" charset="0"/>
                <a:cs typeface="Arial" panose="020B0604020202020204" pitchFamily="34" charset="0"/>
              </a:rPr>
              <a:t>and</a:t>
            </a:r>
            <a:r>
              <a:rPr lang="hr-HR" sz="2800" cap="none" dirty="0" smtClean="0">
                <a:latin typeface="Arial" panose="020B0604020202020204" pitchFamily="34" charset="0"/>
                <a:cs typeface="Arial" panose="020B0604020202020204" pitchFamily="34" charset="0"/>
              </a:rPr>
              <a:t> Internet</a:t>
            </a:r>
            <a:endParaRPr lang="hr-HR" sz="28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1858" y="1871003"/>
            <a:ext cx="10818056" cy="4628271"/>
          </a:xfrm>
        </p:spPr>
        <p:txBody>
          <a:bodyPr>
            <a:normAutofit fontScale="55000" lnSpcReduction="20000"/>
          </a:bodyPr>
          <a:lstStyle/>
          <a:p>
            <a:r>
              <a:rPr lang="hr-HR" sz="4400" dirty="0">
                <a:cs typeface="Arial" panose="020B0604020202020204" pitchFamily="34" charset="0"/>
              </a:rPr>
              <a:t>I</a:t>
            </a:r>
            <a:r>
              <a:rPr lang="en-US" sz="4400" dirty="0" smtClean="0">
                <a:cs typeface="Arial" panose="020B0604020202020204" pitchFamily="34" charset="0"/>
              </a:rPr>
              <a:t>n </a:t>
            </a:r>
            <a:r>
              <a:rPr lang="en-US" sz="4400" dirty="0">
                <a:cs typeface="Arial" panose="020B0604020202020204" pitchFamily="34" charset="0"/>
              </a:rPr>
              <a:t>2010 the European Commission proposed a 10-year strategy named “Europe 2020” that, among other important issues, underlines seven flagships initiatives to catalyze progress under each priority theme. </a:t>
            </a:r>
            <a:endParaRPr lang="hr-HR" sz="4400" dirty="0" smtClean="0">
              <a:cs typeface="Arial" panose="020B0604020202020204" pitchFamily="34" charset="0"/>
            </a:endParaRPr>
          </a:p>
          <a:p>
            <a:r>
              <a:rPr lang="en-US" sz="4400" dirty="0">
                <a:cs typeface="Arial" panose="020B0604020202020204" pitchFamily="34" charset="0"/>
              </a:rPr>
              <a:t>Europe 2020 – 7 Flagship initiatives: (1) Innovation Union; (2) Youth on the move; </a:t>
            </a:r>
            <a:r>
              <a:rPr lang="en-US" sz="4400" u="sng" dirty="0">
                <a:cs typeface="Arial" panose="020B0604020202020204" pitchFamily="34" charset="0"/>
              </a:rPr>
              <a:t>(3) A digital agenda for Europe</a:t>
            </a:r>
            <a:r>
              <a:rPr lang="en-US" sz="4400" dirty="0">
                <a:cs typeface="Arial" panose="020B0604020202020204" pitchFamily="34" charset="0"/>
              </a:rPr>
              <a:t>; (4) Resource efficient Europe; (5) An industrial policy for the globalization era; and (7) European platform against poverty</a:t>
            </a:r>
            <a:endParaRPr lang="hr-HR" sz="4400" dirty="0">
              <a:cs typeface="Arial" panose="020B0604020202020204" pitchFamily="34" charset="0"/>
            </a:endParaRPr>
          </a:p>
          <a:p>
            <a:r>
              <a:rPr lang="en-US" sz="4400" dirty="0" smtClean="0">
                <a:cs typeface="Arial" panose="020B0604020202020204" pitchFamily="34" charset="0"/>
              </a:rPr>
              <a:t>One </a:t>
            </a:r>
            <a:r>
              <a:rPr lang="en-US" sz="4400" dirty="0">
                <a:cs typeface="Arial" panose="020B0604020202020204" pitchFamily="34" charset="0"/>
              </a:rPr>
              <a:t>of the flagships was “a digital agenda for Europe” whose aim is to deliver sustainable economic and social benefits from a Digital Single Market , based on fast and ultra-fast Internet and interoperable applications, with broadband access for all by 2013, access for all to much higher Internet speeds (30 Mbps or above) by </a:t>
            </a:r>
            <a:r>
              <a:rPr lang="en-US" sz="4400" dirty="0" smtClean="0">
                <a:cs typeface="Arial" panose="020B0604020202020204" pitchFamily="34" charset="0"/>
              </a:rPr>
              <a:t>20</a:t>
            </a:r>
            <a:r>
              <a:rPr lang="hr-HR" sz="4400" dirty="0" smtClean="0">
                <a:cs typeface="Arial" panose="020B0604020202020204" pitchFamily="34" charset="0"/>
              </a:rPr>
              <a:t>20 </a:t>
            </a:r>
            <a:r>
              <a:rPr lang="en-US" sz="4400" dirty="0">
                <a:cs typeface="Arial" panose="020B0604020202020204" pitchFamily="34" charset="0"/>
              </a:rPr>
              <a:t>and 50% or more of European households subscribing to Internet connections above 100 </a:t>
            </a:r>
            <a:r>
              <a:rPr lang="en-US" sz="4400" dirty="0" err="1">
                <a:cs typeface="Arial" panose="020B0604020202020204" pitchFamily="34" charset="0"/>
              </a:rPr>
              <a:t>Mbp</a:t>
            </a:r>
            <a:r>
              <a:rPr lang="en-US" sz="4400" dirty="0">
                <a:cs typeface="Arial" panose="020B0604020202020204" pitchFamily="34" charset="0"/>
              </a:rPr>
              <a:t>. </a:t>
            </a:r>
            <a:endParaRPr lang="hr-HR" sz="4400" dirty="0" smtClean="0">
              <a:cs typeface="Arial" panose="020B0604020202020204" pitchFamily="34" charset="0"/>
            </a:endParaRPr>
          </a:p>
          <a:p>
            <a:endParaRPr lang="hr-HR" sz="3200" dirty="0" smtClean="0"/>
          </a:p>
          <a:p>
            <a:r>
              <a:rPr lang="hr-HR" dirty="0"/>
              <a:t> </a:t>
            </a:r>
          </a:p>
        </p:txBody>
      </p:sp>
    </p:spTree>
    <p:extLst>
      <p:ext uri="{BB962C8B-B14F-4D97-AF65-F5344CB8AC3E}">
        <p14:creationId xmlns:p14="http://schemas.microsoft.com/office/powerpoint/2010/main" val="905693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cap="none" dirty="0">
                <a:latin typeface="Arial" panose="020B0604020202020204" pitchFamily="34" charset="0"/>
                <a:cs typeface="Arial" panose="020B0604020202020204" pitchFamily="34" charset="0"/>
              </a:rPr>
              <a:t>E</a:t>
            </a:r>
            <a:r>
              <a:rPr lang="hr-HR" sz="3200" cap="none" dirty="0" smtClean="0">
                <a:latin typeface="Arial" panose="020B0604020202020204" pitchFamily="34" charset="0"/>
                <a:cs typeface="Arial" panose="020B0604020202020204" pitchFamily="34" charset="0"/>
              </a:rPr>
              <a:t>uropean </a:t>
            </a:r>
            <a:r>
              <a:rPr lang="hr-HR" sz="3200" cap="none" dirty="0">
                <a:latin typeface="Arial" panose="020B0604020202020204" pitchFamily="34" charset="0"/>
                <a:cs typeface="Arial" panose="020B0604020202020204" pitchFamily="34" charset="0"/>
              </a:rPr>
              <a:t>U</a:t>
            </a:r>
            <a:r>
              <a:rPr lang="hr-HR" sz="3200" cap="none" dirty="0" smtClean="0">
                <a:latin typeface="Arial" panose="020B0604020202020204" pitchFamily="34" charset="0"/>
                <a:cs typeface="Arial" panose="020B0604020202020204" pitchFamily="34" charset="0"/>
              </a:rPr>
              <a:t>nion </a:t>
            </a:r>
            <a:r>
              <a:rPr lang="hr-HR" sz="3200" cap="none" dirty="0" err="1" smtClean="0">
                <a:latin typeface="Arial" panose="020B0604020202020204" pitchFamily="34" charset="0"/>
                <a:cs typeface="Arial" panose="020B0604020202020204" pitchFamily="34" charset="0"/>
              </a:rPr>
              <a:t>institutions</a:t>
            </a:r>
            <a:r>
              <a:rPr lang="hr-HR" sz="3200" cap="none" dirty="0" smtClean="0">
                <a:latin typeface="Arial" panose="020B0604020202020204" pitchFamily="34" charset="0"/>
                <a:cs typeface="Arial" panose="020B0604020202020204" pitchFamily="34" charset="0"/>
              </a:rPr>
              <a:t> </a:t>
            </a:r>
            <a:r>
              <a:rPr lang="hr-HR" sz="3200" cap="none" dirty="0" err="1" smtClean="0">
                <a:latin typeface="Arial" panose="020B0604020202020204" pitchFamily="34" charset="0"/>
                <a:cs typeface="Arial" panose="020B0604020202020204" pitchFamily="34" charset="0"/>
              </a:rPr>
              <a:t>and</a:t>
            </a:r>
            <a:r>
              <a:rPr lang="hr-HR" sz="3200" cap="none" dirty="0" smtClean="0">
                <a:latin typeface="Arial" panose="020B0604020202020204" pitchFamily="34" charset="0"/>
                <a:cs typeface="Arial" panose="020B0604020202020204" pitchFamily="34" charset="0"/>
              </a:rPr>
              <a:t> </a:t>
            </a:r>
            <a:r>
              <a:rPr lang="hr-HR" sz="3200" cap="none" dirty="0" err="1" smtClean="0">
                <a:latin typeface="Arial" panose="020B0604020202020204" pitchFamily="34" charset="0"/>
                <a:cs typeface="Arial" panose="020B0604020202020204" pitchFamily="34" charset="0"/>
              </a:rPr>
              <a:t>econimic</a:t>
            </a:r>
            <a:r>
              <a:rPr lang="hr-HR" sz="3200" cap="none" dirty="0" smtClean="0">
                <a:latin typeface="Arial" panose="020B0604020202020204" pitchFamily="34" charset="0"/>
                <a:cs typeface="Arial" panose="020B0604020202020204" pitchFamily="34" charset="0"/>
              </a:rPr>
              <a:t> </a:t>
            </a:r>
            <a:r>
              <a:rPr lang="hr-HR" sz="3200" cap="none" dirty="0" err="1" smtClean="0">
                <a:latin typeface="Arial" panose="020B0604020202020204" pitchFamily="34" charset="0"/>
                <a:cs typeface="Arial" panose="020B0604020202020204" pitchFamily="34" charset="0"/>
              </a:rPr>
              <a:t>crisis</a:t>
            </a:r>
            <a:r>
              <a:rPr lang="hr-HR" sz="3200" cap="none" dirty="0" smtClean="0">
                <a:latin typeface="Arial" panose="020B0604020202020204" pitchFamily="34" charset="0"/>
                <a:cs typeface="Arial" panose="020B0604020202020204" pitchFamily="34" charset="0"/>
              </a:rPr>
              <a:t> </a:t>
            </a:r>
            <a:r>
              <a:rPr lang="hr-HR" sz="3200" cap="none" dirty="0" err="1" smtClean="0">
                <a:latin typeface="Arial" panose="020B0604020202020204" pitchFamily="34" charset="0"/>
                <a:cs typeface="Arial" panose="020B0604020202020204" pitchFamily="34" charset="0"/>
              </a:rPr>
              <a:t>in</a:t>
            </a:r>
            <a:r>
              <a:rPr lang="hr-HR" sz="3200" cap="none" dirty="0" smtClean="0">
                <a:latin typeface="Arial" panose="020B0604020202020204" pitchFamily="34" charset="0"/>
                <a:cs typeface="Arial" panose="020B0604020202020204" pitchFamily="34" charset="0"/>
              </a:rPr>
              <a:t> </a:t>
            </a:r>
            <a:r>
              <a:rPr lang="hr-HR" sz="3200" cap="none" dirty="0" err="1" smtClean="0">
                <a:latin typeface="Arial" panose="020B0604020202020204" pitchFamily="34" charset="0"/>
                <a:cs typeface="Arial" panose="020B0604020202020204" pitchFamily="34" charset="0"/>
              </a:rPr>
              <a:t>the</a:t>
            </a:r>
            <a:r>
              <a:rPr lang="hr-HR" sz="3200" cap="none" dirty="0" smtClean="0">
                <a:latin typeface="Arial" panose="020B0604020202020204" pitchFamily="34" charset="0"/>
                <a:cs typeface="Arial" panose="020B0604020202020204" pitchFamily="34" charset="0"/>
              </a:rPr>
              <a:t> </a:t>
            </a:r>
            <a:r>
              <a:rPr lang="hr-HR" sz="3200" cap="none" dirty="0" err="1" smtClean="0">
                <a:latin typeface="Arial" panose="020B0604020202020204" pitchFamily="34" charset="0"/>
                <a:cs typeface="Arial" panose="020B0604020202020204" pitchFamily="34" charset="0"/>
              </a:rPr>
              <a:t>media</a:t>
            </a:r>
            <a:r>
              <a:rPr lang="hr-HR" sz="3200" cap="none" dirty="0" smtClean="0">
                <a:latin typeface="Arial" panose="020B0604020202020204" pitchFamily="34" charset="0"/>
                <a:cs typeface="Arial" panose="020B0604020202020204" pitchFamily="34" charset="0"/>
              </a:rPr>
              <a:t> </a:t>
            </a:r>
            <a:r>
              <a:rPr lang="hr-HR" sz="3200" cap="none" dirty="0" err="1" smtClean="0">
                <a:latin typeface="Arial" panose="020B0604020202020204" pitchFamily="34" charset="0"/>
                <a:cs typeface="Arial" panose="020B0604020202020204" pitchFamily="34" charset="0"/>
              </a:rPr>
              <a:t>coverage</a:t>
            </a:r>
            <a:endParaRPr lang="hr-HR" sz="32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u="sng" dirty="0">
                <a:cs typeface="Arial" panose="020B0604020202020204" pitchFamily="34" charset="0"/>
              </a:rPr>
              <a:t>The Reuters Institute </a:t>
            </a:r>
            <a:r>
              <a:rPr lang="en-US" dirty="0">
                <a:cs typeface="Arial" panose="020B0604020202020204" pitchFamily="34" charset="0"/>
              </a:rPr>
              <a:t>for journalism at the University of Oxford conducted research in  10 member states of the European Union with the goal of detecting and interpreting the frame of the European Union and its institutions in the context of the economic crisis in the print media coverage of the selected states. </a:t>
            </a:r>
            <a:endParaRPr lang="hr-HR" dirty="0" smtClean="0">
              <a:cs typeface="Arial" panose="020B0604020202020204" pitchFamily="34" charset="0"/>
            </a:endParaRPr>
          </a:p>
          <a:p>
            <a:r>
              <a:rPr lang="en-US" dirty="0" smtClean="0">
                <a:cs typeface="Arial" panose="020B0604020202020204" pitchFamily="34" charset="0"/>
              </a:rPr>
              <a:t>It </a:t>
            </a:r>
            <a:r>
              <a:rPr lang="en-US" dirty="0">
                <a:cs typeface="Arial" panose="020B0604020202020204" pitchFamily="34" charset="0"/>
              </a:rPr>
              <a:t>is a large-scale project directed by the Reuters Institute with partners examining coverage in Belgium, Finland, France, Germany, Greece, Italy, The Netherlands, Poland, Spain, and the United Kingdom. </a:t>
            </a:r>
            <a:endParaRPr lang="hr-HR" dirty="0" smtClean="0">
              <a:cs typeface="Arial" panose="020B0604020202020204" pitchFamily="34" charset="0"/>
            </a:endParaRPr>
          </a:p>
        </p:txBody>
      </p:sp>
    </p:spTree>
    <p:extLst>
      <p:ext uri="{BB962C8B-B14F-4D97-AF65-F5344CB8AC3E}">
        <p14:creationId xmlns:p14="http://schemas.microsoft.com/office/powerpoint/2010/main" val="313719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lnSpcReduction="10000"/>
          </a:bodyPr>
          <a:lstStyle/>
          <a:p>
            <a:r>
              <a:rPr lang="en-US" dirty="0">
                <a:cs typeface="Arial" panose="020B0604020202020204" pitchFamily="34" charset="0"/>
              </a:rPr>
              <a:t>In this wide study more than 10,000 articles from 40 newspapers in 10 countries from 2010 to 2012 have been analyzed  in order</a:t>
            </a:r>
            <a:r>
              <a:rPr lang="hr-HR" dirty="0">
                <a:cs typeface="Arial" panose="020B0604020202020204" pitchFamily="34" charset="0"/>
              </a:rPr>
              <a:t> </a:t>
            </a:r>
            <a:r>
              <a:rPr lang="en-US" dirty="0">
                <a:cs typeface="Arial" panose="020B0604020202020204" pitchFamily="34" charset="0"/>
              </a:rPr>
              <a:t>to detect the main themes in the coverage, as well as the events and personalities covered, the extent and nature of the coverage and the scope and balance </a:t>
            </a:r>
            <a:r>
              <a:rPr lang="en-US" dirty="0" smtClean="0">
                <a:cs typeface="Arial" panose="020B0604020202020204" pitchFamily="34" charset="0"/>
              </a:rPr>
              <a:t>of </a:t>
            </a:r>
            <a:r>
              <a:rPr lang="en-US" dirty="0">
                <a:cs typeface="Arial" panose="020B0604020202020204" pitchFamily="34" charset="0"/>
              </a:rPr>
              <a:t>the opinions expressed. </a:t>
            </a:r>
            <a:endParaRPr lang="hr-HR" dirty="0" smtClean="0">
              <a:cs typeface="Arial" panose="020B0604020202020204" pitchFamily="34" charset="0"/>
            </a:endParaRPr>
          </a:p>
          <a:p>
            <a:r>
              <a:rPr lang="en-US" dirty="0">
                <a:cs typeface="Arial" panose="020B0604020202020204" pitchFamily="34" charset="0"/>
              </a:rPr>
              <a:t>Besides analyzing the differences among national media coverage regarding the economic crisis in Europe, the goal of this research was to provide insight into how the media informs, frames and shapes the dominant crisis narrative (Murray-Lech, 2014). </a:t>
            </a:r>
            <a:endParaRPr lang="hr-HR" dirty="0">
              <a:cs typeface="Arial" panose="020B0604020202020204" pitchFamily="34" charset="0"/>
            </a:endParaRPr>
          </a:p>
        </p:txBody>
      </p:sp>
    </p:spTree>
    <p:extLst>
      <p:ext uri="{BB962C8B-B14F-4D97-AF65-F5344CB8AC3E}">
        <p14:creationId xmlns:p14="http://schemas.microsoft.com/office/powerpoint/2010/main" val="120421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27727"/>
          </a:xfrm>
        </p:spPr>
        <p:txBody>
          <a:bodyPr>
            <a:normAutofit fontScale="90000"/>
          </a:bodyPr>
          <a:lstStyle/>
          <a:p>
            <a:endParaRPr lang="hr-HR" dirty="0"/>
          </a:p>
        </p:txBody>
      </p:sp>
      <p:sp>
        <p:nvSpPr>
          <p:cNvPr id="3" name="Content Placeholder 2"/>
          <p:cNvSpPr>
            <a:spLocks noGrp="1"/>
          </p:cNvSpPr>
          <p:nvPr>
            <p:ph idx="1"/>
          </p:nvPr>
        </p:nvSpPr>
        <p:spPr>
          <a:xfrm>
            <a:off x="1295401" y="1854558"/>
            <a:ext cx="9601196" cy="4021310"/>
          </a:xfrm>
        </p:spPr>
        <p:txBody>
          <a:bodyPr>
            <a:normAutofit fontScale="92500" lnSpcReduction="10000"/>
          </a:bodyPr>
          <a:lstStyle/>
          <a:p>
            <a:r>
              <a:rPr lang="hr-HR" dirty="0"/>
              <a:t>I</a:t>
            </a:r>
            <a:r>
              <a:rPr lang="en-US" dirty="0" err="1" smtClean="0"/>
              <a:t>ndividual</a:t>
            </a:r>
            <a:r>
              <a:rPr lang="en-US" dirty="0" smtClean="0"/>
              <a:t> </a:t>
            </a:r>
            <a:r>
              <a:rPr lang="en-US" dirty="0"/>
              <a:t>data from member states show that the crisis and the role of the European Commission in it  was an important part of print media coverage in the examined member states of European Union. </a:t>
            </a:r>
            <a:endParaRPr lang="hr-HR" dirty="0" smtClean="0"/>
          </a:p>
          <a:p>
            <a:r>
              <a:rPr lang="en-US" dirty="0" smtClean="0"/>
              <a:t>Conducted </a:t>
            </a:r>
            <a:r>
              <a:rPr lang="en-US" dirty="0"/>
              <a:t>research revealed that the stories about European Commission were mostly </a:t>
            </a:r>
            <a:r>
              <a:rPr lang="en-US" b="1" dirty="0"/>
              <a:t>written in a form of news story in the first ten pages of the newspaper and usually in the section of business or finance. </a:t>
            </a:r>
            <a:endParaRPr lang="hr-HR" b="1" dirty="0" smtClean="0"/>
          </a:p>
          <a:p>
            <a:r>
              <a:rPr lang="en-US" dirty="0" smtClean="0"/>
              <a:t>The </a:t>
            </a:r>
            <a:r>
              <a:rPr lang="en-US" dirty="0"/>
              <a:t>perception in the media in most of the </a:t>
            </a:r>
            <a:r>
              <a:rPr lang="en-US" dirty="0" smtClean="0"/>
              <a:t>analyzed </a:t>
            </a:r>
            <a:r>
              <a:rPr lang="en-US" dirty="0"/>
              <a:t>countries was that European Institutions, as well as European Commission, </a:t>
            </a:r>
            <a:r>
              <a:rPr lang="en-US" b="1" dirty="0"/>
              <a:t>were perceived as ineffectual and confused in addressing the crisis. </a:t>
            </a:r>
            <a:endParaRPr lang="hr-HR" b="1" dirty="0" smtClean="0"/>
          </a:p>
          <a:p>
            <a:r>
              <a:rPr lang="en-US" dirty="0" smtClean="0"/>
              <a:t>The </a:t>
            </a:r>
            <a:r>
              <a:rPr lang="en-US" dirty="0"/>
              <a:t>data showed that European Union and its institutions were </a:t>
            </a:r>
            <a:r>
              <a:rPr lang="en-US" b="1" dirty="0"/>
              <a:t>perceived mostly negative in the print national media during the time of crisis. </a:t>
            </a:r>
            <a:endParaRPr lang="hr-HR" b="1" dirty="0" smtClean="0"/>
          </a:p>
        </p:txBody>
      </p:sp>
    </p:spTree>
    <p:extLst>
      <p:ext uri="{BB962C8B-B14F-4D97-AF65-F5344CB8AC3E}">
        <p14:creationId xmlns:p14="http://schemas.microsoft.com/office/powerpoint/2010/main" val="81828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490" y="1313645"/>
            <a:ext cx="9945711" cy="4995715"/>
          </a:xfrm>
        </p:spPr>
        <p:txBody>
          <a:bodyPr/>
          <a:lstStyle/>
          <a:p>
            <a:r>
              <a:rPr lang="en-US" dirty="0"/>
              <a:t>Furthermore, analysis suggests that in the most member states </a:t>
            </a:r>
            <a:r>
              <a:rPr lang="en-US" b="1" dirty="0"/>
              <a:t>root of the crisis refers to political roots, structure of the Euro system as well as to the national fiscal and social policies</a:t>
            </a:r>
            <a:r>
              <a:rPr lang="en-US" b="1" dirty="0" smtClean="0"/>
              <a:t>.</a:t>
            </a:r>
            <a:endParaRPr lang="hr-HR" b="1" dirty="0" smtClean="0"/>
          </a:p>
          <a:p>
            <a:r>
              <a:rPr lang="en-US" dirty="0" smtClean="0"/>
              <a:t>In </a:t>
            </a:r>
            <a:r>
              <a:rPr lang="en-US" dirty="0"/>
              <a:t>most member states the responsibility for the crisis refers to the </a:t>
            </a:r>
            <a:r>
              <a:rPr lang="en-US" b="1" dirty="0"/>
              <a:t>members of the Eurozone as a group. </a:t>
            </a:r>
            <a:endParaRPr lang="hr-HR" b="1" dirty="0" smtClean="0"/>
          </a:p>
          <a:p>
            <a:r>
              <a:rPr lang="en-US" dirty="0" smtClean="0"/>
              <a:t>Analysis </a:t>
            </a:r>
            <a:r>
              <a:rPr lang="en-US" dirty="0"/>
              <a:t>also detects the proposed solutions for the crisis in the national media of the member states. In most cases </a:t>
            </a:r>
            <a:r>
              <a:rPr lang="en-US" b="1" dirty="0"/>
              <a:t>loans from other countries that were dealing with the crisis better were proposed as solutions. </a:t>
            </a:r>
            <a:endParaRPr lang="hr-HR" b="1" dirty="0" smtClean="0"/>
          </a:p>
          <a:p>
            <a:r>
              <a:rPr lang="en-US" dirty="0" smtClean="0"/>
              <a:t>This </a:t>
            </a:r>
            <a:r>
              <a:rPr lang="en-US" dirty="0"/>
              <a:t>research shows that the contextual and metaphorical frames in which the crisis was reported  usually dealt with a negative context regarding war, illness, battle. </a:t>
            </a:r>
            <a:endParaRPr lang="hr-HR" dirty="0"/>
          </a:p>
        </p:txBody>
      </p:sp>
    </p:spTree>
    <p:extLst>
      <p:ext uri="{BB962C8B-B14F-4D97-AF65-F5344CB8AC3E}">
        <p14:creationId xmlns:p14="http://schemas.microsoft.com/office/powerpoint/2010/main" val="30553184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694</TotalTime>
  <Words>1417</Words>
  <Application>Microsoft Office PowerPoint</Application>
  <PresentationFormat>Custom</PresentationFormat>
  <Paragraphs>76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Organic</vt:lpstr>
      <vt:lpstr>Communicating the crisis: the European Commission on social media during the economic crisis in the European Union</vt:lpstr>
      <vt:lpstr>Introduction</vt:lpstr>
      <vt:lpstr>Economic crisis in Europe</vt:lpstr>
      <vt:lpstr>European Commission</vt:lpstr>
      <vt:lpstr>European Commission and Internet</vt:lpstr>
      <vt:lpstr>European Union institutions and econimic crisis in the media coverage</vt:lpstr>
      <vt:lpstr>PowerPoint Presentation</vt:lpstr>
      <vt:lpstr>PowerPoint Presentation</vt:lpstr>
      <vt:lpstr>PowerPoint Presentation</vt:lpstr>
      <vt:lpstr>Empirical part</vt:lpstr>
      <vt:lpstr>Research design</vt:lpstr>
      <vt:lpstr>PowerPoint Presentation</vt:lpstr>
      <vt:lpstr>FINDINGS</vt:lpstr>
      <vt:lpstr>Sub-themes and crisis</vt:lpstr>
      <vt:lpstr>PowerPoint Presentation</vt:lpstr>
      <vt:lpstr>PowerPoint Presentation</vt:lpstr>
      <vt:lpstr>PowerPoint Presentation</vt:lpstr>
      <vt:lpstr>Conclusions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the crisis: the European Commission on social media during the economic crisis in the European Union</dc:title>
  <dc:creator>B-00000</dc:creator>
  <cp:lastModifiedBy>Nastava</cp:lastModifiedBy>
  <cp:revision>25</cp:revision>
  <dcterms:created xsi:type="dcterms:W3CDTF">2015-05-25T07:05:53Z</dcterms:created>
  <dcterms:modified xsi:type="dcterms:W3CDTF">2015-11-11T11:09:02Z</dcterms:modified>
</cp:coreProperties>
</file>