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23"/>
  </p:notesMasterIdLst>
  <p:handoutMasterIdLst>
    <p:handoutMasterId r:id="rId24"/>
  </p:handoutMasterIdLst>
  <p:sldIdLst>
    <p:sldId id="262" r:id="rId5"/>
    <p:sldId id="268" r:id="rId6"/>
    <p:sldId id="290" r:id="rId7"/>
    <p:sldId id="289" r:id="rId8"/>
    <p:sldId id="299" r:id="rId9"/>
    <p:sldId id="287" r:id="rId10"/>
    <p:sldId id="273" r:id="rId11"/>
    <p:sldId id="300" r:id="rId12"/>
    <p:sldId id="278" r:id="rId13"/>
    <p:sldId id="279" r:id="rId14"/>
    <p:sldId id="269" r:id="rId15"/>
    <p:sldId id="291" r:id="rId16"/>
    <p:sldId id="298" r:id="rId17"/>
    <p:sldId id="303" r:id="rId18"/>
    <p:sldId id="309" r:id="rId19"/>
    <p:sldId id="305" r:id="rId20"/>
    <p:sldId id="285" r:id="rId21"/>
    <p:sldId id="29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24D"/>
    <a:srgbClr val="F7F8EE"/>
    <a:srgbClr val="808080"/>
    <a:srgbClr val="F0F2EB"/>
    <a:srgbClr val="BED600"/>
    <a:srgbClr val="575A5D"/>
    <a:srgbClr val="00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9" autoAdjust="0"/>
    <p:restoredTop sz="70008" autoAdjust="0"/>
  </p:normalViewPr>
  <p:slideViewPr>
    <p:cSldViewPr>
      <p:cViewPr varScale="1">
        <p:scale>
          <a:sx n="67" d="100"/>
          <a:sy n="67" d="100"/>
        </p:scale>
        <p:origin x="917" y="1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\Documents\Digital%20Univers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Sheet1!$C$5</c:f>
              <c:strCache>
                <c:ptCount val="1"/>
                <c:pt idx="0">
                  <c:v>Exabytes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cat>
            <c:numRef>
              <c:f>Sheet1!$B$6:$B$14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Sheet1!$C$6:$C$14</c:f>
              <c:numCache>
                <c:formatCode>General</c:formatCode>
                <c:ptCount val="9"/>
                <c:pt idx="0">
                  <c:v>2837</c:v>
                </c:pt>
                <c:pt idx="1">
                  <c:v>3918.5</c:v>
                </c:pt>
                <c:pt idx="2">
                  <c:v>5000</c:v>
                </c:pt>
                <c:pt idx="3">
                  <c:v>7500</c:v>
                </c:pt>
                <c:pt idx="4">
                  <c:v>10000</c:v>
                </c:pt>
                <c:pt idx="5">
                  <c:v>15000</c:v>
                </c:pt>
                <c:pt idx="6">
                  <c:v>20000</c:v>
                </c:pt>
                <c:pt idx="7">
                  <c:v>30013</c:v>
                </c:pt>
                <c:pt idx="8">
                  <c:v>40026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162920"/>
        <c:axId val="310164880"/>
      </c:areaChart>
      <c:catAx>
        <c:axId val="310162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310164880"/>
        <c:crosses val="autoZero"/>
        <c:auto val="1"/>
        <c:lblAlgn val="ctr"/>
        <c:lblOffset val="100"/>
        <c:noMultiLvlLbl val="0"/>
      </c:catAx>
      <c:valAx>
        <c:axId val="310164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 err="1"/>
                  <a:t>Exabytes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2.2862686038999786E-2"/>
              <c:y val="0.401293879286850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31016292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2775728810517"/>
          <c:y val="5.555555555555549E-2"/>
          <c:w val="0.7539949764623618"/>
          <c:h val="0.8448297608632257"/>
        </c:manualLayout>
      </c:layout>
      <c:areaChart>
        <c:grouping val="standard"/>
        <c:varyColors val="0"/>
        <c:ser>
          <c:idx val="0"/>
          <c:order val="0"/>
          <c:tx>
            <c:strRef>
              <c:f>'Migration cost'!$D$24</c:f>
              <c:strCache>
                <c:ptCount val="1"/>
                <c:pt idx="0">
                  <c:v>Cost in USD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cat>
            <c:numRef>
              <c:f>'Migration cost'!$C$25:$C$35</c:f>
              <c:numCache>
                <c:formatCode>General</c:formatCode>
                <c:ptCount val="11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  <c:pt idx="10">
                  <c:v>2060</c:v>
                </c:pt>
              </c:numCache>
            </c:numRef>
          </c:cat>
          <c:val>
            <c:numRef>
              <c:f>'Migration cost'!$D$25:$D$35</c:f>
              <c:numCache>
                <c:formatCode>_ * #,##0_ ;_ * \-#,##0_ ;_ * "-"??_ ;_ @_ </c:formatCode>
                <c:ptCount val="11"/>
                <c:pt idx="0">
                  <c:v>0</c:v>
                </c:pt>
                <c:pt idx="1">
                  <c:v>1000000</c:v>
                </c:pt>
                <c:pt idx="2">
                  <c:v>1750000</c:v>
                </c:pt>
                <c:pt idx="3">
                  <c:v>2500000</c:v>
                </c:pt>
                <c:pt idx="4">
                  <c:v>3250000</c:v>
                </c:pt>
                <c:pt idx="5">
                  <c:v>4000000</c:v>
                </c:pt>
                <c:pt idx="6">
                  <c:v>4750000</c:v>
                </c:pt>
                <c:pt idx="7">
                  <c:v>5500000</c:v>
                </c:pt>
                <c:pt idx="8">
                  <c:v>6250000</c:v>
                </c:pt>
                <c:pt idx="9">
                  <c:v>7000000</c:v>
                </c:pt>
                <c:pt idx="10">
                  <c:v>7750000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167624"/>
        <c:axId val="310168800"/>
      </c:areaChart>
      <c:catAx>
        <c:axId val="310167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310168800"/>
        <c:crosses val="autoZero"/>
        <c:auto val="1"/>
        <c:lblAlgn val="ctr"/>
        <c:lblOffset val="100"/>
        <c:noMultiLvlLbl val="0"/>
      </c:catAx>
      <c:valAx>
        <c:axId val="3101688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50" b="0"/>
                </a:pPr>
                <a:r>
                  <a:rPr lang="en-GB" sz="1050" b="1" dirty="0" smtClean="0"/>
                  <a:t>Euro</a:t>
                </a:r>
                <a:endParaRPr lang="en-GB" sz="1050" b="1" dirty="0"/>
              </a:p>
            </c:rich>
          </c:tx>
          <c:layout>
            <c:manualLayout>
              <c:xMode val="edge"/>
              <c:yMode val="edge"/>
              <c:x val="3.5927078061285381E-2"/>
              <c:y val="0.82352957933449045"/>
            </c:manualLayout>
          </c:layout>
          <c:overlay val="0"/>
        </c:title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31016762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E3372-8ED5-104E-B25D-C4C9E02CF1CD}" type="datetime1">
              <a:rPr lang="nb-NO" smtClean="0"/>
              <a:pPr/>
              <a:t>11.11.2015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1C974-D7DE-444A-92A6-645DAAA2963B}" type="slidenum">
              <a:rPr lang="nn-NO" smtClean="0"/>
              <a:pPr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634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FA0DE-98CC-C449-A725-D1EE728FAE52}" type="datetime1">
              <a:rPr lang="nb-NO" smtClean="0"/>
              <a:pPr/>
              <a:t>11.11.2015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C46F0-FFBE-4C5C-BD0C-BA94B21D49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8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Google: 3,5% ihrer Festplatten </a:t>
            </a:r>
            <a:r>
              <a:rPr lang="de-DE" dirty="0" err="1" smtClean="0"/>
              <a:t>crashen</a:t>
            </a:r>
            <a:r>
              <a:rPr lang="de-DE" dirty="0" smtClean="0"/>
              <a:t> pro Jahr. Hersteller</a:t>
            </a:r>
            <a:r>
              <a:rPr lang="de-DE" baseline="0" dirty="0" smtClean="0"/>
              <a:t> geben eine Festplattenlaufzeit von 5 Jahren an.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F98B4-9EF1-9E46-A553-4D2C3A173A9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79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7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----- Besprechungsnotizen (22.05.14 10:56) -----</a:t>
            </a:r>
          </a:p>
          <a:p>
            <a:r>
              <a:rPr lang="de-DE" dirty="0" err="1"/>
              <a:t>Intellectual</a:t>
            </a:r>
            <a:r>
              <a:rPr lang="de-DE" dirty="0"/>
              <a:t> Property der In-Vision =&gt; wir nicht austauschbar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F98B4-9EF1-9E46-A553-4D2C3A173A9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81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ql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ql_f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1656000"/>
            <a:ext cx="4860000" cy="1260000"/>
          </a:xfrm>
        </p:spPr>
        <p:txBody>
          <a:bodyPr anchor="b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27584" y="3060000"/>
            <a:ext cx="3888536" cy="91898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0" name="Picture 9" descr="piql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9291"/>
            <a:ext cx="661231" cy="4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5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ql_two_right_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0" y="1332000"/>
            <a:ext cx="4680000" cy="3240000"/>
          </a:xfrm>
        </p:spPr>
        <p:txBody>
          <a:bodyPr anchor="ctr" anchorCtr="0"/>
          <a:lstStyle>
            <a:lvl1pPr>
              <a:defRPr sz="1600">
                <a:solidFill>
                  <a:schemeClr val="bg2"/>
                </a:solidFill>
              </a:defRPr>
            </a:lvl1pPr>
            <a:lvl2pPr marL="522000">
              <a:defRPr sz="1400">
                <a:solidFill>
                  <a:schemeClr val="bg2"/>
                </a:solidFill>
              </a:defRPr>
            </a:lvl2pPr>
            <a:lvl3pPr marL="756000">
              <a:defRPr sz="12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51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iql_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79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Piql_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2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01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nevation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5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4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ql_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iql_m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ql_foto_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9" r="-4576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40000" y="1656000"/>
            <a:ext cx="4680000" cy="1260000"/>
          </a:xfrm>
        </p:spPr>
        <p:txBody>
          <a:bodyPr anchor="b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40000" y="3060000"/>
            <a:ext cx="3888536" cy="91898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8" name="Picture 7" descr="piql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9291"/>
            <a:ext cx="661231" cy="460291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5796136" y="4792196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Agenda-Medium"/>
                <a:cs typeface="Agenda-Medium"/>
              </a:rPr>
              <a:t>SERVICE ROVIDER</a:t>
            </a:r>
            <a:endParaRPr lang="de-DE" sz="1100" dirty="0">
              <a:solidFill>
                <a:schemeClr val="bg1"/>
              </a:solidFill>
              <a:latin typeface="Agenda-Medium"/>
              <a:cs typeface="Agenda-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498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Piql_main">
    <p:bg>
      <p:bgPr>
        <a:solidFill>
          <a:srgbClr val="F7F8EE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ql_foto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Picture 1" descr="piql_foto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7584" y="1656000"/>
            <a:ext cx="4860000" cy="1260000"/>
          </a:xfrm>
        </p:spPr>
        <p:txBody>
          <a:bodyPr anchor="b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7584" y="3060000"/>
            <a:ext cx="3888536" cy="91898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9" name="Picture 8" descr="piql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9291"/>
            <a:ext cx="661231" cy="460291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4641849"/>
            <a:ext cx="9144000" cy="501651"/>
          </a:xfrm>
          <a:prstGeom prst="rect">
            <a:avLst/>
          </a:prstGeom>
          <a:solidFill>
            <a:srgbClr val="4E3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  <p:pic>
        <p:nvPicPr>
          <p:cNvPr id="15" name="Bild 9" descr="logo_invision_invers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67" y="4815217"/>
            <a:ext cx="1417272" cy="328283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>
          <a:xfrm>
            <a:off x="5796136" y="4792196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Agenda-Medium"/>
                <a:cs typeface="Agenda-Medium"/>
              </a:rPr>
              <a:t>SERVICE PROVIDER</a:t>
            </a:r>
            <a:endParaRPr lang="de-DE" sz="1100" dirty="0">
              <a:solidFill>
                <a:schemeClr val="bg1"/>
              </a:solidFill>
              <a:latin typeface="Agenda-Medium"/>
              <a:cs typeface="Agenda-Medium"/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7380312" y="4726905"/>
            <a:ext cx="0" cy="365125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7" descr="logo_piql_rgb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83" y="4850606"/>
            <a:ext cx="263961" cy="1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0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ql_Subchapter">
    <p:bg>
      <p:bgPr>
        <a:solidFill>
          <a:srgbClr val="F7F8EE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4641849"/>
            <a:ext cx="9144000" cy="501651"/>
          </a:xfrm>
          <a:prstGeom prst="rect">
            <a:avLst/>
          </a:prstGeom>
          <a:solidFill>
            <a:srgbClr val="4E3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 descr="piql_bakgrunn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7002196" cy="3939902"/>
          </a:xfrm>
          <a:prstGeom prst="rect">
            <a:avLst/>
          </a:prstGeom>
        </p:spPr>
      </p:pic>
      <p:pic>
        <p:nvPicPr>
          <p:cNvPr id="3" name="Picture 2" descr="piql_bakgrunn_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7002196" cy="393990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7584" y="2067694"/>
            <a:ext cx="4860000" cy="1260000"/>
          </a:xfrm>
        </p:spPr>
        <p:txBody>
          <a:bodyPr anchor="b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7584" y="3480410"/>
            <a:ext cx="3888536" cy="91898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8" name="Picture 7" descr="piql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9291"/>
            <a:ext cx="661231" cy="460291"/>
          </a:xfrm>
          <a:prstGeom prst="rect">
            <a:avLst/>
          </a:prstGeom>
        </p:spPr>
      </p:pic>
      <p:pic>
        <p:nvPicPr>
          <p:cNvPr id="10" name="Bild 9" descr="logo_invision_invers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67" y="4815217"/>
            <a:ext cx="1417272" cy="328283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5796136" y="4792196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Agenda-Medium"/>
                <a:cs typeface="Agenda-Medium"/>
              </a:rPr>
              <a:t>SERVICE PROVIDER</a:t>
            </a:r>
            <a:endParaRPr lang="de-DE" sz="1100" dirty="0">
              <a:solidFill>
                <a:schemeClr val="bg1"/>
              </a:solidFill>
              <a:latin typeface="Agenda-Medium"/>
              <a:cs typeface="Agenda-Medium"/>
            </a:endParaRP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7380312" y="4726905"/>
            <a:ext cx="0" cy="365125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  <p:pic>
        <p:nvPicPr>
          <p:cNvPr id="18" name="Bild 7" descr="logo_piql_rgb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83" y="4850606"/>
            <a:ext cx="263961" cy="1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iql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72000" tIns="36000" rIns="72000" bIns="36000"/>
          <a:lstStyle>
            <a:lvl1pPr>
              <a:defRPr>
                <a:solidFill>
                  <a:srgbClr val="4D324D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0" y="1332000"/>
            <a:ext cx="7488000" cy="3240000"/>
          </a:xfrm>
        </p:spPr>
        <p:txBody>
          <a:bodyPr lIns="72000" tIns="36000" rIns="72000" bIns="36000"/>
          <a:lstStyle>
            <a:lvl1pPr marL="252000" indent="-252000">
              <a:spcBef>
                <a:spcPts val="200"/>
              </a:spcBef>
              <a:tabLst>
                <a:tab pos="72000" algn="l"/>
              </a:tabLst>
              <a:defRPr>
                <a:solidFill>
                  <a:schemeClr val="bg2"/>
                </a:solidFill>
              </a:defRPr>
            </a:lvl1pPr>
            <a:lvl2pPr marL="504000" indent="-216000">
              <a:spcBef>
                <a:spcPts val="200"/>
              </a:spcBef>
              <a:buSzPct val="110000"/>
              <a:defRPr>
                <a:solidFill>
                  <a:schemeClr val="bg2"/>
                </a:solidFill>
              </a:defRPr>
            </a:lvl2pPr>
            <a:lvl3pPr marL="741600" indent="-216000">
              <a:spcBef>
                <a:spcPts val="200"/>
              </a:spcBef>
              <a:buSzPct val="90000"/>
              <a:buFont typeface="Courier New" panose="02070309020205020404" pitchFamily="49" charset="0"/>
              <a:buChar char="o"/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4641849"/>
            <a:ext cx="9144000" cy="501651"/>
          </a:xfrm>
          <a:prstGeom prst="rect">
            <a:avLst/>
          </a:prstGeom>
          <a:solidFill>
            <a:srgbClr val="4E3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9" descr="logo_invision_inver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67" y="4815217"/>
            <a:ext cx="1417272" cy="328283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5796136" y="4792196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Agenda-Medium"/>
                <a:cs typeface="Agenda-Medium"/>
              </a:rPr>
              <a:t>SERVICE PROVIDER</a:t>
            </a:r>
            <a:endParaRPr lang="de-DE" sz="1100" dirty="0">
              <a:solidFill>
                <a:schemeClr val="bg1"/>
              </a:solidFill>
              <a:latin typeface="Agenda-Medium"/>
              <a:cs typeface="Agenda-Medium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7380312" y="4726905"/>
            <a:ext cx="0" cy="365125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 7" descr="logo_piql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83" y="4850606"/>
            <a:ext cx="263961" cy="183592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07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Piql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332000"/>
            <a:ext cx="3600000" cy="3240000"/>
          </a:xfrm>
        </p:spPr>
        <p:txBody>
          <a:bodyPr/>
          <a:lstStyle>
            <a:lvl1pPr indent="-252000">
              <a:defRPr sz="1600">
                <a:solidFill>
                  <a:schemeClr val="bg2"/>
                </a:solidFill>
              </a:defRPr>
            </a:lvl1pPr>
            <a:lvl2pPr marL="522000" indent="-216000">
              <a:buSzPct val="110000"/>
              <a:defRPr sz="1400">
                <a:solidFill>
                  <a:schemeClr val="bg2"/>
                </a:solidFill>
              </a:defRPr>
            </a:lvl2pPr>
            <a:lvl3pPr marL="756000" indent="-216000">
              <a:buSzPct val="90000"/>
              <a:buFont typeface="Courier New" panose="02070309020205020404" pitchFamily="49" charset="0"/>
              <a:buChar char="o"/>
              <a:defRPr sz="12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32000"/>
            <a:ext cx="3600000" cy="324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 marL="522000">
              <a:defRPr sz="1400">
                <a:solidFill>
                  <a:schemeClr val="bg2"/>
                </a:solidFill>
              </a:defRPr>
            </a:lvl2pPr>
            <a:lvl3pPr marL="756000">
              <a:defRPr sz="12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  <p:pic>
        <p:nvPicPr>
          <p:cNvPr id="6" name="Bild 7" descr="logo_piql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83" y="4850606"/>
            <a:ext cx="263961" cy="183592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50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ql_two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332000"/>
            <a:ext cx="3600000" cy="3240000"/>
          </a:xfrm>
        </p:spPr>
        <p:txBody>
          <a:bodyPr/>
          <a:lstStyle>
            <a:lvl1pPr indent="-252000">
              <a:defRPr sz="1600">
                <a:solidFill>
                  <a:schemeClr val="bg2"/>
                </a:solidFill>
              </a:defRPr>
            </a:lvl1pPr>
            <a:lvl2pPr marL="522000" indent="-216000">
              <a:buSzPct val="110000"/>
              <a:defRPr sz="1400">
                <a:solidFill>
                  <a:schemeClr val="bg2"/>
                </a:solidFill>
              </a:defRPr>
            </a:lvl2pPr>
            <a:lvl3pPr marL="756000" indent="-216000">
              <a:buSzPct val="90000"/>
              <a:buFont typeface="Courier New" panose="02070309020205020404" pitchFamily="49" charset="0"/>
              <a:buChar char="o"/>
              <a:defRPr sz="12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65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ql_two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32000"/>
            <a:ext cx="3600000" cy="324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 marL="522000">
              <a:defRPr sz="1400">
                <a:solidFill>
                  <a:schemeClr val="bg2"/>
                </a:solidFill>
              </a:defRPr>
            </a:lvl2pPr>
            <a:lvl3pPr marL="756000">
              <a:defRPr sz="12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65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ql_two_left_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332000"/>
            <a:ext cx="4680000" cy="3240000"/>
          </a:xfrm>
        </p:spPr>
        <p:txBody>
          <a:bodyPr anchor="ctr" anchorCtr="0"/>
          <a:lstStyle>
            <a:lvl1pPr indent="-252000">
              <a:defRPr sz="1600">
                <a:solidFill>
                  <a:schemeClr val="bg2"/>
                </a:solidFill>
              </a:defRPr>
            </a:lvl1pPr>
            <a:lvl2pPr marL="522000" indent="-216000">
              <a:buSzPct val="110000"/>
              <a:defRPr sz="1400">
                <a:solidFill>
                  <a:schemeClr val="bg2"/>
                </a:solidFill>
              </a:defRPr>
            </a:lvl2pPr>
            <a:lvl3pPr marL="756000" indent="-216000">
              <a:buSzPct val="90000"/>
              <a:buFont typeface="Courier New" panose="02070309020205020404" pitchFamily="49" charset="0"/>
              <a:buChar char="o"/>
              <a:defRPr sz="12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32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480" y="339502"/>
            <a:ext cx="6270022" cy="792088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331999"/>
            <a:ext cx="7488000" cy="3240000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pic>
        <p:nvPicPr>
          <p:cNvPr id="10" name="Picture 9" descr="piql_logo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9291"/>
            <a:ext cx="661231" cy="460291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0" y="4641849"/>
            <a:ext cx="9144000" cy="501651"/>
          </a:xfrm>
          <a:prstGeom prst="rect">
            <a:avLst/>
          </a:prstGeom>
          <a:solidFill>
            <a:srgbClr val="4E3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9" descr="logo_invision_invers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67" y="4815217"/>
            <a:ext cx="1417272" cy="328283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5796136" y="4792196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Agenda-Medium"/>
                <a:cs typeface="Agenda-Medium"/>
              </a:rPr>
              <a:t>SERVICE PROVIDER</a:t>
            </a:r>
            <a:endParaRPr lang="de-DE" sz="1100" dirty="0">
              <a:solidFill>
                <a:schemeClr val="bg1"/>
              </a:solidFill>
              <a:latin typeface="Agenda-Medium"/>
              <a:cs typeface="Agenda-Medium"/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380312" y="4726905"/>
            <a:ext cx="0" cy="365125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62364" y="4731990"/>
            <a:ext cx="1041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AT" dirty="0" smtClean="0"/>
              <a:t>23.05.2014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8" y="4731990"/>
            <a:ext cx="448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da-Medium"/>
                <a:cs typeface="Agenda-Medium"/>
              </a:defRPr>
            </a:lvl1pPr>
          </a:lstStyle>
          <a:p>
            <a:r>
              <a:rPr lang="de-DE" dirty="0" smtClean="0"/>
              <a:t>Produktpräsentation </a:t>
            </a:r>
            <a:r>
              <a:rPr lang="de-DE" dirty="0" err="1" smtClean="0"/>
              <a:t>Piql</a:t>
            </a:r>
            <a:endParaRPr lang="de-DE" dirty="0"/>
          </a:p>
        </p:txBody>
      </p:sp>
      <p:pic>
        <p:nvPicPr>
          <p:cNvPr id="12" name="Bild 7" descr="logo_piql_rgb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83" y="4850606"/>
            <a:ext cx="263961" cy="1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11" r:id="rId7"/>
    <p:sldLayoutId id="2147483712" r:id="rId8"/>
    <p:sldLayoutId id="2147483713" r:id="rId9"/>
    <p:sldLayoutId id="2147483714" r:id="rId10"/>
    <p:sldLayoutId id="2147483707" r:id="rId11"/>
    <p:sldLayoutId id="2147483708" r:id="rId12"/>
    <p:sldLayoutId id="2147483715" r:id="rId13"/>
    <p:sldLayoutId id="214748371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rgbClr val="4D324D"/>
          </a:solidFill>
          <a:latin typeface="Gill Sans Light"/>
          <a:ea typeface="+mj-ea"/>
          <a:cs typeface="Gill Sans Light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200"/>
        </a:spcBef>
        <a:spcAft>
          <a:spcPts val="0"/>
        </a:spcAft>
        <a:buClr>
          <a:srgbClr val="505150"/>
        </a:buClr>
        <a:buFont typeface="Wingdings" panose="05000000000000000000" pitchFamily="2" charset="2"/>
        <a:buChar char="ü"/>
        <a:defRPr sz="1800" kern="1200">
          <a:solidFill>
            <a:schemeClr val="bg2"/>
          </a:solidFill>
          <a:latin typeface="Gill Sans"/>
          <a:ea typeface="+mn-ea"/>
          <a:cs typeface="Gill Sans"/>
        </a:defRPr>
      </a:lvl1pPr>
      <a:lvl2pPr marL="504000" indent="-216000" algn="l" defTabSz="914400" rtl="0" eaLnBrk="1" latinLnBrk="0" hangingPunct="1">
        <a:spcBef>
          <a:spcPts val="2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Gill Sans"/>
          <a:ea typeface="+mn-ea"/>
          <a:cs typeface="Gill Sans"/>
        </a:defRPr>
      </a:lvl2pPr>
      <a:lvl3pPr marL="741600" indent="-216000" algn="l" defTabSz="914400" rtl="0" eaLnBrk="1" latinLnBrk="0" hangingPunct="1">
        <a:spcBef>
          <a:spcPts val="200"/>
        </a:spcBef>
        <a:buSzPct val="90000"/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accent3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accent3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4" Type="http://schemas.openxmlformats.org/officeDocument/2006/relationships/image" Target="../media/image40.gif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../Digital%20Dilemma%202%20-%20Multiple%20pages%20per%20frame/12%20pages%20per%20frame/0005.ti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em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../../Product%20Management/Espen/Presentation/DataFrame.t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987574"/>
            <a:ext cx="6084168" cy="1961352"/>
          </a:xfrm>
        </p:spPr>
        <p:txBody>
          <a:bodyPr>
            <a:normAutofit/>
          </a:bodyPr>
          <a:lstStyle/>
          <a:p>
            <a:r>
              <a:rPr lang="de-AT" dirty="0" smtClean="0"/>
              <a:t>PIQL PRESERVATION SYSTEM </a:t>
            </a:r>
            <a:br>
              <a:rPr lang="de-AT" dirty="0" smtClean="0"/>
            </a:br>
            <a:r>
              <a:rPr lang="de-AT" dirty="0" smtClean="0"/>
              <a:t> </a:t>
            </a:r>
            <a:br>
              <a:rPr lang="de-AT" dirty="0" smtClean="0"/>
            </a:br>
            <a:r>
              <a:rPr lang="nb-NO" dirty="0"/>
              <a:t>Physically </a:t>
            </a:r>
            <a:r>
              <a:rPr lang="nb-NO" b="1" dirty="0"/>
              <a:t>present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– </a:t>
            </a:r>
            <a:r>
              <a:rPr lang="nb-NO" b="1" dirty="0"/>
              <a:t>future</a:t>
            </a:r>
            <a:r>
              <a:rPr lang="nb-NO" dirty="0"/>
              <a:t> preserved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3552418"/>
            <a:ext cx="3888536" cy="918984"/>
          </a:xfrm>
        </p:spPr>
        <p:txBody>
          <a:bodyPr/>
          <a:lstStyle/>
          <a:p>
            <a:r>
              <a:rPr lang="de-AT" dirty="0" smtClean="0"/>
              <a:t>Zagreb </a:t>
            </a:r>
            <a:r>
              <a:rPr lang="en-AU" dirty="0" smtClean="0"/>
              <a:t>| November </a:t>
            </a:r>
            <a:r>
              <a:rPr lang="en-AU" dirty="0" smtClean="0"/>
              <a:t>11</a:t>
            </a:r>
            <a:r>
              <a:rPr lang="en-AU" baseline="30000" dirty="0" smtClean="0"/>
              <a:t>th</a:t>
            </a:r>
            <a:r>
              <a:rPr lang="en-AU" dirty="0" smtClean="0"/>
              <a:t> </a:t>
            </a:r>
            <a:r>
              <a:rPr lang="en-AU" dirty="0" smtClean="0"/>
              <a:t>2015</a:t>
            </a:r>
            <a:endParaRPr lang="en-AU" dirty="0"/>
          </a:p>
        </p:txBody>
      </p:sp>
      <p:pic>
        <p:nvPicPr>
          <p:cNvPr id="1028" name="Picture 4" descr="https://pbs.twimg.com/profile_images/567630865107124226/fcclsrN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3718"/>
            <a:ext cx="3023245" cy="30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can be archived</a:t>
            </a:r>
            <a:endParaRPr lang="en-AU" dirty="0"/>
          </a:p>
        </p:txBody>
      </p:sp>
      <p:sp>
        <p:nvSpPr>
          <p:cNvPr id="24" name="Textfeld 23"/>
          <p:cNvSpPr txBox="1"/>
          <p:nvPr/>
        </p:nvSpPr>
        <p:spPr>
          <a:xfrm>
            <a:off x="5073551" y="1923678"/>
            <a:ext cx="45783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000" dirty="0" smtClean="0"/>
              <a:t>Without limitation </a:t>
            </a:r>
            <a:r>
              <a:rPr lang="en-AU" sz="2000" dirty="0" smtClean="0">
                <a:latin typeface="Agenda-Bold"/>
                <a:cs typeface="Agenda-Bold"/>
              </a:rPr>
              <a:t>every file </a:t>
            </a:r>
          </a:p>
          <a:p>
            <a:pPr algn="just"/>
            <a:endParaRPr lang="en-AU" sz="2000" dirty="0" smtClean="0">
              <a:latin typeface="Agenda-Bold"/>
              <a:cs typeface="Agenda-Bold"/>
            </a:endParaRPr>
          </a:p>
          <a:p>
            <a:pPr algn="just"/>
            <a:r>
              <a:rPr lang="en-AU" sz="2000" dirty="0" smtClean="0">
                <a:latin typeface="Agenda-Bold"/>
                <a:cs typeface="Agenda-Bold"/>
              </a:rPr>
              <a:t>format </a:t>
            </a:r>
            <a:r>
              <a:rPr lang="en-AU" sz="2000" dirty="0" smtClean="0"/>
              <a:t>and data structure can be </a:t>
            </a:r>
          </a:p>
          <a:p>
            <a:pPr algn="just"/>
            <a:endParaRPr lang="en-AU" sz="2000" dirty="0" smtClean="0"/>
          </a:p>
          <a:p>
            <a:pPr algn="just"/>
            <a:r>
              <a:rPr lang="en-AU" sz="2000" dirty="0" smtClean="0"/>
              <a:t>archived on the supporting medium</a:t>
            </a:r>
            <a:endParaRPr lang="en-AU" sz="2000" u="sng" dirty="0">
              <a:latin typeface="Agenda-Bold"/>
              <a:cs typeface="Agenda-Bold"/>
            </a:endParaRPr>
          </a:p>
        </p:txBody>
      </p:sp>
      <p:pic>
        <p:nvPicPr>
          <p:cNvPr id="12" name="Bild 11" descr="icon_fil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13" y="3384751"/>
            <a:ext cx="1154842" cy="620999"/>
          </a:xfrm>
          <a:prstGeom prst="rect">
            <a:avLst/>
          </a:prstGeom>
        </p:spPr>
      </p:pic>
      <p:pic>
        <p:nvPicPr>
          <p:cNvPr id="13" name="Bild 12" descr="icon_glob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6" y="3297373"/>
            <a:ext cx="917393" cy="756000"/>
          </a:xfrm>
          <a:prstGeom prst="rect">
            <a:avLst/>
          </a:prstGeom>
        </p:spPr>
      </p:pic>
      <p:pic>
        <p:nvPicPr>
          <p:cNvPr id="19" name="Bild 18" descr="icon_imag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1" y="2389500"/>
            <a:ext cx="905134" cy="593996"/>
          </a:xfrm>
          <a:prstGeom prst="rect">
            <a:avLst/>
          </a:prstGeom>
        </p:spPr>
      </p:pic>
      <p:pic>
        <p:nvPicPr>
          <p:cNvPr id="21" name="Bild 20" descr="icon_music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25" y="1498502"/>
            <a:ext cx="654546" cy="674998"/>
          </a:xfrm>
          <a:prstGeom prst="rect">
            <a:avLst/>
          </a:prstGeom>
        </p:spPr>
      </p:pic>
      <p:pic>
        <p:nvPicPr>
          <p:cNvPr id="22" name="Bild 21" descr="icon_sattelit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61" y="2267998"/>
            <a:ext cx="1079994" cy="809996"/>
          </a:xfrm>
          <a:prstGeom prst="rect">
            <a:avLst/>
          </a:prstGeom>
        </p:spPr>
      </p:pic>
      <p:pic>
        <p:nvPicPr>
          <p:cNvPr id="23" name="Bild 22" descr="icon_word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13" y="1498503"/>
            <a:ext cx="669230" cy="67499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751"/>
            <a:ext cx="3511719" cy="74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5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holistic approach to digital preservation</a:t>
            </a:r>
            <a:endParaRPr lang="en-AU" dirty="0"/>
          </a:p>
        </p:txBody>
      </p:sp>
      <p:grpSp>
        <p:nvGrpSpPr>
          <p:cNvPr id="11" name="Group 5"/>
          <p:cNvGrpSpPr/>
          <p:nvPr/>
        </p:nvGrpSpPr>
        <p:grpSpPr>
          <a:xfrm>
            <a:off x="683568" y="3166384"/>
            <a:ext cx="2577072" cy="1188585"/>
            <a:chOff x="1058824" y="3166384"/>
            <a:chExt cx="2577072" cy="1188585"/>
          </a:xfrm>
        </p:grpSpPr>
        <p:sp>
          <p:nvSpPr>
            <p:cNvPr id="18" name="TextBox 14"/>
            <p:cNvSpPr txBox="1"/>
            <p:nvPr/>
          </p:nvSpPr>
          <p:spPr>
            <a:xfrm>
              <a:off x="1058824" y="3708638"/>
              <a:ext cx="2577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SEARCHABLE</a:t>
              </a:r>
              <a:r>
                <a:rPr lang="en-AU" sz="1400" dirty="0" smtClean="0"/>
                <a:t/>
              </a:r>
              <a:br>
                <a:rPr lang="en-AU" sz="1400" dirty="0" smtClean="0"/>
              </a:br>
              <a:r>
                <a:rPr lang="en-AU" sz="1100" dirty="0" smtClean="0">
                  <a:solidFill>
                    <a:srgbClr val="575A5D"/>
                  </a:solidFill>
                  <a:latin typeface="Gill Sans"/>
                </a:rPr>
                <a:t>Your data is fully searchable, so you’ll always find what you need.  </a:t>
              </a:r>
              <a:endParaRPr lang="en-AU" sz="1100" dirty="0">
                <a:solidFill>
                  <a:srgbClr val="575A5D"/>
                </a:solidFill>
                <a:latin typeface="Gill Sans"/>
              </a:endParaRPr>
            </a:p>
          </p:txBody>
        </p:sp>
        <p:pic>
          <p:nvPicPr>
            <p:cNvPr id="19" name="Picture 3" descr="C:\Users\Maria\AppData\Local\Microsoft\Windows\Temporary Internet Files\Content.Outlook\KF7035KL\piql_icons-0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7" t="36381" r="28610" b="30267"/>
            <a:stretch/>
          </p:blipFill>
          <p:spPr bwMode="auto">
            <a:xfrm>
              <a:off x="1497095" y="3166384"/>
              <a:ext cx="811913" cy="5386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3"/>
          <p:cNvGrpSpPr/>
          <p:nvPr/>
        </p:nvGrpSpPr>
        <p:grpSpPr>
          <a:xfrm>
            <a:off x="683568" y="1459091"/>
            <a:ext cx="2828402" cy="1158845"/>
            <a:chOff x="1058824" y="1459091"/>
            <a:chExt cx="2828402" cy="1158845"/>
          </a:xfrm>
        </p:grpSpPr>
        <p:sp>
          <p:nvSpPr>
            <p:cNvPr id="21" name="TextBox 2"/>
            <p:cNvSpPr txBox="1"/>
            <p:nvPr/>
          </p:nvSpPr>
          <p:spPr>
            <a:xfrm>
              <a:off x="1058824" y="1956216"/>
              <a:ext cx="28284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MIGRATION-FREE</a:t>
              </a:r>
              <a:r>
                <a:rPr lang="en-AU" sz="1400" dirty="0" smtClean="0"/>
                <a:t/>
              </a:r>
              <a:br>
                <a:rPr lang="en-AU" sz="1400" dirty="0" smtClean="0"/>
              </a:br>
              <a:r>
                <a:rPr lang="en-AU" sz="1100" dirty="0" smtClean="0">
                  <a:solidFill>
                    <a:srgbClr val="575A5D"/>
                  </a:solidFill>
                  <a:latin typeface="Gill Sans"/>
                </a:rPr>
                <a:t>Avoid the risk of data loss, save time and get a predictable long-term cost</a:t>
              </a:r>
              <a:r>
                <a:rPr lang="en-AU" sz="1200" dirty="0" smtClean="0">
                  <a:solidFill>
                    <a:srgbClr val="575A5D"/>
                  </a:solidFill>
                  <a:latin typeface="Gill Sans"/>
                </a:rPr>
                <a:t>.</a:t>
              </a:r>
              <a:endParaRPr lang="en-AU" sz="1200" dirty="0">
                <a:solidFill>
                  <a:srgbClr val="575A5D"/>
                </a:solidFill>
                <a:latin typeface="Gill Sans"/>
              </a:endParaRPr>
            </a:p>
          </p:txBody>
        </p:sp>
        <p:pic>
          <p:nvPicPr>
            <p:cNvPr id="22" name="Picture 4" descr="C:\Users\Maria\AppData\Local\Microsoft\Windows\Temporary Internet Files\Content.Outlook\KF7035KL\piql_icons-01 (3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3" t="36225" r="32934" b="31887"/>
            <a:stretch/>
          </p:blipFill>
          <p:spPr bwMode="auto">
            <a:xfrm>
              <a:off x="1662654" y="1459091"/>
              <a:ext cx="670732" cy="4971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4"/>
          <p:cNvGrpSpPr/>
          <p:nvPr/>
        </p:nvGrpSpPr>
        <p:grpSpPr>
          <a:xfrm>
            <a:off x="3511970" y="1459091"/>
            <a:ext cx="2644206" cy="1312732"/>
            <a:chOff x="4880122" y="1459091"/>
            <a:chExt cx="2644206" cy="1312732"/>
          </a:xfrm>
        </p:grpSpPr>
        <p:sp>
          <p:nvSpPr>
            <p:cNvPr id="24" name="TextBox 13"/>
            <p:cNvSpPr txBox="1"/>
            <p:nvPr/>
          </p:nvSpPr>
          <p:spPr>
            <a:xfrm>
              <a:off x="4880122" y="1956215"/>
              <a:ext cx="2644206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UNALTERABLE</a:t>
              </a:r>
              <a:r>
                <a:rPr lang="en-AU" sz="1400" dirty="0" smtClean="0"/>
                <a:t/>
              </a:r>
              <a:br>
                <a:rPr lang="en-AU" sz="1400" dirty="0" smtClean="0"/>
              </a:br>
              <a:r>
                <a:rPr lang="en-AU" sz="1100" dirty="0" smtClean="0">
                  <a:solidFill>
                    <a:srgbClr val="575A5D"/>
                  </a:solidFill>
                  <a:latin typeface="Gill Sans"/>
                </a:rPr>
                <a:t>By using a true WORM medium, we make it impossible to modify or delete recorded data.</a:t>
              </a:r>
              <a:endParaRPr lang="en-AU" sz="1100" dirty="0">
                <a:solidFill>
                  <a:srgbClr val="575A5D"/>
                </a:solidFill>
                <a:latin typeface="Gill Sans"/>
              </a:endParaRPr>
            </a:p>
          </p:txBody>
        </p:sp>
        <p:pic>
          <p:nvPicPr>
            <p:cNvPr id="25" name="Picture 5" descr="C:\Users\Maria\AppData\Local\Microsoft\Windows\Temporary Internet Files\Content.Outlook\KF7035KL\piql_icons-04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36" t="32992" r="31471" b="29933"/>
            <a:stretch/>
          </p:blipFill>
          <p:spPr bwMode="auto">
            <a:xfrm>
              <a:off x="5433872" y="1459091"/>
              <a:ext cx="541048" cy="4971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6"/>
          <p:cNvGrpSpPr/>
          <p:nvPr/>
        </p:nvGrpSpPr>
        <p:grpSpPr>
          <a:xfrm>
            <a:off x="3511970" y="3166384"/>
            <a:ext cx="2644206" cy="1188585"/>
            <a:chOff x="4880122" y="3166384"/>
            <a:chExt cx="2644206" cy="1188585"/>
          </a:xfrm>
        </p:grpSpPr>
        <p:sp>
          <p:nvSpPr>
            <p:cNvPr id="27" name="TextBox 17"/>
            <p:cNvSpPr txBox="1"/>
            <p:nvPr/>
          </p:nvSpPr>
          <p:spPr>
            <a:xfrm>
              <a:off x="4880122" y="3708638"/>
              <a:ext cx="2644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PERMANENT</a:t>
              </a:r>
              <a:r>
                <a:rPr lang="en-AU" dirty="0" smtClean="0"/>
                <a:t/>
              </a:r>
              <a:br>
                <a:rPr lang="en-AU" dirty="0" smtClean="0"/>
              </a:br>
              <a:r>
                <a:rPr lang="en-AU" sz="1100" dirty="0" smtClean="0">
                  <a:solidFill>
                    <a:srgbClr val="575A5D"/>
                  </a:solidFill>
                  <a:latin typeface="Gill Sans"/>
                </a:rPr>
                <a:t>Our film and box are tested to keep your data intact for 500 years.</a:t>
              </a:r>
              <a:endParaRPr lang="en-AU" sz="1100" dirty="0">
                <a:solidFill>
                  <a:srgbClr val="575A5D"/>
                </a:solidFill>
                <a:latin typeface="Gill Sans"/>
              </a:endParaRPr>
            </a:p>
          </p:txBody>
        </p:sp>
        <p:pic>
          <p:nvPicPr>
            <p:cNvPr id="28" name="Picture 6" descr="C:\Users\Maria\AppData\Local\Microsoft\Windows\Temporary Internet Files\Content.Outlook\KF7035KL\piql_icons-07 (2)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4" t="32932" r="30984" b="35738"/>
            <a:stretch/>
          </p:blipFill>
          <p:spPr bwMode="auto">
            <a:xfrm>
              <a:off x="5345774" y="3166384"/>
              <a:ext cx="674825" cy="5386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19"/>
          <p:cNvGrpSpPr/>
          <p:nvPr/>
        </p:nvGrpSpPr>
        <p:grpSpPr>
          <a:xfrm>
            <a:off x="6258616" y="1347103"/>
            <a:ext cx="2633864" cy="1435735"/>
            <a:chOff x="1058824" y="1305001"/>
            <a:chExt cx="2633864" cy="1435735"/>
          </a:xfrm>
        </p:grpSpPr>
        <p:sp>
          <p:nvSpPr>
            <p:cNvPr id="30" name="TextBox 20"/>
            <p:cNvSpPr txBox="1"/>
            <p:nvPr/>
          </p:nvSpPr>
          <p:spPr>
            <a:xfrm>
              <a:off x="1058824" y="1925128"/>
              <a:ext cx="263386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FLEXIBLE</a:t>
              </a:r>
              <a:r>
                <a:rPr lang="en-AU" sz="1400" dirty="0" smtClean="0"/>
                <a:t/>
              </a:r>
              <a:br>
                <a:rPr lang="en-AU" sz="1400" dirty="0" smtClean="0"/>
              </a:br>
              <a:r>
                <a:rPr lang="en-AU" sz="1100" dirty="0" smtClean="0">
                  <a:solidFill>
                    <a:srgbClr val="575A5D"/>
                  </a:solidFill>
                  <a:latin typeface="Gill Sans"/>
                </a:rPr>
                <a:t>We can store your data in computer readable digital format or in human readable text or images.</a:t>
              </a:r>
              <a:endParaRPr lang="en-AU" sz="1100" dirty="0">
                <a:solidFill>
                  <a:srgbClr val="575A5D"/>
                </a:solidFill>
                <a:latin typeface="Gill Sans"/>
              </a:endParaRPr>
            </a:p>
          </p:txBody>
        </p:sp>
        <p:pic>
          <p:nvPicPr>
            <p:cNvPr id="31" name="Picture 5" descr="C:\Users\Maria\AppData\Local\Microsoft\Windows\Temporary Internet Files\Content.Outlook\KF7035KL\piql_icons-06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02" t="27627" r="23509" b="23254"/>
            <a:stretch/>
          </p:blipFill>
          <p:spPr bwMode="auto">
            <a:xfrm>
              <a:off x="1619672" y="1305001"/>
              <a:ext cx="720080" cy="6906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22"/>
          <p:cNvGrpSpPr/>
          <p:nvPr/>
        </p:nvGrpSpPr>
        <p:grpSpPr>
          <a:xfrm>
            <a:off x="6228184" y="3270890"/>
            <a:ext cx="2633864" cy="1256300"/>
            <a:chOff x="4746448" y="1484436"/>
            <a:chExt cx="2633864" cy="1256300"/>
          </a:xfrm>
        </p:grpSpPr>
        <p:sp>
          <p:nvSpPr>
            <p:cNvPr id="33" name="TextBox 23"/>
            <p:cNvSpPr txBox="1"/>
            <p:nvPr/>
          </p:nvSpPr>
          <p:spPr>
            <a:xfrm>
              <a:off x="4746448" y="1925128"/>
              <a:ext cx="263386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FUTURE-PROOF</a:t>
              </a:r>
              <a:r>
                <a:rPr lang="en-AU" sz="1400" dirty="0" smtClean="0"/>
                <a:t/>
              </a:r>
              <a:br>
                <a:rPr lang="en-AU" sz="1400" dirty="0" smtClean="0"/>
              </a:br>
              <a:r>
                <a:rPr lang="en-AU" sz="1100" dirty="0" smtClean="0">
                  <a:solidFill>
                    <a:srgbClr val="575A5D"/>
                  </a:solidFill>
                  <a:latin typeface="Gill Sans"/>
                </a:rPr>
                <a:t>We ensure data retrieval is possible independent of future access to specific technology or vendors. </a:t>
              </a:r>
              <a:endParaRPr lang="en-AU" sz="1100" dirty="0">
                <a:solidFill>
                  <a:srgbClr val="575A5D"/>
                </a:solidFill>
                <a:latin typeface="Gill Sans"/>
              </a:endParaRPr>
            </a:p>
          </p:txBody>
        </p:sp>
        <p:pic>
          <p:nvPicPr>
            <p:cNvPr id="34" name="Picture 7" descr="C:\Users\Maria\AppData\Local\Microsoft\Windows\Temporary Internet Files\Content.Outlook\KF7035KL\piql_icons-03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17" t="33599" r="31471" b="25159"/>
            <a:stretch/>
          </p:blipFill>
          <p:spPr bwMode="auto">
            <a:xfrm>
              <a:off x="5292080" y="1484436"/>
              <a:ext cx="531933" cy="511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92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100" dirty="0" smtClean="0"/>
              <a:t>Service Workflow</a:t>
            </a:r>
            <a:endParaRPr lang="de-A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" y="1562250"/>
            <a:ext cx="8856984" cy="266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5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100" dirty="0"/>
              <a:t>Workflow</a:t>
            </a:r>
            <a:r>
              <a:rPr lang="de-AT" dirty="0"/>
              <a:t/>
            </a:r>
            <a:br>
              <a:rPr lang="de-AT" dirty="0"/>
            </a:br>
            <a:r>
              <a:rPr lang="en-US" dirty="0"/>
              <a:t>Data Retrieval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0232" y="1416744"/>
            <a:ext cx="2232248" cy="3147807"/>
          </a:xfrm>
        </p:spPr>
        <p:txBody>
          <a:bodyPr/>
          <a:lstStyle/>
          <a:p>
            <a:r>
              <a:rPr lang="en-US" dirty="0"/>
              <a:t>Online data </a:t>
            </a:r>
            <a:r>
              <a:rPr lang="en-US" dirty="0" smtClean="0"/>
              <a:t>retrieval</a:t>
            </a:r>
          </a:p>
          <a:p>
            <a:endParaRPr lang="en-US" dirty="0"/>
          </a:p>
          <a:p>
            <a:r>
              <a:rPr lang="en-US" dirty="0"/>
              <a:t>Physical media delivery (optional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SLA – Delivery time (optional)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5875"/>
            <a:ext cx="5832648" cy="25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8" y="1419622"/>
            <a:ext cx="517467" cy="261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331640" y="1197843"/>
            <a:ext cx="1152128" cy="437803"/>
          </a:xfrm>
          <a:prstGeom prst="wedgeRoundRectCallout">
            <a:avLst>
              <a:gd name="adj1" fmla="val -33915"/>
              <a:gd name="adj2" fmla="val 1139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575A5D"/>
                </a:solidFill>
              </a:rPr>
              <a:t>Online Metadata search</a:t>
            </a:r>
            <a:endParaRPr lang="en-US" sz="1600" dirty="0">
              <a:solidFill>
                <a:srgbClr val="575A5D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84168" y="3706931"/>
            <a:ext cx="1440160" cy="650949"/>
          </a:xfrm>
          <a:prstGeom prst="wedgeRoundRectCallout">
            <a:avLst>
              <a:gd name="adj1" fmla="val -90044"/>
              <a:gd name="adj2" fmla="val -18386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575A5D"/>
                </a:solidFill>
              </a:rPr>
              <a:t>Electronically delivered or Physical media (optional)</a:t>
            </a:r>
            <a:endParaRPr lang="en-US" sz="1600" dirty="0">
              <a:solidFill>
                <a:srgbClr val="575A5D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619672" y="4031657"/>
            <a:ext cx="1440160" cy="556317"/>
          </a:xfrm>
          <a:prstGeom prst="wedgeRoundRectCallout">
            <a:avLst>
              <a:gd name="adj1" fmla="val 22622"/>
              <a:gd name="adj2" fmla="val -1134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575A5D"/>
                </a:solidFill>
              </a:rPr>
              <a:t>Online data retrieval – easy accessibility</a:t>
            </a:r>
            <a:endParaRPr lang="en-US" sz="1600" dirty="0">
              <a:solidFill>
                <a:srgbClr val="575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9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Main </a:t>
            </a:r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827480" y="1332000"/>
            <a:ext cx="4104560" cy="324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Piql is more cost-efficient than LTO and HDD when data is preserved for longer than 10 years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Cost savings increase with time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For certain scenarios, break-even occurs for a period as short as 4-6 years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Main cost drivers for LTO and HDD are migration and service costs. 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r="19535" b="6213"/>
          <a:stretch/>
        </p:blipFill>
        <p:spPr>
          <a:xfrm>
            <a:off x="5231390" y="1491630"/>
            <a:ext cx="3085026" cy="30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Comparison of technologies</a:t>
            </a:r>
            <a:endParaRPr lang="en-AU" dirty="0"/>
          </a:p>
        </p:txBody>
      </p:sp>
      <p:sp>
        <p:nvSpPr>
          <p:cNvPr id="37" name="TextBox 36"/>
          <p:cNvSpPr txBox="1"/>
          <p:nvPr/>
        </p:nvSpPr>
        <p:spPr>
          <a:xfrm>
            <a:off x="827584" y="4589502"/>
            <a:ext cx="2300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7F8EE"/>
                </a:solidFill>
              </a:rPr>
              <a:t>* Based on 1000 GB existing data </a:t>
            </a:r>
          </a:p>
          <a:p>
            <a:r>
              <a:rPr lang="en-GB" sz="1000" dirty="0" smtClean="0">
                <a:solidFill>
                  <a:srgbClr val="F7F8EE"/>
                </a:solidFill>
              </a:rPr>
              <a:t>Sources: Piql cost comparison model 0.7</a:t>
            </a:r>
          </a:p>
          <a:p>
            <a:r>
              <a:rPr lang="en-GB" sz="1000" dirty="0" smtClean="0">
                <a:solidFill>
                  <a:srgbClr val="F7F8EE"/>
                </a:solidFill>
              </a:rPr>
              <a:t>Gartner: IT Key Metrics Data 2015</a:t>
            </a:r>
            <a:endParaRPr lang="en-GB" sz="1000" dirty="0">
              <a:solidFill>
                <a:srgbClr val="F7F8EE"/>
              </a:solidFill>
            </a:endParaRPr>
          </a:p>
        </p:txBody>
      </p:sp>
      <p:graphicFrame>
        <p:nvGraphicFramePr>
          <p:cNvPr id="23" name="Tabell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597982"/>
              </p:ext>
            </p:extLst>
          </p:nvPr>
        </p:nvGraphicFramePr>
        <p:xfrm>
          <a:off x="899592" y="1275606"/>
          <a:ext cx="7488832" cy="328464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592288"/>
                <a:gridCol w="1656184"/>
                <a:gridCol w="1656184"/>
                <a:gridCol w="1584176"/>
              </a:tblGrid>
              <a:tr h="29756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HDD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LTO-6</a:t>
                      </a:r>
                      <a:endParaRPr lang="en-GB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piqlFilm</a:t>
                      </a:r>
                      <a:endParaRPr lang="en-GB" sz="1400" dirty="0"/>
                    </a:p>
                  </a:txBody>
                  <a:tcPr/>
                </a:tc>
              </a:tr>
              <a:tr h="276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Capacity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4 TB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3.2 TB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100 GB</a:t>
                      </a:r>
                      <a:endParaRPr lang="en-GB" sz="1200" dirty="0"/>
                    </a:p>
                  </a:txBody>
                  <a:tcPr anchor="ctr"/>
                </a:tc>
              </a:tr>
              <a:tr h="27647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Speed to write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80 MB/s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160 MB/s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44 MB/s</a:t>
                      </a:r>
                    </a:p>
                  </a:txBody>
                  <a:tcPr anchor="ctr"/>
                </a:tc>
              </a:tr>
              <a:tr h="276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Access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Instant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err="1" smtClean="0"/>
                        <a:t>Hour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err="1" smtClean="0"/>
                        <a:t>Hour</a:t>
                      </a:r>
                      <a:endParaRPr lang="en-GB" sz="1200" dirty="0"/>
                    </a:p>
                  </a:txBody>
                  <a:tcPr anchor="ctr"/>
                </a:tc>
              </a:tr>
              <a:tr h="27647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Expected life time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3-5 years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6-7 years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500 </a:t>
                      </a:r>
                      <a:r>
                        <a:rPr lang="nb-NO" sz="1200" dirty="0" err="1" smtClean="0"/>
                        <a:t>years</a:t>
                      </a:r>
                      <a:endParaRPr lang="en-GB" sz="1200" dirty="0"/>
                    </a:p>
                  </a:txBody>
                  <a:tcPr anchor="ctr"/>
                </a:tc>
              </a:tr>
              <a:tr h="27647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Migration requirement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err="1" smtClean="0"/>
                        <a:t>Yes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err="1" smtClean="0"/>
                        <a:t>Yes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No</a:t>
                      </a:r>
                      <a:endParaRPr lang="en-GB" sz="1200" dirty="0"/>
                    </a:p>
                  </a:txBody>
                  <a:tcPr anchor="ctr"/>
                </a:tc>
              </a:tr>
              <a:tr h="276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Risk of data loss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err="1" smtClean="0"/>
                        <a:t>Yes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err="1" smtClean="0"/>
                        <a:t>Yes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No</a:t>
                      </a:r>
                      <a:endParaRPr lang="en-GB" sz="1200" dirty="0"/>
                    </a:p>
                  </a:txBody>
                  <a:tcPr anchor="ctr"/>
                </a:tc>
              </a:tr>
              <a:tr h="276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noProof="0" dirty="0" smtClean="0"/>
                        <a:t>Self-contained</a:t>
                      </a:r>
                      <a:endParaRPr lang="en-AU" sz="12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No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No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err="1" smtClean="0"/>
                        <a:t>Yes</a:t>
                      </a:r>
                      <a:endParaRPr lang="en-GB" sz="1200" dirty="0"/>
                    </a:p>
                  </a:txBody>
                  <a:tcPr anchor="ctr"/>
                </a:tc>
              </a:tr>
              <a:tr h="34817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Estimated cost per GB/year*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348179"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 smtClean="0"/>
                        <a:t>25 </a:t>
                      </a:r>
                      <a:r>
                        <a:rPr lang="nb-NO" sz="1200" b="0" dirty="0" err="1" smtClean="0"/>
                        <a:t>years</a:t>
                      </a:r>
                      <a:r>
                        <a:rPr lang="nb-NO" sz="1200" b="0" dirty="0" smtClean="0"/>
                        <a:t> </a:t>
                      </a:r>
                      <a:r>
                        <a:rPr lang="nb-NO" sz="1200" b="0" dirty="0" err="1" smtClean="0"/>
                        <a:t>storage</a:t>
                      </a:r>
                      <a:endParaRPr lang="en-GB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2.4 </a:t>
                      </a:r>
                      <a:r>
                        <a:rPr lang="en-GB" sz="1200" dirty="0" smtClean="0"/>
                        <a:t>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1.23 </a:t>
                      </a:r>
                      <a:r>
                        <a:rPr lang="en-GB" sz="1200" dirty="0" smtClean="0"/>
                        <a:t>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0.35 </a:t>
                      </a:r>
                      <a:r>
                        <a:rPr lang="en-GB" sz="1200" dirty="0" smtClean="0"/>
                        <a:t>€</a:t>
                      </a:r>
                    </a:p>
                  </a:txBody>
                  <a:tcPr anchor="ctr"/>
                </a:tc>
              </a:tr>
              <a:tr h="348179"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 smtClean="0"/>
                        <a:t>10 </a:t>
                      </a:r>
                      <a:r>
                        <a:rPr lang="nb-NO" sz="1200" b="0" dirty="0" err="1" smtClean="0"/>
                        <a:t>year</a:t>
                      </a:r>
                      <a:r>
                        <a:rPr lang="nb-NO" sz="1200" b="0" dirty="0" smtClean="0"/>
                        <a:t> </a:t>
                      </a:r>
                      <a:r>
                        <a:rPr lang="nb-NO" sz="1200" b="0" dirty="0" err="1" smtClean="0"/>
                        <a:t>storage</a:t>
                      </a:r>
                      <a:endParaRPr lang="en-GB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2.4 </a:t>
                      </a:r>
                      <a:r>
                        <a:rPr lang="en-GB" sz="1200" dirty="0" smtClean="0"/>
                        <a:t>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1.37 </a:t>
                      </a:r>
                      <a:r>
                        <a:rPr lang="en-GB" sz="1200" dirty="0" smtClean="0"/>
                        <a:t>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0.77 </a:t>
                      </a:r>
                      <a:r>
                        <a:rPr lang="en-GB" sz="1200" dirty="0" smtClean="0"/>
                        <a:t>€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7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000" dirty="0" smtClean="0"/>
              <a:t>Scenario 1TB </a:t>
            </a:r>
            <a:r>
              <a:rPr lang="nb-NO" sz="2000" dirty="0" err="1" smtClean="0"/>
              <a:t>preserved</a:t>
            </a:r>
            <a:r>
              <a:rPr lang="nb-NO" sz="2000" dirty="0" smtClean="0"/>
              <a:t> for 25 </a:t>
            </a:r>
            <a:r>
              <a:rPr lang="nb-NO" sz="2000" dirty="0" err="1" smtClean="0"/>
              <a:t>years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Piql is more </a:t>
            </a:r>
            <a:r>
              <a:rPr lang="nb-NO" sz="2000" dirty="0" err="1" smtClean="0"/>
              <a:t>cost</a:t>
            </a:r>
            <a:r>
              <a:rPr lang="nb-NO" sz="2000" dirty="0" smtClean="0"/>
              <a:t> </a:t>
            </a:r>
            <a:r>
              <a:rPr lang="nb-NO" sz="2000" dirty="0" err="1" smtClean="0"/>
              <a:t>efficient</a:t>
            </a:r>
            <a:r>
              <a:rPr lang="nb-NO" sz="2000" dirty="0" smtClean="0"/>
              <a:t> </a:t>
            </a:r>
            <a:r>
              <a:rPr lang="nb-NO" sz="2000" dirty="0" err="1" smtClean="0"/>
              <a:t>than</a:t>
            </a:r>
            <a:r>
              <a:rPr lang="nb-NO" sz="2000" dirty="0" smtClean="0"/>
              <a:t> LTO and HDD </a:t>
            </a:r>
            <a:r>
              <a:rPr lang="nb-NO" sz="2000" dirty="0" err="1" smtClean="0"/>
              <a:t>after</a:t>
            </a:r>
            <a:r>
              <a:rPr lang="nb-NO" sz="2000" dirty="0" smtClean="0"/>
              <a:t> 5-6 </a:t>
            </a:r>
            <a:r>
              <a:rPr lang="nb-NO" sz="2000" dirty="0" err="1" smtClean="0"/>
              <a:t>years</a:t>
            </a:r>
            <a:endParaRPr lang="en-GB" sz="2000" dirty="0"/>
          </a:p>
        </p:txBody>
      </p:sp>
      <p:sp>
        <p:nvSpPr>
          <p:cNvPr id="6" name="TextBox 4"/>
          <p:cNvSpPr txBox="1"/>
          <p:nvPr/>
        </p:nvSpPr>
        <p:spPr>
          <a:xfrm>
            <a:off x="181472" y="3939902"/>
            <a:ext cx="6622776" cy="760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200" dirty="0" smtClean="0">
                <a:solidFill>
                  <a:srgbClr val="4D324D"/>
                </a:solidFill>
              </a:rPr>
              <a:t>Scenario: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4D324D"/>
                </a:solidFill>
              </a:rPr>
              <a:t>1000 GB of existing data, preserved for 25 years over 3 generations LTO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4D324D"/>
                </a:solidFill>
              </a:rPr>
              <a:t>Stored at own premises with possibility for access, but no data retrieval performed</a:t>
            </a:r>
            <a:endParaRPr lang="en-GB" sz="1200" dirty="0">
              <a:solidFill>
                <a:srgbClr val="4D32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35514"/>
            <a:ext cx="4345146" cy="252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953" y="1335514"/>
            <a:ext cx="4212608" cy="25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72118" y="1203598"/>
            <a:ext cx="5871882" cy="196434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70000"/>
              </a:lnSpc>
            </a:pPr>
            <a:r>
              <a:rPr lang="en-AU" dirty="0" smtClean="0">
                <a:latin typeface="Agenda-Bold"/>
                <a:cs typeface="Agenda-Bold"/>
              </a:rPr>
              <a:t>European research project involving companies and institutions globally renowned within their fields</a:t>
            </a:r>
          </a:p>
          <a:p>
            <a:pPr lvl="1">
              <a:lnSpc>
                <a:spcPct val="170000"/>
              </a:lnSpc>
            </a:pPr>
            <a:r>
              <a:rPr lang="en-AU" dirty="0" smtClean="0">
                <a:latin typeface="Agenda-Bold"/>
                <a:cs typeface="Agenda-Bold"/>
              </a:rPr>
              <a:t>In-Vision is core-development-partner and exclusive technology partner for the future</a:t>
            </a:r>
          </a:p>
          <a:p>
            <a:pPr lvl="1">
              <a:lnSpc>
                <a:spcPct val="170000"/>
              </a:lnSpc>
            </a:pPr>
            <a:r>
              <a:rPr lang="en-AU" dirty="0" smtClean="0">
                <a:latin typeface="Agenda-Bold"/>
                <a:cs typeface="Agenda-Bold"/>
              </a:rPr>
              <a:t>R&amp;D investment of € 20 Mio.</a:t>
            </a:r>
          </a:p>
          <a:p>
            <a:pPr lvl="1">
              <a:lnSpc>
                <a:spcPct val="170000"/>
              </a:lnSpc>
            </a:pPr>
            <a:r>
              <a:rPr lang="en-AU" dirty="0" smtClean="0">
                <a:latin typeface="Agenda-Bold"/>
                <a:cs typeface="Agenda-Bold"/>
              </a:rPr>
              <a:t>Supported by the EU and Norway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37657"/>
            <a:ext cx="6270022" cy="792088"/>
          </a:xfrm>
        </p:spPr>
        <p:txBody>
          <a:bodyPr>
            <a:normAutofit/>
          </a:bodyPr>
          <a:lstStyle/>
          <a:p>
            <a:r>
              <a:rPr lang="nb-NO" dirty="0"/>
              <a:t>The result of years of research</a:t>
            </a:r>
            <a:endParaRPr lang="de-DE" dirty="0"/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521032" y="3179467"/>
            <a:ext cx="2682816" cy="1430251"/>
            <a:chOff x="521032" y="3179471"/>
            <a:chExt cx="2238382" cy="1193317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275" y="3340879"/>
              <a:ext cx="778452" cy="3669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201" y="3449635"/>
              <a:ext cx="653754" cy="2024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45" y="3773952"/>
              <a:ext cx="514068" cy="24810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359" y="3773949"/>
              <a:ext cx="808741" cy="2266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51145" y="4069549"/>
              <a:ext cx="360652" cy="27477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71" y="3179471"/>
              <a:ext cx="1006115" cy="16140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32" y="4069549"/>
              <a:ext cx="772639" cy="30323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528" y="3837033"/>
              <a:ext cx="455886" cy="13766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14201" y="4094527"/>
              <a:ext cx="765058" cy="2782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942" y="3424989"/>
              <a:ext cx="536472" cy="22713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34" y="1131590"/>
            <a:ext cx="3150484" cy="191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75" y="4075342"/>
            <a:ext cx="1224136" cy="225275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9193"/>
            <a:ext cx="703559" cy="573208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07" y="3902401"/>
            <a:ext cx="1157840" cy="57892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98" y="3323102"/>
            <a:ext cx="1151772" cy="5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Produktpräsentation Piql</a:t>
            </a:r>
            <a:endParaRPr lang="de-DE" dirty="0"/>
          </a:p>
        </p:txBody>
      </p:sp>
      <p:pic>
        <p:nvPicPr>
          <p:cNvPr id="5" name="Picture 1" descr="piql_fot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835" cy="5143500"/>
          </a:xfrm>
          <a:prstGeom prst="rect">
            <a:avLst/>
          </a:prstGeom>
        </p:spPr>
      </p:pic>
      <p:pic>
        <p:nvPicPr>
          <p:cNvPr id="6" name="Picture 8" descr="piql_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9291"/>
            <a:ext cx="661231" cy="460291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817608" y="173818"/>
            <a:ext cx="4968656" cy="1416142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4D324D"/>
                </a:solidFill>
                <a:latin typeface="Gill Sans Light"/>
                <a:ea typeface="+mj-ea"/>
                <a:cs typeface="Gill Sans Light"/>
              </a:defRPr>
            </a:lvl1pPr>
          </a:lstStyle>
          <a:p>
            <a:r>
              <a:rPr lang="nb-NO" dirty="0"/>
              <a:t>Your </a:t>
            </a:r>
            <a:r>
              <a:rPr lang="nb-NO" b="1" dirty="0"/>
              <a:t>ultimate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digital </a:t>
            </a:r>
            <a:r>
              <a:rPr lang="nb-NO" dirty="0" smtClean="0"/>
              <a:t>insurance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27480" y="2416392"/>
            <a:ext cx="4536608" cy="2027566"/>
          </a:xfrm>
          <a:prstGeom prst="rect">
            <a:avLst/>
          </a:prstGeom>
        </p:spPr>
        <p:txBody>
          <a:bodyPr vert="horz" lIns="72000" tIns="36000" rIns="72000" bIns="36000" rtlCol="0">
            <a:normAutofit fontScale="62500" lnSpcReduction="20000"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05150"/>
              </a:buClr>
              <a:buFont typeface="Wingdings" panose="05000000000000000000" pitchFamily="2" charset="2"/>
              <a:buChar char="ü"/>
              <a:tabLst>
                <a:tab pos="72000" algn="l"/>
              </a:tabLst>
              <a:defRPr sz="1800" kern="1200">
                <a:solidFill>
                  <a:schemeClr val="bg2"/>
                </a:solidFill>
                <a:latin typeface="Gill Sans"/>
                <a:ea typeface="+mn-ea"/>
                <a:cs typeface="Gill Sans"/>
              </a:defRPr>
            </a:lvl1pPr>
            <a:lvl2pPr marL="504000" indent="-216000" algn="l" defTabSz="914400" rtl="0" eaLnBrk="1" latinLnBrk="0" hangingPunct="1">
              <a:spcBef>
                <a:spcPts val="2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Gill Sans"/>
                <a:ea typeface="+mn-ea"/>
                <a:cs typeface="Gill Sans"/>
              </a:defRPr>
            </a:lvl2pPr>
            <a:lvl3pPr marL="741600" indent="-216000" algn="l" defTabSz="914400" rtl="0" eaLnBrk="1" latinLnBrk="0" hangingPunct="1">
              <a:spcBef>
                <a:spcPts val="20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bg2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solidFill>
                  <a:schemeClr val="accent1"/>
                </a:solidFill>
              </a:rPr>
              <a:t>Preservation Services </a:t>
            </a:r>
            <a:r>
              <a:rPr lang="en-US" sz="1900" b="1" dirty="0" smtClean="0">
                <a:solidFill>
                  <a:schemeClr val="accent1"/>
                </a:solidFill>
              </a:rPr>
              <a:t>for your </a:t>
            </a:r>
            <a:r>
              <a:rPr lang="en-US" sz="1900" b="1" dirty="0">
                <a:solidFill>
                  <a:schemeClr val="accent1"/>
                </a:solidFill>
              </a:rPr>
              <a:t>valuable digital data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Ing. Alexander Rych, BA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In-Vision </a:t>
            </a:r>
            <a:r>
              <a:rPr lang="en-US" b="1" dirty="0">
                <a:solidFill>
                  <a:schemeClr val="tx2"/>
                </a:solidFill>
              </a:rPr>
              <a:t>Digital</a:t>
            </a:r>
            <a:r>
              <a:rPr lang="en-US" b="1" dirty="0" smtClean="0">
                <a:solidFill>
                  <a:schemeClr val="tx2"/>
                </a:solidFill>
              </a:rPr>
              <a:t> Imaging Optics GmbH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Industriestraße 9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2353 </a:t>
            </a:r>
            <a:r>
              <a:rPr lang="de-DE" b="1" dirty="0" smtClean="0">
                <a:solidFill>
                  <a:schemeClr val="tx2"/>
                </a:solidFill>
              </a:rPr>
              <a:t>Guntramsdorf - Vienna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tx2"/>
                </a:solidFill>
              </a:rPr>
              <a:t>AUSTRIA</a:t>
            </a:r>
          </a:p>
          <a:p>
            <a:pPr marL="0" indent="0"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T   +43 664 832 50 79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E   </a:t>
            </a:r>
            <a:r>
              <a:rPr lang="de-DE" b="1" dirty="0" smtClean="0">
                <a:solidFill>
                  <a:schemeClr val="tx2"/>
                </a:solidFill>
              </a:rPr>
              <a:t>rych@piql.at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Ensuring long-term access is a constant struggle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480" y="1332000"/>
            <a:ext cx="7488000" cy="2967942"/>
          </a:xfrm>
        </p:spPr>
        <p:txBody>
          <a:bodyPr>
            <a:normAutofit fontScale="92500" lnSpcReduction="10000"/>
          </a:bodyPr>
          <a:lstStyle/>
          <a:p>
            <a:r>
              <a:rPr lang="en-AU" dirty="0">
                <a:latin typeface="Agenda-Medium"/>
                <a:cs typeface="Agenda-Medium"/>
              </a:rPr>
              <a:t>No migration-free archiving is possible</a:t>
            </a:r>
          </a:p>
          <a:p>
            <a:endParaRPr lang="en-AU" dirty="0"/>
          </a:p>
          <a:p>
            <a:r>
              <a:rPr lang="en-AU" dirty="0">
                <a:latin typeface="Agenda-Medium"/>
                <a:cs typeface="Agenda-Medium"/>
              </a:rPr>
              <a:t>Data migration </a:t>
            </a:r>
            <a:r>
              <a:rPr lang="en-AU" dirty="0" smtClean="0">
                <a:latin typeface="Agenda-Medium"/>
                <a:cs typeface="Agenda-Medium"/>
              </a:rPr>
              <a:t>could cause </a:t>
            </a:r>
            <a:r>
              <a:rPr lang="en-AU" dirty="0">
                <a:latin typeface="Agenda-Medium"/>
                <a:cs typeface="Agenda-Medium"/>
              </a:rPr>
              <a:t>data loss</a:t>
            </a:r>
          </a:p>
          <a:p>
            <a:endParaRPr lang="en-AU" dirty="0"/>
          </a:p>
          <a:p>
            <a:r>
              <a:rPr lang="en-AU" dirty="0">
                <a:latin typeface="Agenda-Bold"/>
                <a:cs typeface="Agenda-Bold"/>
              </a:rPr>
              <a:t>Immutability </a:t>
            </a:r>
            <a:r>
              <a:rPr lang="en-AU" dirty="0"/>
              <a:t>of data is </a:t>
            </a:r>
            <a:r>
              <a:rPr lang="en-AU" dirty="0">
                <a:latin typeface="Agenda-Bold"/>
                <a:cs typeface="Agenda-Bold"/>
              </a:rPr>
              <a:t>hard to guarantee</a:t>
            </a:r>
            <a:endParaRPr lang="en-AU" dirty="0"/>
          </a:p>
          <a:p>
            <a:endParaRPr lang="en-AU" dirty="0"/>
          </a:p>
          <a:p>
            <a:r>
              <a:rPr lang="en-AU" dirty="0"/>
              <a:t>Obsolete technology</a:t>
            </a:r>
          </a:p>
          <a:p>
            <a:pPr marL="0" indent="0">
              <a:buNone/>
            </a:pPr>
            <a:endParaRPr lang="de-DE" dirty="0" smtClean="0">
              <a:latin typeface="Agenda-Medium"/>
              <a:cs typeface="Agenda-Medium"/>
            </a:endParaRPr>
          </a:p>
          <a:p>
            <a:pPr marL="252000" lvl="1" indent="-252000">
              <a:buClr>
                <a:srgbClr val="505150"/>
              </a:buClr>
              <a:buSzTx/>
              <a:buFont typeface="Wingdings" panose="05000000000000000000" pitchFamily="2" charset="2"/>
              <a:buChar char="ü"/>
              <a:tabLst>
                <a:tab pos="72000" algn="l"/>
              </a:tabLst>
            </a:pPr>
            <a:r>
              <a:rPr lang="nb-NO" sz="1800" dirty="0" smtClean="0">
                <a:latin typeface="Agenda-Medium"/>
                <a:cs typeface="Agenda-Medium"/>
              </a:rPr>
              <a:t>Outdated </a:t>
            </a:r>
            <a:r>
              <a:rPr lang="nb-NO" sz="1800" dirty="0">
                <a:latin typeface="Agenda-Medium"/>
                <a:cs typeface="Agenda-Medium"/>
              </a:rPr>
              <a:t>file formats</a:t>
            </a:r>
          </a:p>
          <a:p>
            <a:endParaRPr lang="de-DE" dirty="0">
              <a:latin typeface="Agenda-Medium"/>
              <a:cs typeface="Agenda-Medium"/>
            </a:endParaRPr>
          </a:p>
          <a:p>
            <a:pPr marL="252000" lvl="1" indent="-252000">
              <a:buClr>
                <a:srgbClr val="505150"/>
              </a:buClr>
              <a:buSzTx/>
              <a:buFont typeface="Wingdings" panose="05000000000000000000" pitchFamily="2" charset="2"/>
              <a:buChar char="ü"/>
              <a:tabLst>
                <a:tab pos="72000" algn="l"/>
              </a:tabLst>
            </a:pPr>
            <a:r>
              <a:rPr lang="nb-NO" sz="1800" dirty="0">
                <a:latin typeface="Agenda-Medium"/>
                <a:cs typeface="Agenda-Medium"/>
              </a:rPr>
              <a:t>Security and privacy threats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Picture 12" descr="http://www.mosaicarchive.com/wp-content/uploads/2011/05/iStock_000012738158X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2" y="1995686"/>
            <a:ext cx="2882834" cy="19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Prepare yourself for a huge data growth...</a:t>
            </a:r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715912" y="1275605"/>
            <a:ext cx="3744520" cy="3147807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nb-NO" dirty="0" smtClean="0">
              <a:solidFill>
                <a:srgbClr val="50515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nb-NO" dirty="0" smtClean="0">
              <a:solidFill>
                <a:srgbClr val="50515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505150"/>
                </a:solidFill>
              </a:rPr>
              <a:t>From </a:t>
            </a:r>
            <a:r>
              <a:rPr lang="nb-NO" dirty="0">
                <a:solidFill>
                  <a:srgbClr val="505150"/>
                </a:solidFill>
              </a:rPr>
              <a:t>now until 2020, the digital universe will about double every two years.</a:t>
            </a:r>
          </a:p>
          <a:p>
            <a:pPr marL="0" indent="0">
              <a:buNone/>
            </a:pPr>
            <a:r>
              <a:rPr lang="nb-NO" sz="1200" dirty="0">
                <a:solidFill>
                  <a:srgbClr val="505150"/>
                </a:solidFill>
              </a:rPr>
              <a:t/>
            </a:r>
            <a:br>
              <a:rPr lang="nb-NO" sz="1200" dirty="0">
                <a:solidFill>
                  <a:srgbClr val="505150"/>
                </a:solidFill>
              </a:rPr>
            </a:br>
            <a:r>
              <a:rPr lang="nb-NO" sz="1100" i="1" dirty="0">
                <a:solidFill>
                  <a:srgbClr val="505150"/>
                </a:solidFill>
              </a:rPr>
              <a:t>Source: IDC, Digital Universe Study, 2012</a:t>
            </a:r>
            <a:endParaRPr lang="en-GB" sz="1100" i="1" dirty="0">
              <a:solidFill>
                <a:srgbClr val="505150"/>
              </a:solidFill>
            </a:endParaRPr>
          </a:p>
          <a:p>
            <a:endParaRPr lang="en-GB" sz="2400" dirty="0">
              <a:solidFill>
                <a:srgbClr val="50515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273942"/>
              </p:ext>
            </p:extLst>
          </p:nvPr>
        </p:nvGraphicFramePr>
        <p:xfrm>
          <a:off x="755576" y="1491630"/>
          <a:ext cx="3888432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9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...and expect your costs to escalate</a:t>
            </a:r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716016" y="1275605"/>
            <a:ext cx="3744416" cy="3147807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1200" dirty="0" smtClean="0">
              <a:solidFill>
                <a:srgbClr val="575A5D"/>
              </a:solidFill>
              <a:cs typeface="55 Helvetica Roman"/>
            </a:endParaRPr>
          </a:p>
          <a:p>
            <a:pPr marL="0" indent="0">
              <a:buFont typeface="Arial" pitchFamily="34" charset="0"/>
              <a:buNone/>
            </a:pPr>
            <a:endParaRPr lang="en-GB" sz="1200" dirty="0" smtClean="0">
              <a:solidFill>
                <a:srgbClr val="575A5D"/>
              </a:solidFill>
              <a:cs typeface="55 Helvetica Roman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575A5D"/>
                </a:solidFill>
                <a:cs typeface="55 Helvetica Roman"/>
              </a:rPr>
              <a:t>“…migration applies to the entire collection repetitively: each and every single object in the digital archive has to be converted, again and again. </a:t>
            </a:r>
          </a:p>
          <a:p>
            <a:pPr marL="0" indent="0">
              <a:buNone/>
            </a:pPr>
            <a:endParaRPr lang="en-GB" sz="1400" dirty="0">
              <a:solidFill>
                <a:srgbClr val="575A5D"/>
              </a:solidFill>
              <a:cs typeface="55 Helvetica Roman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575A5D"/>
                </a:solidFill>
                <a:cs typeface="55 Helvetica Roman"/>
              </a:rPr>
              <a:t>This means that the bigger the archive gets, the more expensive migration will be.”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050" i="1" dirty="0">
                <a:solidFill>
                  <a:srgbClr val="575A5D"/>
                </a:solidFill>
                <a:cs typeface="55 Helvetica Roman"/>
              </a:rPr>
              <a:t>Source: National Library of Netherlands,  </a:t>
            </a:r>
            <a:br>
              <a:rPr lang="nb-NO" sz="1050" i="1" dirty="0">
                <a:solidFill>
                  <a:srgbClr val="575A5D"/>
                </a:solidFill>
                <a:cs typeface="55 Helvetica Roman"/>
              </a:rPr>
            </a:br>
            <a:r>
              <a:rPr lang="nb-NO" sz="1050" i="1" dirty="0">
                <a:solidFill>
                  <a:srgbClr val="575A5D"/>
                </a:solidFill>
                <a:cs typeface="55 Helvetica Roman"/>
              </a:rPr>
              <a:t>«A cost comparison between emulation and migration</a:t>
            </a:r>
            <a:r>
              <a:rPr lang="nb-NO" sz="1050" i="1" dirty="0" smtClean="0">
                <a:solidFill>
                  <a:srgbClr val="575A5D"/>
                </a:solidFill>
                <a:cs typeface="55 Helvetica Roman"/>
              </a:rPr>
              <a:t>»</a:t>
            </a:r>
            <a:endParaRPr lang="en-GB" sz="1050" i="1" dirty="0">
              <a:solidFill>
                <a:srgbClr val="575A5D"/>
              </a:solidFill>
              <a:cs typeface="55 Helvetica Roman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901521"/>
              </p:ext>
            </p:extLst>
          </p:nvPr>
        </p:nvGraphicFramePr>
        <p:xfrm>
          <a:off x="827584" y="1491630"/>
          <a:ext cx="38884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1547664" y="1915146"/>
            <a:ext cx="22322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000" b="1" dirty="0">
                <a:solidFill>
                  <a:srgbClr val="575A5D"/>
                </a:solidFill>
                <a:cs typeface="55 Helvetica Roman"/>
              </a:rPr>
              <a:t>Cost of Migration</a:t>
            </a:r>
            <a:r>
              <a:rPr lang="nb-NO" sz="1050" dirty="0">
                <a:solidFill>
                  <a:srgbClr val="575A5D"/>
                </a:solidFill>
                <a:cs typeface="55 Helvetica Roman"/>
              </a:rPr>
              <a:t/>
            </a:r>
            <a:br>
              <a:rPr lang="nb-NO" sz="1050" dirty="0">
                <a:solidFill>
                  <a:srgbClr val="575A5D"/>
                </a:solidFill>
                <a:cs typeface="55 Helvetica Roman"/>
              </a:rPr>
            </a:br>
            <a:r>
              <a:rPr lang="nb-NO" sz="800" dirty="0">
                <a:solidFill>
                  <a:srgbClr val="575A5D"/>
                </a:solidFill>
                <a:cs typeface="55 Helvetica Roman"/>
              </a:rPr>
              <a:t>Archive of 1 000 000 digital files</a:t>
            </a:r>
            <a:endParaRPr lang="en-GB" sz="1050" dirty="0">
              <a:solidFill>
                <a:srgbClr val="575A5D"/>
              </a:solidFill>
              <a:cs typeface="55 Helvetica Roman"/>
            </a:endParaRPr>
          </a:p>
        </p:txBody>
      </p:sp>
    </p:spTree>
    <p:extLst>
      <p:ext uri="{BB962C8B-B14F-4D97-AF65-F5344CB8AC3E}">
        <p14:creationId xmlns:p14="http://schemas.microsoft.com/office/powerpoint/2010/main" val="6001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14" y="-34040"/>
            <a:ext cx="9204514" cy="51775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800" dirty="0">
                <a:solidFill>
                  <a:schemeClr val="bg1"/>
                </a:solidFill>
                <a:latin typeface="Gill Sans"/>
                <a:cs typeface="Gill Sans"/>
              </a:rPr>
              <a:t>Combining the </a:t>
            </a:r>
            <a:r>
              <a:rPr lang="nb-NO" sz="1800" b="1" dirty="0">
                <a:solidFill>
                  <a:schemeClr val="bg1"/>
                </a:solidFill>
                <a:latin typeface="Gill Sans"/>
                <a:cs typeface="Gill Sans"/>
              </a:rPr>
              <a:t>preservation </a:t>
            </a:r>
            <a:r>
              <a:rPr lang="nb-NO" sz="1800" dirty="0">
                <a:solidFill>
                  <a:schemeClr val="bg1"/>
                </a:solidFill>
                <a:latin typeface="Gill Sans"/>
                <a:cs typeface="Gill Sans"/>
              </a:rPr>
              <a:t>qualities</a:t>
            </a:r>
            <a:r>
              <a:rPr lang="nb-NO" sz="1800" b="1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nb-NO" sz="1800" dirty="0">
                <a:solidFill>
                  <a:schemeClr val="bg1"/>
                </a:solidFill>
                <a:latin typeface="Gill Sans"/>
                <a:cs typeface="Gill Sans"/>
              </a:rPr>
              <a:t>of film </a:t>
            </a:r>
            <a:br>
              <a:rPr lang="nb-NO" sz="180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nb-NO" sz="1800" dirty="0">
                <a:solidFill>
                  <a:schemeClr val="bg1"/>
                </a:solidFill>
                <a:latin typeface="Gill Sans"/>
                <a:cs typeface="Gill Sans"/>
              </a:rPr>
              <a:t>with the </a:t>
            </a:r>
            <a:r>
              <a:rPr lang="nb-NO" sz="1800" b="1" dirty="0">
                <a:solidFill>
                  <a:schemeClr val="bg1"/>
                </a:solidFill>
                <a:latin typeface="Gill Sans"/>
                <a:cs typeface="Gill Sans"/>
              </a:rPr>
              <a:t>user-friendliness</a:t>
            </a:r>
            <a:r>
              <a:rPr lang="nb-NO" sz="1800" dirty="0">
                <a:solidFill>
                  <a:schemeClr val="bg1"/>
                </a:solidFill>
                <a:latin typeface="Gill Sans"/>
                <a:cs typeface="Gill Sans"/>
              </a:rPr>
              <a:t> of digital technologies</a:t>
            </a:r>
            <a:endParaRPr lang="de-A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it works…</a:t>
            </a:r>
            <a:endParaRPr lang="en-US" dirty="0"/>
          </a:p>
        </p:txBody>
      </p:sp>
      <p:pic>
        <p:nvPicPr>
          <p:cNvPr id="6" name="Bild 13" descr="piql_pic_2_low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r="5916" b="14089"/>
          <a:stretch/>
        </p:blipFill>
        <p:spPr>
          <a:xfrm>
            <a:off x="0" y="0"/>
            <a:ext cx="5076057" cy="2817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3638"/>
            <a:ext cx="4395559" cy="293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9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6" y="205979"/>
            <a:ext cx="5292102" cy="857250"/>
          </a:xfrm>
        </p:spPr>
        <p:txBody>
          <a:bodyPr>
            <a:noAutofit/>
          </a:bodyPr>
          <a:lstStyle/>
          <a:p>
            <a:r>
              <a:rPr lang="en-AU" dirty="0" smtClean="0"/>
              <a:t>How we archive</a:t>
            </a:r>
            <a:endParaRPr lang="en-AU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2" y="771550"/>
            <a:ext cx="1979443" cy="107976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521136" y="1543720"/>
            <a:ext cx="1424057" cy="15920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118125" y="2360796"/>
            <a:ext cx="1306472" cy="420504"/>
          </a:xfrm>
          <a:prstGeom prst="straightConnector1">
            <a:avLst/>
          </a:prstGeom>
          <a:ln>
            <a:solidFill>
              <a:srgbClr val="3C3C3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856968" y="318892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C3C3C"/>
                </a:solidFill>
                <a:latin typeface="Agenda-Medium"/>
                <a:cs typeface="Agenda-Medium"/>
              </a:rPr>
              <a:t>86 pages &gt;&gt; ca. 4,9MB pdf</a:t>
            </a:r>
            <a:endParaRPr lang="en-AU" dirty="0">
              <a:solidFill>
                <a:srgbClr val="3C3C3C"/>
              </a:solidFill>
              <a:latin typeface="Agenda-Medium"/>
              <a:cs typeface="Agenda-Medium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39140" y="1962837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C3C3C"/>
                </a:solidFill>
                <a:latin typeface="Agenda-Medium"/>
                <a:cs typeface="Agenda-Medium"/>
              </a:rPr>
              <a:t>Optical storage &gt; 20 pages/frame</a:t>
            </a:r>
            <a:endParaRPr lang="en-AU" dirty="0">
              <a:solidFill>
                <a:srgbClr val="3C3C3C"/>
              </a:solidFill>
              <a:latin typeface="Agenda-Medium"/>
              <a:cs typeface="Agenda-Medium"/>
            </a:endParaRPr>
          </a:p>
        </p:txBody>
      </p:sp>
      <p:pic>
        <p:nvPicPr>
          <p:cNvPr id="12" name="Bild 11" descr="DataFram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54" y="2651442"/>
            <a:ext cx="2038439" cy="107495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351848" y="3769630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C3C3C"/>
                </a:solidFill>
                <a:latin typeface="Agenda-Medium"/>
                <a:cs typeface="Agenda-Medium"/>
              </a:rPr>
              <a:t>2MB per/frame &gt; 2 frames</a:t>
            </a:r>
            <a:endParaRPr lang="en-AU" dirty="0">
              <a:solidFill>
                <a:srgbClr val="3C3C3C"/>
              </a:solidFill>
              <a:latin typeface="Agenda-Medium"/>
              <a:cs typeface="Agenda-Medium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3118125" y="1765338"/>
            <a:ext cx="1306472" cy="485435"/>
          </a:xfrm>
          <a:prstGeom prst="straightConnector1">
            <a:avLst/>
          </a:prstGeom>
          <a:ln>
            <a:solidFill>
              <a:srgbClr val="3C3C3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5" descr="1955_152_0 (verschoben)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3178" r="6105" b="6755"/>
          <a:stretch/>
        </p:blipFill>
        <p:spPr>
          <a:xfrm>
            <a:off x="1521136" y="1538977"/>
            <a:ext cx="1449599" cy="1593257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</p:pic>
      <p:sp>
        <p:nvSpPr>
          <p:cNvPr id="15" name="Textfeld 14"/>
          <p:cNvSpPr txBox="1"/>
          <p:nvPr/>
        </p:nvSpPr>
        <p:spPr>
          <a:xfrm>
            <a:off x="856968" y="1198373"/>
            <a:ext cx="26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3C3C3C"/>
                </a:solidFill>
                <a:latin typeface="Agenda-Medium"/>
                <a:cs typeface="Agenda-Medium"/>
              </a:rPr>
              <a:t>Example „Treaty“</a:t>
            </a:r>
            <a:endParaRPr lang="en-AU" dirty="0">
              <a:solidFill>
                <a:srgbClr val="3C3C3C"/>
              </a:solidFill>
              <a:latin typeface="Agenda-Medium"/>
              <a:cs typeface="Agenda-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69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" descr="DataFrame.t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7" y="123478"/>
            <a:ext cx="8424000" cy="4428000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>
          <a:xfrm>
            <a:off x="7863599" y="2005692"/>
            <a:ext cx="380809" cy="236625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>
            <a:off x="7863599" y="4299942"/>
            <a:ext cx="380809" cy="7200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Espen\AppData\Local\Microsoft\Windows\Temporary Internet Files\Content.IE5\5ERNBNQ6\MC90043162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4299942"/>
            <a:ext cx="785318" cy="785318"/>
          </a:xfrm>
          <a:prstGeom prst="rect">
            <a:avLst/>
          </a:prstGeom>
          <a:noFill/>
        </p:spPr>
      </p:pic>
      <p:pic>
        <p:nvPicPr>
          <p:cNvPr id="9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50" y="2005692"/>
            <a:ext cx="3333349" cy="22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5" descr="piql_geraetschaf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00" y="-884633"/>
            <a:ext cx="968239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- Piql">
  <a:themeElements>
    <a:clrScheme name="Piql">
      <a:dk1>
        <a:srgbClr val="7D0C39"/>
      </a:dk1>
      <a:lt1>
        <a:srgbClr val="FFFFFF"/>
      </a:lt1>
      <a:dk2>
        <a:srgbClr val="4D324D"/>
      </a:dk2>
      <a:lt2>
        <a:srgbClr val="646464"/>
      </a:lt2>
      <a:accent1>
        <a:srgbClr val="CC3B0D"/>
      </a:accent1>
      <a:accent2>
        <a:srgbClr val="4D324D"/>
      </a:accent2>
      <a:accent3>
        <a:srgbClr val="7D0C39"/>
      </a:accent3>
      <a:accent4>
        <a:srgbClr val="FF194D"/>
      </a:accent4>
      <a:accent5>
        <a:srgbClr val="808080"/>
      </a:accent5>
      <a:accent6>
        <a:srgbClr val="C8C8C8"/>
      </a:accent6>
      <a:hlink>
        <a:srgbClr val="CC3B0D"/>
      </a:hlink>
      <a:folHlink>
        <a:srgbClr val="F51432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7580783DFE94A96A6848400F171F0" ma:contentTypeVersion="2" ma:contentTypeDescription="Create a new document." ma:contentTypeScope="" ma:versionID="bcab39750fc5588caa461974f9242345">
  <xsd:schema xmlns:xsd="http://www.w3.org/2001/XMLSchema" xmlns:p="http://schemas.microsoft.com/office/2006/metadata/properties" xmlns:ns2="http://schemas.microsoft.com/sharepoint/v3/fields" targetNamespace="http://schemas.microsoft.com/office/2006/metadata/properties" ma:root="true" ma:fieldsID="db1d969fa76dfc4bd6a7c7ca7e4010d2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Modifi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Modified" ma:index="8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DCDateModified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1D34A5-F35D-41E4-8BBF-1B994E66E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8779481-61A6-4733-95C1-F4A27954046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8BB6C6-4F4E-4A1B-BA5D-E2416275B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Bildschirmpräsentation (16:9)</PresentationFormat>
  <Paragraphs>143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55 Helvetica Roman</vt:lpstr>
      <vt:lpstr>Agenda-Bold</vt:lpstr>
      <vt:lpstr>Agenda-Medium</vt:lpstr>
      <vt:lpstr>Arial</vt:lpstr>
      <vt:lpstr>Calibri</vt:lpstr>
      <vt:lpstr>Courier New</vt:lpstr>
      <vt:lpstr>Gill Sans</vt:lpstr>
      <vt:lpstr>Gill Sans Light</vt:lpstr>
      <vt:lpstr>Gill Sans MT</vt:lpstr>
      <vt:lpstr>Wingdings</vt:lpstr>
      <vt:lpstr>PowerPoint template - Piql</vt:lpstr>
      <vt:lpstr>PIQL PRESERVATION SYSTEM    Physically present  – future preserved</vt:lpstr>
      <vt:lpstr>Ensuring long-term access is a constant struggle</vt:lpstr>
      <vt:lpstr>Prepare yourself for a huge data growth...</vt:lpstr>
      <vt:lpstr>...and expect your costs to escalate</vt:lpstr>
      <vt:lpstr>Combining the preservation qualities of film  with the user-friendliness of digital technologies</vt:lpstr>
      <vt:lpstr>How it works…</vt:lpstr>
      <vt:lpstr>How we archive</vt:lpstr>
      <vt:lpstr>PowerPoint-Präsentation</vt:lpstr>
      <vt:lpstr>PowerPoint-Präsentation</vt:lpstr>
      <vt:lpstr>What can be archived</vt:lpstr>
      <vt:lpstr>A holistic approach to digital preservation</vt:lpstr>
      <vt:lpstr>Service Workflow</vt:lpstr>
      <vt:lpstr>Workflow Data Retrieval</vt:lpstr>
      <vt:lpstr>Main conclusions</vt:lpstr>
      <vt:lpstr>Comparison of technologies</vt:lpstr>
      <vt:lpstr>Scenario 1TB preserved for 25 years Piql is more cost efficient than LTO and HDD after 5-6 years</vt:lpstr>
      <vt:lpstr>The result of years of research</vt:lpstr>
      <vt:lpstr>PowerPoint-Präsentation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Alex</dc:creator>
  <cp:lastModifiedBy>Alexander Rych</cp:lastModifiedBy>
  <cp:revision>59</cp:revision>
  <dcterms:created xsi:type="dcterms:W3CDTF">2015-02-18T14:23:18Z</dcterms:created>
  <dcterms:modified xsi:type="dcterms:W3CDTF">2015-11-11T13:37:25Z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0x010100F047580783DFE94A96A6848400F171F0</vt:lpwstr>
  </property>
</Properties>
</file>