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57" r:id="rId3"/>
    <p:sldId id="258" r:id="rId4"/>
    <p:sldId id="263" r:id="rId5"/>
    <p:sldId id="259" r:id="rId6"/>
    <p:sldId id="264" r:id="rId7"/>
    <p:sldId id="260" r:id="rId8"/>
    <p:sldId id="262" r:id="rId9"/>
    <p:sldId id="261" r:id="rId10"/>
    <p:sldId id="265" r:id="rId11"/>
    <p:sldId id="266" r:id="rId12"/>
    <p:sldId id="268" r:id="rId13"/>
  </p:sldIdLst>
  <p:sldSz cx="12192000" cy="6858000"/>
  <p:notesSz cx="7099300" cy="10234613"/>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4" d="100"/>
          <a:sy n="84" d="100"/>
        </p:scale>
        <p:origin x="86" y="1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hr-HR"/>
          </a:p>
        </p:txBody>
      </p:sp>
      <p:sp>
        <p:nvSpPr>
          <p:cNvPr id="3" name="Date Placeholder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490F89EE-3F57-4BE0-B145-E4626575D8B4}" type="datetimeFigureOut">
              <a:rPr lang="hr-HR" smtClean="0"/>
              <a:t>11.11.2015.</a:t>
            </a:fld>
            <a:endParaRPr lang="hr-HR"/>
          </a:p>
        </p:txBody>
      </p:sp>
      <p:sp>
        <p:nvSpPr>
          <p:cNvPr id="4" name="Slide Image Placeholder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hr-HR"/>
          </a:p>
        </p:txBody>
      </p:sp>
      <p:sp>
        <p:nvSpPr>
          <p:cNvPr id="5" name="Notes Placeholde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hr-HR"/>
          </a:p>
        </p:txBody>
      </p:sp>
      <p:sp>
        <p:nvSpPr>
          <p:cNvPr id="7" name="Slide Number Placehold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83086550-FA79-46F1-9831-80E9398D5A98}" type="slidenum">
              <a:rPr lang="hr-HR" smtClean="0"/>
              <a:t>‹#›</a:t>
            </a:fld>
            <a:endParaRPr lang="hr-HR"/>
          </a:p>
        </p:txBody>
      </p:sp>
    </p:spTree>
    <p:extLst>
      <p:ext uri="{BB962C8B-B14F-4D97-AF65-F5344CB8AC3E}">
        <p14:creationId xmlns:p14="http://schemas.microsoft.com/office/powerpoint/2010/main" val="1412953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83086550-FA79-46F1-9831-80E9398D5A98}" type="slidenum">
              <a:rPr lang="hr-HR" smtClean="0"/>
              <a:t>1</a:t>
            </a:fld>
            <a:endParaRPr lang="hr-HR"/>
          </a:p>
        </p:txBody>
      </p:sp>
    </p:spTree>
    <p:extLst>
      <p:ext uri="{BB962C8B-B14F-4D97-AF65-F5344CB8AC3E}">
        <p14:creationId xmlns:p14="http://schemas.microsoft.com/office/powerpoint/2010/main" val="4209885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83086550-FA79-46F1-9831-80E9398D5A98}" type="slidenum">
              <a:rPr lang="hr-HR" smtClean="0"/>
              <a:t>2</a:t>
            </a:fld>
            <a:endParaRPr lang="hr-HR"/>
          </a:p>
        </p:txBody>
      </p:sp>
    </p:spTree>
    <p:extLst>
      <p:ext uri="{BB962C8B-B14F-4D97-AF65-F5344CB8AC3E}">
        <p14:creationId xmlns:p14="http://schemas.microsoft.com/office/powerpoint/2010/main" val="998098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hr-H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92CF6B03-ECA9-4ADF-8471-586AE0D3DA46}" type="datetime1">
              <a:rPr lang="hr-HR" smtClean="0"/>
              <a:t>11.11.2015.</a:t>
            </a:fld>
            <a:endParaRPr lang="hr-HR"/>
          </a:p>
        </p:txBody>
      </p:sp>
      <p:sp>
        <p:nvSpPr>
          <p:cNvPr id="5" name="Footer Placeholder 4"/>
          <p:cNvSpPr>
            <a:spLocks noGrp="1"/>
          </p:cNvSpPr>
          <p:nvPr>
            <p:ph type="ftr" sz="quarter" idx="11"/>
          </p:nvPr>
        </p:nvSpPr>
        <p:spPr/>
        <p:txBody>
          <a:bodyPr/>
          <a:lstStyle/>
          <a:p>
            <a:r>
              <a:rPr lang="hr-HR" smtClean="0"/>
              <a:t>INFUTURE 2015, rvrana@ffzg.hr 12.11.2015.</a:t>
            </a:r>
            <a:endParaRPr lang="hr-HR"/>
          </a:p>
        </p:txBody>
      </p:sp>
      <p:sp>
        <p:nvSpPr>
          <p:cNvPr id="6" name="Slide Number Placeholder 5"/>
          <p:cNvSpPr>
            <a:spLocks noGrp="1"/>
          </p:cNvSpPr>
          <p:nvPr>
            <p:ph type="sldNum" sz="quarter" idx="12"/>
          </p:nvPr>
        </p:nvSpPr>
        <p:spPr/>
        <p:txBody>
          <a:bodyPr/>
          <a:lstStyle/>
          <a:p>
            <a:fld id="{26E21CCE-31EE-4E75-BD34-9FFB1DB2FA7E}" type="slidenum">
              <a:rPr lang="hr-HR" smtClean="0"/>
              <a:t>‹#›</a:t>
            </a:fld>
            <a:endParaRPr lang="hr-HR"/>
          </a:p>
        </p:txBody>
      </p:sp>
    </p:spTree>
    <p:extLst>
      <p:ext uri="{BB962C8B-B14F-4D97-AF65-F5344CB8AC3E}">
        <p14:creationId xmlns:p14="http://schemas.microsoft.com/office/powerpoint/2010/main" val="137245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8CCFE2D3-F3B4-41A2-9C15-7397053BC90C}" type="datetime1">
              <a:rPr lang="hr-HR" smtClean="0"/>
              <a:t>11.11.2015.</a:t>
            </a:fld>
            <a:endParaRPr lang="hr-HR"/>
          </a:p>
        </p:txBody>
      </p:sp>
      <p:sp>
        <p:nvSpPr>
          <p:cNvPr id="5" name="Footer Placeholder 4"/>
          <p:cNvSpPr>
            <a:spLocks noGrp="1"/>
          </p:cNvSpPr>
          <p:nvPr>
            <p:ph type="ftr" sz="quarter" idx="11"/>
          </p:nvPr>
        </p:nvSpPr>
        <p:spPr/>
        <p:txBody>
          <a:bodyPr/>
          <a:lstStyle/>
          <a:p>
            <a:r>
              <a:rPr lang="hr-HR" smtClean="0"/>
              <a:t>INFUTURE 2015, rvrana@ffzg.hr 12.11.2015.</a:t>
            </a:r>
            <a:endParaRPr lang="hr-HR"/>
          </a:p>
        </p:txBody>
      </p:sp>
      <p:sp>
        <p:nvSpPr>
          <p:cNvPr id="6" name="Slide Number Placeholder 5"/>
          <p:cNvSpPr>
            <a:spLocks noGrp="1"/>
          </p:cNvSpPr>
          <p:nvPr>
            <p:ph type="sldNum" sz="quarter" idx="12"/>
          </p:nvPr>
        </p:nvSpPr>
        <p:spPr/>
        <p:txBody>
          <a:bodyPr/>
          <a:lstStyle/>
          <a:p>
            <a:fld id="{26E21CCE-31EE-4E75-BD34-9FFB1DB2FA7E}" type="slidenum">
              <a:rPr lang="hr-HR" smtClean="0"/>
              <a:t>‹#›</a:t>
            </a:fld>
            <a:endParaRPr lang="hr-HR"/>
          </a:p>
        </p:txBody>
      </p:sp>
    </p:spTree>
    <p:extLst>
      <p:ext uri="{BB962C8B-B14F-4D97-AF65-F5344CB8AC3E}">
        <p14:creationId xmlns:p14="http://schemas.microsoft.com/office/powerpoint/2010/main" val="4131695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954CE9E9-5756-4448-B4FB-35042CB7FA41}" type="datetime1">
              <a:rPr lang="hr-HR" smtClean="0"/>
              <a:t>11.11.2015.</a:t>
            </a:fld>
            <a:endParaRPr lang="hr-HR"/>
          </a:p>
        </p:txBody>
      </p:sp>
      <p:sp>
        <p:nvSpPr>
          <p:cNvPr id="5" name="Footer Placeholder 4"/>
          <p:cNvSpPr>
            <a:spLocks noGrp="1"/>
          </p:cNvSpPr>
          <p:nvPr>
            <p:ph type="ftr" sz="quarter" idx="11"/>
          </p:nvPr>
        </p:nvSpPr>
        <p:spPr/>
        <p:txBody>
          <a:bodyPr/>
          <a:lstStyle/>
          <a:p>
            <a:r>
              <a:rPr lang="hr-HR" smtClean="0"/>
              <a:t>INFUTURE 2015, rvrana@ffzg.hr 12.11.2015.</a:t>
            </a:r>
            <a:endParaRPr lang="hr-HR"/>
          </a:p>
        </p:txBody>
      </p:sp>
      <p:sp>
        <p:nvSpPr>
          <p:cNvPr id="6" name="Slide Number Placeholder 5"/>
          <p:cNvSpPr>
            <a:spLocks noGrp="1"/>
          </p:cNvSpPr>
          <p:nvPr>
            <p:ph type="sldNum" sz="quarter" idx="12"/>
          </p:nvPr>
        </p:nvSpPr>
        <p:spPr/>
        <p:txBody>
          <a:bodyPr/>
          <a:lstStyle/>
          <a:p>
            <a:fld id="{26E21CCE-31EE-4E75-BD34-9FFB1DB2FA7E}" type="slidenum">
              <a:rPr lang="hr-HR" smtClean="0"/>
              <a:t>‹#›</a:t>
            </a:fld>
            <a:endParaRPr lang="hr-HR"/>
          </a:p>
        </p:txBody>
      </p:sp>
    </p:spTree>
    <p:extLst>
      <p:ext uri="{BB962C8B-B14F-4D97-AF65-F5344CB8AC3E}">
        <p14:creationId xmlns:p14="http://schemas.microsoft.com/office/powerpoint/2010/main" val="3829562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1F149605-75EE-400B-8F4B-057F20FF69B6}" type="datetime1">
              <a:rPr lang="hr-HR" smtClean="0"/>
              <a:t>11.11.2015.</a:t>
            </a:fld>
            <a:endParaRPr lang="hr-HR"/>
          </a:p>
        </p:txBody>
      </p:sp>
      <p:sp>
        <p:nvSpPr>
          <p:cNvPr id="5" name="Footer Placeholder 4"/>
          <p:cNvSpPr>
            <a:spLocks noGrp="1"/>
          </p:cNvSpPr>
          <p:nvPr>
            <p:ph type="ftr" sz="quarter" idx="11"/>
          </p:nvPr>
        </p:nvSpPr>
        <p:spPr/>
        <p:txBody>
          <a:bodyPr/>
          <a:lstStyle/>
          <a:p>
            <a:r>
              <a:rPr lang="hr-HR" smtClean="0"/>
              <a:t>INFUTURE 2015, rvrana@ffzg.hr 12.11.2015.</a:t>
            </a:r>
            <a:endParaRPr lang="hr-HR"/>
          </a:p>
        </p:txBody>
      </p:sp>
      <p:sp>
        <p:nvSpPr>
          <p:cNvPr id="6" name="Slide Number Placeholder 5"/>
          <p:cNvSpPr>
            <a:spLocks noGrp="1"/>
          </p:cNvSpPr>
          <p:nvPr>
            <p:ph type="sldNum" sz="quarter" idx="12"/>
          </p:nvPr>
        </p:nvSpPr>
        <p:spPr/>
        <p:txBody>
          <a:bodyPr/>
          <a:lstStyle/>
          <a:p>
            <a:fld id="{26E21CCE-31EE-4E75-BD34-9FFB1DB2FA7E}" type="slidenum">
              <a:rPr lang="hr-HR" smtClean="0"/>
              <a:t>‹#›</a:t>
            </a:fld>
            <a:endParaRPr lang="hr-HR"/>
          </a:p>
        </p:txBody>
      </p:sp>
    </p:spTree>
    <p:extLst>
      <p:ext uri="{BB962C8B-B14F-4D97-AF65-F5344CB8AC3E}">
        <p14:creationId xmlns:p14="http://schemas.microsoft.com/office/powerpoint/2010/main" val="1236101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5133F9-B9F2-4BF1-BC5C-1570E18412F9}" type="datetime1">
              <a:rPr lang="hr-HR" smtClean="0"/>
              <a:t>11.11.2015.</a:t>
            </a:fld>
            <a:endParaRPr lang="hr-HR"/>
          </a:p>
        </p:txBody>
      </p:sp>
      <p:sp>
        <p:nvSpPr>
          <p:cNvPr id="5" name="Footer Placeholder 4"/>
          <p:cNvSpPr>
            <a:spLocks noGrp="1"/>
          </p:cNvSpPr>
          <p:nvPr>
            <p:ph type="ftr" sz="quarter" idx="11"/>
          </p:nvPr>
        </p:nvSpPr>
        <p:spPr/>
        <p:txBody>
          <a:bodyPr/>
          <a:lstStyle/>
          <a:p>
            <a:r>
              <a:rPr lang="hr-HR" smtClean="0"/>
              <a:t>INFUTURE 2015, rvrana@ffzg.hr 12.11.2015.</a:t>
            </a:r>
            <a:endParaRPr lang="hr-HR"/>
          </a:p>
        </p:txBody>
      </p:sp>
      <p:sp>
        <p:nvSpPr>
          <p:cNvPr id="6" name="Slide Number Placeholder 5"/>
          <p:cNvSpPr>
            <a:spLocks noGrp="1"/>
          </p:cNvSpPr>
          <p:nvPr>
            <p:ph type="sldNum" sz="quarter" idx="12"/>
          </p:nvPr>
        </p:nvSpPr>
        <p:spPr/>
        <p:txBody>
          <a:bodyPr/>
          <a:lstStyle/>
          <a:p>
            <a:fld id="{26E21CCE-31EE-4E75-BD34-9FFB1DB2FA7E}" type="slidenum">
              <a:rPr lang="hr-HR" smtClean="0"/>
              <a:t>‹#›</a:t>
            </a:fld>
            <a:endParaRPr lang="hr-HR"/>
          </a:p>
        </p:txBody>
      </p:sp>
    </p:spTree>
    <p:extLst>
      <p:ext uri="{BB962C8B-B14F-4D97-AF65-F5344CB8AC3E}">
        <p14:creationId xmlns:p14="http://schemas.microsoft.com/office/powerpoint/2010/main" val="1914244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0588C63E-9EE6-488F-A103-894B71C38D62}" type="datetime1">
              <a:rPr lang="hr-HR" smtClean="0"/>
              <a:t>11.11.2015.</a:t>
            </a:fld>
            <a:endParaRPr lang="hr-HR"/>
          </a:p>
        </p:txBody>
      </p:sp>
      <p:sp>
        <p:nvSpPr>
          <p:cNvPr id="6" name="Footer Placeholder 5"/>
          <p:cNvSpPr>
            <a:spLocks noGrp="1"/>
          </p:cNvSpPr>
          <p:nvPr>
            <p:ph type="ftr" sz="quarter" idx="11"/>
          </p:nvPr>
        </p:nvSpPr>
        <p:spPr/>
        <p:txBody>
          <a:bodyPr/>
          <a:lstStyle/>
          <a:p>
            <a:r>
              <a:rPr lang="hr-HR" smtClean="0"/>
              <a:t>INFUTURE 2015, rvrana@ffzg.hr 12.11.2015.</a:t>
            </a:r>
            <a:endParaRPr lang="hr-HR"/>
          </a:p>
        </p:txBody>
      </p:sp>
      <p:sp>
        <p:nvSpPr>
          <p:cNvPr id="7" name="Slide Number Placeholder 6"/>
          <p:cNvSpPr>
            <a:spLocks noGrp="1"/>
          </p:cNvSpPr>
          <p:nvPr>
            <p:ph type="sldNum" sz="quarter" idx="12"/>
          </p:nvPr>
        </p:nvSpPr>
        <p:spPr/>
        <p:txBody>
          <a:bodyPr/>
          <a:lstStyle/>
          <a:p>
            <a:fld id="{26E21CCE-31EE-4E75-BD34-9FFB1DB2FA7E}" type="slidenum">
              <a:rPr lang="hr-HR" smtClean="0"/>
              <a:t>‹#›</a:t>
            </a:fld>
            <a:endParaRPr lang="hr-HR"/>
          </a:p>
        </p:txBody>
      </p:sp>
    </p:spTree>
    <p:extLst>
      <p:ext uri="{BB962C8B-B14F-4D97-AF65-F5344CB8AC3E}">
        <p14:creationId xmlns:p14="http://schemas.microsoft.com/office/powerpoint/2010/main" val="1818635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4EFB8787-CE38-4D0B-97CA-8977A0B0F065}" type="datetime1">
              <a:rPr lang="hr-HR" smtClean="0"/>
              <a:t>11.11.2015.</a:t>
            </a:fld>
            <a:endParaRPr lang="hr-HR"/>
          </a:p>
        </p:txBody>
      </p:sp>
      <p:sp>
        <p:nvSpPr>
          <p:cNvPr id="8" name="Footer Placeholder 7"/>
          <p:cNvSpPr>
            <a:spLocks noGrp="1"/>
          </p:cNvSpPr>
          <p:nvPr>
            <p:ph type="ftr" sz="quarter" idx="11"/>
          </p:nvPr>
        </p:nvSpPr>
        <p:spPr/>
        <p:txBody>
          <a:bodyPr/>
          <a:lstStyle/>
          <a:p>
            <a:r>
              <a:rPr lang="hr-HR" smtClean="0"/>
              <a:t>INFUTURE 2015, rvrana@ffzg.hr 12.11.2015.</a:t>
            </a:r>
            <a:endParaRPr lang="hr-HR"/>
          </a:p>
        </p:txBody>
      </p:sp>
      <p:sp>
        <p:nvSpPr>
          <p:cNvPr id="9" name="Slide Number Placeholder 8"/>
          <p:cNvSpPr>
            <a:spLocks noGrp="1"/>
          </p:cNvSpPr>
          <p:nvPr>
            <p:ph type="sldNum" sz="quarter" idx="12"/>
          </p:nvPr>
        </p:nvSpPr>
        <p:spPr/>
        <p:txBody>
          <a:bodyPr/>
          <a:lstStyle/>
          <a:p>
            <a:fld id="{26E21CCE-31EE-4E75-BD34-9FFB1DB2FA7E}" type="slidenum">
              <a:rPr lang="hr-HR" smtClean="0"/>
              <a:t>‹#›</a:t>
            </a:fld>
            <a:endParaRPr lang="hr-HR"/>
          </a:p>
        </p:txBody>
      </p:sp>
    </p:spTree>
    <p:extLst>
      <p:ext uri="{BB962C8B-B14F-4D97-AF65-F5344CB8AC3E}">
        <p14:creationId xmlns:p14="http://schemas.microsoft.com/office/powerpoint/2010/main" val="931901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F768A25A-FD8E-4C1E-B8D1-1E16F89FE4FF}" type="datetime1">
              <a:rPr lang="hr-HR" smtClean="0"/>
              <a:t>11.11.2015.</a:t>
            </a:fld>
            <a:endParaRPr lang="hr-HR"/>
          </a:p>
        </p:txBody>
      </p:sp>
      <p:sp>
        <p:nvSpPr>
          <p:cNvPr id="4" name="Footer Placeholder 3"/>
          <p:cNvSpPr>
            <a:spLocks noGrp="1"/>
          </p:cNvSpPr>
          <p:nvPr>
            <p:ph type="ftr" sz="quarter" idx="11"/>
          </p:nvPr>
        </p:nvSpPr>
        <p:spPr/>
        <p:txBody>
          <a:bodyPr/>
          <a:lstStyle/>
          <a:p>
            <a:r>
              <a:rPr lang="hr-HR" smtClean="0"/>
              <a:t>INFUTURE 2015, rvrana@ffzg.hr 12.11.2015.</a:t>
            </a:r>
            <a:endParaRPr lang="hr-HR"/>
          </a:p>
        </p:txBody>
      </p:sp>
      <p:sp>
        <p:nvSpPr>
          <p:cNvPr id="5" name="Slide Number Placeholder 4"/>
          <p:cNvSpPr>
            <a:spLocks noGrp="1"/>
          </p:cNvSpPr>
          <p:nvPr>
            <p:ph type="sldNum" sz="quarter" idx="12"/>
          </p:nvPr>
        </p:nvSpPr>
        <p:spPr/>
        <p:txBody>
          <a:bodyPr/>
          <a:lstStyle/>
          <a:p>
            <a:fld id="{26E21CCE-31EE-4E75-BD34-9FFB1DB2FA7E}" type="slidenum">
              <a:rPr lang="hr-HR" smtClean="0"/>
              <a:t>‹#›</a:t>
            </a:fld>
            <a:endParaRPr lang="hr-HR"/>
          </a:p>
        </p:txBody>
      </p:sp>
    </p:spTree>
    <p:extLst>
      <p:ext uri="{BB962C8B-B14F-4D97-AF65-F5344CB8AC3E}">
        <p14:creationId xmlns:p14="http://schemas.microsoft.com/office/powerpoint/2010/main" val="1841339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2C2F91-78D4-4B64-9F5E-553253CB43A6}" type="datetime1">
              <a:rPr lang="hr-HR" smtClean="0"/>
              <a:t>11.11.2015.</a:t>
            </a:fld>
            <a:endParaRPr lang="hr-HR"/>
          </a:p>
        </p:txBody>
      </p:sp>
      <p:sp>
        <p:nvSpPr>
          <p:cNvPr id="3" name="Footer Placeholder 2"/>
          <p:cNvSpPr>
            <a:spLocks noGrp="1"/>
          </p:cNvSpPr>
          <p:nvPr>
            <p:ph type="ftr" sz="quarter" idx="11"/>
          </p:nvPr>
        </p:nvSpPr>
        <p:spPr/>
        <p:txBody>
          <a:bodyPr/>
          <a:lstStyle/>
          <a:p>
            <a:r>
              <a:rPr lang="hr-HR" smtClean="0"/>
              <a:t>INFUTURE 2015, rvrana@ffzg.hr 12.11.2015.</a:t>
            </a:r>
            <a:endParaRPr lang="hr-HR"/>
          </a:p>
        </p:txBody>
      </p:sp>
      <p:sp>
        <p:nvSpPr>
          <p:cNvPr id="4" name="Slide Number Placeholder 3"/>
          <p:cNvSpPr>
            <a:spLocks noGrp="1"/>
          </p:cNvSpPr>
          <p:nvPr>
            <p:ph type="sldNum" sz="quarter" idx="12"/>
          </p:nvPr>
        </p:nvSpPr>
        <p:spPr/>
        <p:txBody>
          <a:bodyPr/>
          <a:lstStyle/>
          <a:p>
            <a:fld id="{26E21CCE-31EE-4E75-BD34-9FFB1DB2FA7E}" type="slidenum">
              <a:rPr lang="hr-HR" smtClean="0"/>
              <a:t>‹#›</a:t>
            </a:fld>
            <a:endParaRPr lang="hr-HR"/>
          </a:p>
        </p:txBody>
      </p:sp>
    </p:spTree>
    <p:extLst>
      <p:ext uri="{BB962C8B-B14F-4D97-AF65-F5344CB8AC3E}">
        <p14:creationId xmlns:p14="http://schemas.microsoft.com/office/powerpoint/2010/main" val="696307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21E93F-DB3F-41A3-B98A-568958F19A3E}" type="datetime1">
              <a:rPr lang="hr-HR" smtClean="0"/>
              <a:t>11.11.2015.</a:t>
            </a:fld>
            <a:endParaRPr lang="hr-HR"/>
          </a:p>
        </p:txBody>
      </p:sp>
      <p:sp>
        <p:nvSpPr>
          <p:cNvPr id="6" name="Footer Placeholder 5"/>
          <p:cNvSpPr>
            <a:spLocks noGrp="1"/>
          </p:cNvSpPr>
          <p:nvPr>
            <p:ph type="ftr" sz="quarter" idx="11"/>
          </p:nvPr>
        </p:nvSpPr>
        <p:spPr/>
        <p:txBody>
          <a:bodyPr/>
          <a:lstStyle/>
          <a:p>
            <a:r>
              <a:rPr lang="hr-HR" smtClean="0"/>
              <a:t>INFUTURE 2015, rvrana@ffzg.hr 12.11.2015.</a:t>
            </a:r>
            <a:endParaRPr lang="hr-HR"/>
          </a:p>
        </p:txBody>
      </p:sp>
      <p:sp>
        <p:nvSpPr>
          <p:cNvPr id="7" name="Slide Number Placeholder 6"/>
          <p:cNvSpPr>
            <a:spLocks noGrp="1"/>
          </p:cNvSpPr>
          <p:nvPr>
            <p:ph type="sldNum" sz="quarter" idx="12"/>
          </p:nvPr>
        </p:nvSpPr>
        <p:spPr/>
        <p:txBody>
          <a:bodyPr/>
          <a:lstStyle/>
          <a:p>
            <a:fld id="{26E21CCE-31EE-4E75-BD34-9FFB1DB2FA7E}" type="slidenum">
              <a:rPr lang="hr-HR" smtClean="0"/>
              <a:t>‹#›</a:t>
            </a:fld>
            <a:endParaRPr lang="hr-HR"/>
          </a:p>
        </p:txBody>
      </p:sp>
    </p:spTree>
    <p:extLst>
      <p:ext uri="{BB962C8B-B14F-4D97-AF65-F5344CB8AC3E}">
        <p14:creationId xmlns:p14="http://schemas.microsoft.com/office/powerpoint/2010/main" val="2749658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7AD80A-8AC2-432F-A9DF-768E2AFDBCCC}" type="datetime1">
              <a:rPr lang="hr-HR" smtClean="0"/>
              <a:t>11.11.2015.</a:t>
            </a:fld>
            <a:endParaRPr lang="hr-HR"/>
          </a:p>
        </p:txBody>
      </p:sp>
      <p:sp>
        <p:nvSpPr>
          <p:cNvPr id="6" name="Footer Placeholder 5"/>
          <p:cNvSpPr>
            <a:spLocks noGrp="1"/>
          </p:cNvSpPr>
          <p:nvPr>
            <p:ph type="ftr" sz="quarter" idx="11"/>
          </p:nvPr>
        </p:nvSpPr>
        <p:spPr/>
        <p:txBody>
          <a:bodyPr/>
          <a:lstStyle/>
          <a:p>
            <a:r>
              <a:rPr lang="hr-HR" smtClean="0"/>
              <a:t>INFUTURE 2015, rvrana@ffzg.hr 12.11.2015.</a:t>
            </a:r>
            <a:endParaRPr lang="hr-HR"/>
          </a:p>
        </p:txBody>
      </p:sp>
      <p:sp>
        <p:nvSpPr>
          <p:cNvPr id="7" name="Slide Number Placeholder 6"/>
          <p:cNvSpPr>
            <a:spLocks noGrp="1"/>
          </p:cNvSpPr>
          <p:nvPr>
            <p:ph type="sldNum" sz="quarter" idx="12"/>
          </p:nvPr>
        </p:nvSpPr>
        <p:spPr/>
        <p:txBody>
          <a:bodyPr/>
          <a:lstStyle/>
          <a:p>
            <a:fld id="{26E21CCE-31EE-4E75-BD34-9FFB1DB2FA7E}" type="slidenum">
              <a:rPr lang="hr-HR" smtClean="0"/>
              <a:t>‹#›</a:t>
            </a:fld>
            <a:endParaRPr lang="hr-HR"/>
          </a:p>
        </p:txBody>
      </p:sp>
    </p:spTree>
    <p:extLst>
      <p:ext uri="{BB962C8B-B14F-4D97-AF65-F5344CB8AC3E}">
        <p14:creationId xmlns:p14="http://schemas.microsoft.com/office/powerpoint/2010/main" val="243661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2F5F22-1BCB-4CC8-B56C-F77C6C342B71}" type="datetime1">
              <a:rPr lang="hr-HR" smtClean="0"/>
              <a:t>11.11.2015.</a:t>
            </a:fld>
            <a:endParaRPr lang="hr-H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hr-HR" smtClean="0"/>
              <a:t>INFUTURE 2015, rvrana@ffzg.hr 12.11.2015.</a:t>
            </a:r>
            <a:endParaRPr lang="hr-H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E21CCE-31EE-4E75-BD34-9FFB1DB2FA7E}" type="slidenum">
              <a:rPr lang="hr-HR" smtClean="0"/>
              <a:t>‹#›</a:t>
            </a:fld>
            <a:endParaRPr lang="hr-HR"/>
          </a:p>
        </p:txBody>
      </p:sp>
    </p:spTree>
    <p:extLst>
      <p:ext uri="{BB962C8B-B14F-4D97-AF65-F5344CB8AC3E}">
        <p14:creationId xmlns:p14="http://schemas.microsoft.com/office/powerpoint/2010/main" val="885719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web.math.pmf.unizg.hr/~tvrtko/images/sveuc_grb.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5245" y="5251831"/>
            <a:ext cx="1383538" cy="138353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http://www.srednja.hr/Photos/Fakulteti/Logo/ffz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80167" y="5251831"/>
            <a:ext cx="1222121" cy="12221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524000" y="650241"/>
            <a:ext cx="9144000" cy="1584959"/>
          </a:xfrm>
        </p:spPr>
        <p:txBody>
          <a:bodyPr>
            <a:normAutofit fontScale="90000"/>
          </a:bodyPr>
          <a:lstStyle/>
          <a:p>
            <a:r>
              <a:rPr lang="en-US" b="1" dirty="0"/>
              <a:t>Digital repositories and scientific communication </a:t>
            </a:r>
            <a:r>
              <a:rPr lang="en-US" b="1" dirty="0" smtClean="0"/>
              <a:t>challenge</a:t>
            </a:r>
            <a:endParaRPr lang="hr-HR" dirty="0"/>
          </a:p>
        </p:txBody>
      </p:sp>
      <p:sp>
        <p:nvSpPr>
          <p:cNvPr id="4" name="Rectangle 1"/>
          <p:cNvSpPr>
            <a:spLocks noGrp="1" noChangeArrowheads="1"/>
          </p:cNvSpPr>
          <p:nvPr>
            <p:ph type="subTitle" idx="1"/>
          </p:nvPr>
        </p:nvSpPr>
        <p:spPr bwMode="auto">
          <a:xfrm>
            <a:off x="3175797" y="2704715"/>
            <a:ext cx="6175088" cy="236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hr-HR" altLang="sr-Latn-R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Radovan Vrana</a:t>
            </a:r>
            <a:br>
              <a:rPr kumimoji="0" lang="hr-HR" altLang="sr-Latn-R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br>
            <a:endParaRPr kumimoji="0" lang="hr-HR" altLang="sr-Latn-RS" sz="16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hr-HR" altLang="sr-Latn-R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Department </a:t>
            </a:r>
            <a:r>
              <a:rPr kumimoji="0" lang="hr-HR" altLang="sr-Latn-RS"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of</a:t>
            </a:r>
            <a:r>
              <a:rPr kumimoji="0" lang="hr-HR" altLang="sr-Latn-R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hr-HR" altLang="sr-Latn-RS"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Information</a:t>
            </a:r>
            <a:r>
              <a:rPr kumimoji="0" lang="hr-HR" altLang="sr-Latn-R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hr-HR" altLang="sr-Latn-RS"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Sciences</a:t>
            </a:r>
            <a:r>
              <a:rPr kumimoji="0" lang="hr-HR" altLang="sr-Latn-R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endParaRPr kumimoji="0" lang="hr-HR" altLang="sr-Latn-RS" sz="16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hr-HR" altLang="sr-Latn-RS"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Faculty</a:t>
            </a:r>
            <a:r>
              <a:rPr kumimoji="0" lang="hr-HR" altLang="sr-Latn-R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hr-HR" altLang="sr-Latn-RS"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of</a:t>
            </a:r>
            <a:r>
              <a:rPr kumimoji="0" lang="hr-HR" altLang="sr-Latn-R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hr-HR" altLang="sr-Latn-RS"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Humanities</a:t>
            </a:r>
            <a:r>
              <a:rPr kumimoji="0" lang="hr-HR" altLang="sr-Latn-R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hr-HR" altLang="sr-Latn-RS"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and</a:t>
            </a:r>
            <a:r>
              <a:rPr kumimoji="0" lang="hr-HR" altLang="sr-Latn-R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hr-HR" altLang="sr-Latn-RS"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Social</a:t>
            </a:r>
            <a:r>
              <a:rPr kumimoji="0" lang="hr-HR" altLang="sr-Latn-R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hr-HR" altLang="sr-Latn-RS"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Sciences</a:t>
            </a:r>
            <a:r>
              <a:rPr kumimoji="0" lang="hr-HR" altLang="sr-Latn-R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br>
              <a:rPr kumimoji="0" lang="hr-HR" altLang="sr-Latn-R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br>
            <a:r>
              <a:rPr kumimoji="0" lang="hr-HR" altLang="sr-Latn-R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University </a:t>
            </a:r>
            <a:r>
              <a:rPr kumimoji="0" lang="hr-HR" altLang="sr-Latn-RS"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of</a:t>
            </a:r>
            <a:r>
              <a:rPr kumimoji="0" lang="hr-HR" altLang="sr-Latn-R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Zagreb, </a:t>
            </a:r>
            <a:endParaRPr kumimoji="0" lang="hr-HR" altLang="sr-Latn-RS" sz="16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hr-HR" altLang="sr-Latn-R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Ivana Lučića 3,  Zagreb, Croatia</a:t>
            </a:r>
            <a:endParaRPr kumimoji="0" lang="hr-HR" altLang="sr-Latn-RS" sz="16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hr-HR" altLang="sr-Latn-R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rvrana@ffzg.hr</a:t>
            </a:r>
            <a:endParaRPr kumimoji="0" lang="hr-HR" altLang="sr-Latn-RS" sz="4000" b="0" i="0" u="none" strike="noStrike" cap="none" normalizeH="0" baseline="0" dirty="0" smtClean="0">
              <a:ln>
                <a:noFill/>
              </a:ln>
              <a:solidFill>
                <a:schemeClr val="tx1"/>
              </a:solidFill>
              <a:effectLst/>
              <a:latin typeface="Arial" panose="020B0604020202020204" pitchFamily="34" charset="0"/>
            </a:endParaRPr>
          </a:p>
        </p:txBody>
      </p:sp>
      <p:sp>
        <p:nvSpPr>
          <p:cNvPr id="5" name="Rectangle 4"/>
          <p:cNvSpPr/>
          <p:nvPr/>
        </p:nvSpPr>
        <p:spPr>
          <a:xfrm>
            <a:off x="0" y="0"/>
            <a:ext cx="12192000" cy="1737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nvGrpSpPr>
          <p:cNvPr id="6" name="Group 5"/>
          <p:cNvGrpSpPr/>
          <p:nvPr/>
        </p:nvGrpSpPr>
        <p:grpSpPr>
          <a:xfrm>
            <a:off x="0" y="5760720"/>
            <a:ext cx="1203960" cy="1097280"/>
            <a:chOff x="0" y="5760720"/>
            <a:chExt cx="1203960" cy="1097280"/>
          </a:xfrm>
        </p:grpSpPr>
        <p:sp>
          <p:nvSpPr>
            <p:cNvPr id="7" name="Oval 6"/>
            <p:cNvSpPr/>
            <p:nvPr/>
          </p:nvSpPr>
          <p:spPr>
            <a:xfrm>
              <a:off x="0" y="5943600"/>
              <a:ext cx="914400" cy="914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8" name="Oval 7"/>
            <p:cNvSpPr/>
            <p:nvPr/>
          </p:nvSpPr>
          <p:spPr>
            <a:xfrm>
              <a:off x="502920" y="5760720"/>
              <a:ext cx="365760" cy="36576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9" name="Oval 8"/>
            <p:cNvSpPr/>
            <p:nvPr/>
          </p:nvSpPr>
          <p:spPr>
            <a:xfrm>
              <a:off x="624840" y="6126480"/>
              <a:ext cx="579120" cy="57912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spTree>
    <p:extLst>
      <p:ext uri="{BB962C8B-B14F-4D97-AF65-F5344CB8AC3E}">
        <p14:creationId xmlns:p14="http://schemas.microsoft.com/office/powerpoint/2010/main" val="3766077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Digital repositories: responding to the communication challenge of modern </a:t>
            </a:r>
            <a:r>
              <a:rPr lang="en-US" dirty="0" smtClean="0"/>
              <a:t>science</a:t>
            </a:r>
            <a:endParaRPr lang="hr-HR" dirty="0"/>
          </a:p>
        </p:txBody>
      </p:sp>
      <p:sp>
        <p:nvSpPr>
          <p:cNvPr id="3" name="Content Placeholder 2"/>
          <p:cNvSpPr>
            <a:spLocks noGrp="1"/>
          </p:cNvSpPr>
          <p:nvPr>
            <p:ph idx="1"/>
          </p:nvPr>
        </p:nvSpPr>
        <p:spPr/>
        <p:txBody>
          <a:bodyPr>
            <a:normAutofit/>
          </a:bodyPr>
          <a:lstStyle/>
          <a:p>
            <a:r>
              <a:rPr lang="hr-HR" dirty="0" err="1" smtClean="0"/>
              <a:t>Benefits</a:t>
            </a:r>
            <a:r>
              <a:rPr lang="hr-HR" dirty="0" smtClean="0"/>
              <a:t>: </a:t>
            </a:r>
          </a:p>
          <a:p>
            <a:pPr lvl="1"/>
            <a:r>
              <a:rPr lang="en-US" b="1" dirty="0" smtClean="0"/>
              <a:t>For </a:t>
            </a:r>
            <a:r>
              <a:rPr lang="en-US" b="1" dirty="0"/>
              <a:t>the individual:</a:t>
            </a:r>
            <a:r>
              <a:rPr lang="en-US" dirty="0"/>
              <a:t> </a:t>
            </a:r>
            <a:r>
              <a:rPr lang="en-US" dirty="0" smtClean="0"/>
              <a:t>central </a:t>
            </a:r>
            <a:r>
              <a:rPr lang="en-US" dirty="0"/>
              <a:t>archive of the researcher’s work; </a:t>
            </a:r>
            <a:r>
              <a:rPr lang="en-US" dirty="0" smtClean="0"/>
              <a:t>free</a:t>
            </a:r>
            <a:r>
              <a:rPr lang="hr-HR" dirty="0" smtClean="0"/>
              <a:t> </a:t>
            </a:r>
            <a:r>
              <a:rPr lang="hr-HR" dirty="0" err="1" smtClean="0"/>
              <a:t>and</a:t>
            </a:r>
            <a:r>
              <a:rPr lang="hr-HR" dirty="0" smtClean="0"/>
              <a:t> </a:t>
            </a:r>
            <a:r>
              <a:rPr lang="hr-HR" dirty="0" err="1" smtClean="0"/>
              <a:t>open</a:t>
            </a:r>
            <a:r>
              <a:rPr lang="en-US" dirty="0" smtClean="0"/>
              <a:t>; </a:t>
            </a:r>
            <a:r>
              <a:rPr lang="en-US" dirty="0"/>
              <a:t>they act as a full CV for the researcher </a:t>
            </a:r>
            <a:r>
              <a:rPr lang="hr-HR" dirty="0" smtClean="0"/>
              <a:t/>
            </a:r>
            <a:br>
              <a:rPr lang="hr-HR" dirty="0" smtClean="0"/>
            </a:br>
            <a:endParaRPr lang="hr-HR" dirty="0" smtClean="0"/>
          </a:p>
          <a:p>
            <a:pPr lvl="1"/>
            <a:r>
              <a:rPr lang="en-US" b="1" dirty="0" smtClean="0"/>
              <a:t>For </a:t>
            </a:r>
            <a:r>
              <a:rPr lang="en-US" b="1" dirty="0"/>
              <a:t>the institution:</a:t>
            </a:r>
            <a:r>
              <a:rPr lang="en-US" dirty="0"/>
              <a:t> they increase the institution’s visibility and </a:t>
            </a:r>
            <a:r>
              <a:rPr lang="en-US" dirty="0" smtClean="0"/>
              <a:t>prestige; </a:t>
            </a:r>
            <a:r>
              <a:rPr lang="en-US" dirty="0"/>
              <a:t>they act as an advertisement for the institution to funding sources, potential new researchers and students, etc. </a:t>
            </a:r>
            <a:r>
              <a:rPr lang="hr-HR" dirty="0" smtClean="0"/>
              <a:t/>
            </a:r>
            <a:br>
              <a:rPr lang="hr-HR" dirty="0" smtClean="0"/>
            </a:br>
            <a:endParaRPr lang="hr-HR" dirty="0" smtClean="0"/>
          </a:p>
          <a:p>
            <a:pPr lvl="1"/>
            <a:r>
              <a:rPr lang="en-US" b="1" dirty="0" smtClean="0"/>
              <a:t>For </a:t>
            </a:r>
            <a:r>
              <a:rPr lang="en-US" b="1" dirty="0"/>
              <a:t>society:</a:t>
            </a:r>
            <a:r>
              <a:rPr lang="en-US" dirty="0"/>
              <a:t> they provide access to the world’s research; they ensure long-term preservation of institutes’ academic output; they can accommodate increased volumes of research output (no page limits, can accept large </a:t>
            </a:r>
            <a:r>
              <a:rPr lang="en-US" dirty="0" smtClean="0"/>
              <a:t>data-sets</a:t>
            </a:r>
            <a:r>
              <a:rPr lang="hr-HR" dirty="0" smtClean="0"/>
              <a:t> </a:t>
            </a:r>
            <a:r>
              <a:rPr lang="en-US" dirty="0" smtClean="0"/>
              <a:t>etc.)</a:t>
            </a:r>
            <a:endParaRPr lang="hr-HR" dirty="0"/>
          </a:p>
        </p:txBody>
      </p:sp>
      <p:sp>
        <p:nvSpPr>
          <p:cNvPr id="5" name="Rectangle 4"/>
          <p:cNvSpPr/>
          <p:nvPr/>
        </p:nvSpPr>
        <p:spPr>
          <a:xfrm>
            <a:off x="0" y="0"/>
            <a:ext cx="12192000" cy="1737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nvGrpSpPr>
          <p:cNvPr id="6" name="Group 5"/>
          <p:cNvGrpSpPr/>
          <p:nvPr/>
        </p:nvGrpSpPr>
        <p:grpSpPr>
          <a:xfrm>
            <a:off x="0" y="5760720"/>
            <a:ext cx="1203960" cy="1097280"/>
            <a:chOff x="0" y="5760720"/>
            <a:chExt cx="1203960" cy="1097280"/>
          </a:xfrm>
        </p:grpSpPr>
        <p:sp>
          <p:nvSpPr>
            <p:cNvPr id="7" name="Oval 6"/>
            <p:cNvSpPr/>
            <p:nvPr/>
          </p:nvSpPr>
          <p:spPr>
            <a:xfrm>
              <a:off x="0" y="5943600"/>
              <a:ext cx="914400" cy="914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8" name="Oval 7"/>
            <p:cNvSpPr/>
            <p:nvPr/>
          </p:nvSpPr>
          <p:spPr>
            <a:xfrm>
              <a:off x="502920" y="5760720"/>
              <a:ext cx="365760" cy="36576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9" name="Oval 8"/>
            <p:cNvSpPr/>
            <p:nvPr/>
          </p:nvSpPr>
          <p:spPr>
            <a:xfrm>
              <a:off x="624840" y="6126480"/>
              <a:ext cx="579120" cy="57912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sp>
        <p:nvSpPr>
          <p:cNvPr id="10" name="Footer Placeholder 9"/>
          <p:cNvSpPr>
            <a:spLocks noGrp="1"/>
          </p:cNvSpPr>
          <p:nvPr>
            <p:ph type="ftr" sz="quarter" idx="11"/>
          </p:nvPr>
        </p:nvSpPr>
        <p:spPr/>
        <p:txBody>
          <a:bodyPr/>
          <a:lstStyle/>
          <a:p>
            <a:r>
              <a:rPr lang="hr-HR" smtClean="0"/>
              <a:t>INFUTURE 2015, rvrana@ffzg.hr 12.11.2015.</a:t>
            </a:r>
            <a:endParaRPr lang="hr-HR"/>
          </a:p>
        </p:txBody>
      </p:sp>
      <p:sp>
        <p:nvSpPr>
          <p:cNvPr id="11" name="Slide Number Placeholder 10"/>
          <p:cNvSpPr>
            <a:spLocks noGrp="1"/>
          </p:cNvSpPr>
          <p:nvPr>
            <p:ph type="sldNum" sz="quarter" idx="12"/>
          </p:nvPr>
        </p:nvSpPr>
        <p:spPr/>
        <p:txBody>
          <a:bodyPr/>
          <a:lstStyle/>
          <a:p>
            <a:fld id="{26E21CCE-31EE-4E75-BD34-9FFB1DB2FA7E}" type="slidenum">
              <a:rPr lang="hr-HR" smtClean="0"/>
              <a:t>10</a:t>
            </a:fld>
            <a:r>
              <a:rPr lang="hr-HR" dirty="0"/>
              <a:t>/12</a:t>
            </a:r>
          </a:p>
        </p:txBody>
      </p:sp>
    </p:spTree>
    <p:extLst>
      <p:ext uri="{BB962C8B-B14F-4D97-AF65-F5344CB8AC3E}">
        <p14:creationId xmlns:p14="http://schemas.microsoft.com/office/powerpoint/2010/main" val="13516107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repositories: responding to the communication challenge of modern science</a:t>
            </a:r>
            <a:endParaRPr lang="hr-HR" dirty="0"/>
          </a:p>
        </p:txBody>
      </p:sp>
      <p:sp>
        <p:nvSpPr>
          <p:cNvPr id="3" name="Content Placeholder 2"/>
          <p:cNvSpPr>
            <a:spLocks noGrp="1"/>
          </p:cNvSpPr>
          <p:nvPr>
            <p:ph idx="1"/>
          </p:nvPr>
        </p:nvSpPr>
        <p:spPr/>
        <p:txBody>
          <a:bodyPr>
            <a:normAutofit/>
          </a:bodyPr>
          <a:lstStyle/>
          <a:p>
            <a:r>
              <a:rPr lang="hr-HR" dirty="0" smtClean="0"/>
              <a:t>O</a:t>
            </a:r>
            <a:r>
              <a:rPr lang="en-US" dirty="0" smtClean="0"/>
              <a:t>f </a:t>
            </a:r>
            <a:r>
              <a:rPr lang="en-US" dirty="0"/>
              <a:t>extreme importance in e-science for care of published scientific works and research </a:t>
            </a:r>
            <a:r>
              <a:rPr lang="en-US" dirty="0" smtClean="0"/>
              <a:t>dana</a:t>
            </a:r>
            <a:r>
              <a:rPr lang="hr-HR" dirty="0" smtClean="0"/>
              <a:t/>
            </a:r>
            <a:br>
              <a:rPr lang="hr-HR" dirty="0" smtClean="0"/>
            </a:br>
            <a:endParaRPr lang="hr-HR" dirty="0" smtClean="0"/>
          </a:p>
          <a:p>
            <a:r>
              <a:rPr lang="hr-HR" dirty="0" smtClean="0"/>
              <a:t>B</a:t>
            </a:r>
            <a:r>
              <a:rPr lang="en-US" dirty="0" smtClean="0"/>
              <a:t>roader </a:t>
            </a:r>
            <a:r>
              <a:rPr lang="en-US" dirty="0"/>
              <a:t>interactions through the sharing of data, experimental approaches and both intermediate and final results in systems that will maintain a history of the data, processes, outcomes and conversations among scientists (Wright, Sumner, Moore and Koch 2007</a:t>
            </a:r>
            <a:r>
              <a:rPr lang="en-US" dirty="0" smtClean="0"/>
              <a:t>)</a:t>
            </a:r>
            <a:endParaRPr lang="hr-HR" dirty="0"/>
          </a:p>
        </p:txBody>
      </p:sp>
      <p:sp>
        <p:nvSpPr>
          <p:cNvPr id="5" name="Rectangle 4"/>
          <p:cNvSpPr/>
          <p:nvPr/>
        </p:nvSpPr>
        <p:spPr>
          <a:xfrm>
            <a:off x="0" y="0"/>
            <a:ext cx="12192000" cy="1737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nvGrpSpPr>
          <p:cNvPr id="6" name="Group 5"/>
          <p:cNvGrpSpPr/>
          <p:nvPr/>
        </p:nvGrpSpPr>
        <p:grpSpPr>
          <a:xfrm>
            <a:off x="0" y="5760720"/>
            <a:ext cx="1203960" cy="1097280"/>
            <a:chOff x="0" y="5760720"/>
            <a:chExt cx="1203960" cy="1097280"/>
          </a:xfrm>
        </p:grpSpPr>
        <p:sp>
          <p:nvSpPr>
            <p:cNvPr id="7" name="Oval 6"/>
            <p:cNvSpPr/>
            <p:nvPr/>
          </p:nvSpPr>
          <p:spPr>
            <a:xfrm>
              <a:off x="0" y="5943600"/>
              <a:ext cx="914400" cy="914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8" name="Oval 7"/>
            <p:cNvSpPr/>
            <p:nvPr/>
          </p:nvSpPr>
          <p:spPr>
            <a:xfrm>
              <a:off x="502920" y="5760720"/>
              <a:ext cx="365760" cy="36576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9" name="Oval 8"/>
            <p:cNvSpPr/>
            <p:nvPr/>
          </p:nvSpPr>
          <p:spPr>
            <a:xfrm>
              <a:off x="624840" y="6126480"/>
              <a:ext cx="579120" cy="57912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sp>
        <p:nvSpPr>
          <p:cNvPr id="10" name="Footer Placeholder 9"/>
          <p:cNvSpPr>
            <a:spLocks noGrp="1"/>
          </p:cNvSpPr>
          <p:nvPr>
            <p:ph type="ftr" sz="quarter" idx="11"/>
          </p:nvPr>
        </p:nvSpPr>
        <p:spPr/>
        <p:txBody>
          <a:bodyPr/>
          <a:lstStyle/>
          <a:p>
            <a:r>
              <a:rPr lang="hr-HR" smtClean="0"/>
              <a:t>INFUTURE 2015, rvrana@ffzg.hr 12.11.2015.</a:t>
            </a:r>
            <a:endParaRPr lang="hr-HR"/>
          </a:p>
        </p:txBody>
      </p:sp>
      <p:sp>
        <p:nvSpPr>
          <p:cNvPr id="11" name="Slide Number Placeholder 10"/>
          <p:cNvSpPr>
            <a:spLocks noGrp="1"/>
          </p:cNvSpPr>
          <p:nvPr>
            <p:ph type="sldNum" sz="quarter" idx="12"/>
          </p:nvPr>
        </p:nvSpPr>
        <p:spPr/>
        <p:txBody>
          <a:bodyPr/>
          <a:lstStyle/>
          <a:p>
            <a:fld id="{26E21CCE-31EE-4E75-BD34-9FFB1DB2FA7E}" type="slidenum">
              <a:rPr lang="hr-HR" smtClean="0"/>
              <a:t>11</a:t>
            </a:fld>
            <a:r>
              <a:rPr lang="hr-HR" dirty="0"/>
              <a:t>/12</a:t>
            </a:r>
          </a:p>
        </p:txBody>
      </p:sp>
    </p:spTree>
    <p:extLst>
      <p:ext uri="{BB962C8B-B14F-4D97-AF65-F5344CB8AC3E}">
        <p14:creationId xmlns:p14="http://schemas.microsoft.com/office/powerpoint/2010/main" val="18035425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Conclusion</a:t>
            </a:r>
            <a:endParaRPr lang="hr-HR" dirty="0"/>
          </a:p>
        </p:txBody>
      </p:sp>
      <p:sp>
        <p:nvSpPr>
          <p:cNvPr id="3" name="Content Placeholder 2"/>
          <p:cNvSpPr>
            <a:spLocks noGrp="1"/>
          </p:cNvSpPr>
          <p:nvPr>
            <p:ph idx="1"/>
          </p:nvPr>
        </p:nvSpPr>
        <p:spPr/>
        <p:txBody>
          <a:bodyPr>
            <a:normAutofit/>
          </a:bodyPr>
          <a:lstStyle/>
          <a:p>
            <a:r>
              <a:rPr lang="en-GB" dirty="0" smtClean="0"/>
              <a:t>Digital repositories are of extreme importance</a:t>
            </a:r>
            <a:r>
              <a:rPr lang="hr-HR" dirty="0" smtClean="0"/>
              <a:t> to </a:t>
            </a:r>
            <a:r>
              <a:rPr lang="hr-HR" dirty="0" err="1" smtClean="0"/>
              <a:t>science</a:t>
            </a:r>
            <a:r>
              <a:rPr lang="hr-HR" dirty="0" smtClean="0"/>
              <a:t/>
            </a:r>
            <a:br>
              <a:rPr lang="hr-HR" dirty="0" smtClean="0"/>
            </a:br>
            <a:endParaRPr lang="en-GB" dirty="0" smtClean="0"/>
          </a:p>
          <a:p>
            <a:r>
              <a:rPr lang="en-GB" dirty="0" smtClean="0"/>
              <a:t>Success of digital repositories in the daily scientific routine is:</a:t>
            </a:r>
          </a:p>
          <a:p>
            <a:pPr lvl="1"/>
            <a:r>
              <a:rPr lang="hr-HR" dirty="0" smtClean="0"/>
              <a:t>R</a:t>
            </a:r>
            <a:r>
              <a:rPr lang="en-GB" dirty="0" err="1" smtClean="0"/>
              <a:t>eceiving</a:t>
            </a:r>
            <a:r>
              <a:rPr lang="en-GB" dirty="0" smtClean="0"/>
              <a:t> the political, organizational, financial, technical and human resources support from the university (or other scientific institution) in which a digital repository exists</a:t>
            </a:r>
            <a:r>
              <a:rPr lang="hr-HR" dirty="0" smtClean="0"/>
              <a:t/>
            </a:r>
            <a:br>
              <a:rPr lang="hr-HR" dirty="0" smtClean="0"/>
            </a:br>
            <a:endParaRPr lang="en-GB" dirty="0" smtClean="0"/>
          </a:p>
          <a:p>
            <a:r>
              <a:rPr lang="en-GB" dirty="0" smtClean="0"/>
              <a:t>Digital repositories are still in development introducing new technological innovations and new type of organization of scientific knowledge in digital format</a:t>
            </a:r>
            <a:endParaRPr lang="en-GB" dirty="0"/>
          </a:p>
        </p:txBody>
      </p:sp>
      <p:sp>
        <p:nvSpPr>
          <p:cNvPr id="5" name="Rectangle 4"/>
          <p:cNvSpPr/>
          <p:nvPr/>
        </p:nvSpPr>
        <p:spPr>
          <a:xfrm>
            <a:off x="0" y="0"/>
            <a:ext cx="12192000" cy="1737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nvGrpSpPr>
          <p:cNvPr id="6" name="Group 5"/>
          <p:cNvGrpSpPr/>
          <p:nvPr/>
        </p:nvGrpSpPr>
        <p:grpSpPr>
          <a:xfrm>
            <a:off x="0" y="5760720"/>
            <a:ext cx="1203960" cy="1097280"/>
            <a:chOff x="0" y="5760720"/>
            <a:chExt cx="1203960" cy="1097280"/>
          </a:xfrm>
        </p:grpSpPr>
        <p:sp>
          <p:nvSpPr>
            <p:cNvPr id="7" name="Oval 6"/>
            <p:cNvSpPr/>
            <p:nvPr/>
          </p:nvSpPr>
          <p:spPr>
            <a:xfrm>
              <a:off x="0" y="5943600"/>
              <a:ext cx="914400" cy="914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8" name="Oval 7"/>
            <p:cNvSpPr/>
            <p:nvPr/>
          </p:nvSpPr>
          <p:spPr>
            <a:xfrm>
              <a:off x="502920" y="5760720"/>
              <a:ext cx="365760" cy="36576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9" name="Oval 8"/>
            <p:cNvSpPr/>
            <p:nvPr/>
          </p:nvSpPr>
          <p:spPr>
            <a:xfrm>
              <a:off x="624840" y="6126480"/>
              <a:ext cx="579120" cy="57912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sp>
        <p:nvSpPr>
          <p:cNvPr id="10" name="Footer Placeholder 9"/>
          <p:cNvSpPr>
            <a:spLocks noGrp="1"/>
          </p:cNvSpPr>
          <p:nvPr>
            <p:ph type="ftr" sz="quarter" idx="11"/>
          </p:nvPr>
        </p:nvSpPr>
        <p:spPr/>
        <p:txBody>
          <a:bodyPr/>
          <a:lstStyle/>
          <a:p>
            <a:r>
              <a:rPr lang="hr-HR" smtClean="0"/>
              <a:t>INFUTURE 2015, rvrana@ffzg.hr 12.11.2015.</a:t>
            </a:r>
            <a:endParaRPr lang="hr-HR"/>
          </a:p>
        </p:txBody>
      </p:sp>
      <p:sp>
        <p:nvSpPr>
          <p:cNvPr id="11" name="Slide Number Placeholder 10"/>
          <p:cNvSpPr>
            <a:spLocks noGrp="1"/>
          </p:cNvSpPr>
          <p:nvPr>
            <p:ph type="sldNum" sz="quarter" idx="12"/>
          </p:nvPr>
        </p:nvSpPr>
        <p:spPr/>
        <p:txBody>
          <a:bodyPr/>
          <a:lstStyle/>
          <a:p>
            <a:fld id="{26E21CCE-31EE-4E75-BD34-9FFB1DB2FA7E}" type="slidenum">
              <a:rPr lang="hr-HR" smtClean="0"/>
              <a:t>12</a:t>
            </a:fld>
            <a:r>
              <a:rPr lang="hr-HR" dirty="0"/>
              <a:t>/12</a:t>
            </a:r>
          </a:p>
        </p:txBody>
      </p:sp>
    </p:spTree>
    <p:extLst>
      <p:ext uri="{BB962C8B-B14F-4D97-AF65-F5344CB8AC3E}">
        <p14:creationId xmlns:p14="http://schemas.microsoft.com/office/powerpoint/2010/main" val="1480925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Introduction</a:t>
            </a:r>
            <a:endParaRPr lang="hr-HR" dirty="0"/>
          </a:p>
        </p:txBody>
      </p:sp>
      <p:sp>
        <p:nvSpPr>
          <p:cNvPr id="3" name="Content Placeholder 2"/>
          <p:cNvSpPr>
            <a:spLocks noGrp="1"/>
          </p:cNvSpPr>
          <p:nvPr>
            <p:ph idx="1"/>
          </p:nvPr>
        </p:nvSpPr>
        <p:spPr/>
        <p:txBody>
          <a:bodyPr>
            <a:normAutofit/>
          </a:bodyPr>
          <a:lstStyle/>
          <a:p>
            <a:r>
              <a:rPr lang="en-US" b="1" dirty="0" smtClean="0"/>
              <a:t>Use </a:t>
            </a:r>
            <a:r>
              <a:rPr lang="en-US" b="1" dirty="0"/>
              <a:t>of digital technology </a:t>
            </a:r>
            <a:r>
              <a:rPr lang="hr-HR" dirty="0" smtClean="0"/>
              <a:t>-&gt; </a:t>
            </a:r>
            <a:r>
              <a:rPr lang="en-US" dirty="0" smtClean="0"/>
              <a:t>changes </a:t>
            </a:r>
            <a:r>
              <a:rPr lang="en-US" dirty="0"/>
              <a:t>in </a:t>
            </a:r>
            <a:r>
              <a:rPr lang="en-US" dirty="0" smtClean="0"/>
              <a:t>ways </a:t>
            </a:r>
            <a:r>
              <a:rPr lang="en-US" dirty="0"/>
              <a:t>in which scientists conduct research, collect and analyze data, and communicate their findings to colleagues and scholarly communities (</a:t>
            </a:r>
            <a:r>
              <a:rPr lang="en-US" dirty="0" err="1"/>
              <a:t>Kafel</a:t>
            </a:r>
            <a:r>
              <a:rPr lang="en-US" dirty="0"/>
              <a:t> 2012</a:t>
            </a:r>
            <a:r>
              <a:rPr lang="en-US" dirty="0" smtClean="0"/>
              <a:t>)</a:t>
            </a:r>
            <a:r>
              <a:rPr lang="hr-HR" dirty="0" smtClean="0"/>
              <a:t/>
            </a:r>
            <a:br>
              <a:rPr lang="hr-HR" dirty="0" smtClean="0"/>
            </a:br>
            <a:endParaRPr lang="hr-HR" dirty="0" smtClean="0"/>
          </a:p>
          <a:p>
            <a:r>
              <a:rPr lang="hr-HR" dirty="0" err="1" smtClean="0"/>
              <a:t>Rapid</a:t>
            </a:r>
            <a:r>
              <a:rPr lang="hr-HR" dirty="0" smtClean="0"/>
              <a:t> d</a:t>
            </a:r>
            <a:r>
              <a:rPr lang="en-US" dirty="0" err="1" smtClean="0"/>
              <a:t>evelopment</a:t>
            </a:r>
            <a:r>
              <a:rPr lang="en-US" dirty="0" smtClean="0"/>
              <a:t> </a:t>
            </a:r>
            <a:r>
              <a:rPr lang="en-US" dirty="0"/>
              <a:t>of </a:t>
            </a:r>
            <a:r>
              <a:rPr lang="hr-HR" dirty="0" smtClean="0"/>
              <a:t>a</a:t>
            </a:r>
            <a:r>
              <a:rPr lang="en-US" dirty="0" smtClean="0"/>
              <a:t> </a:t>
            </a:r>
            <a:r>
              <a:rPr lang="en-US" dirty="0"/>
              <a:t>new information system </a:t>
            </a:r>
            <a:r>
              <a:rPr lang="en-US" dirty="0" smtClean="0"/>
              <a:t>–</a:t>
            </a:r>
            <a:r>
              <a:rPr lang="hr-HR" dirty="0" smtClean="0"/>
              <a:t>&gt;</a:t>
            </a:r>
            <a:r>
              <a:rPr lang="en-US" dirty="0" smtClean="0"/>
              <a:t> </a:t>
            </a:r>
            <a:r>
              <a:rPr lang="en-US" b="1" dirty="0" smtClean="0"/>
              <a:t>digital repository</a:t>
            </a:r>
            <a:r>
              <a:rPr lang="hr-HR" dirty="0" smtClean="0"/>
              <a:t/>
            </a:r>
            <a:br>
              <a:rPr lang="hr-HR" dirty="0" smtClean="0"/>
            </a:br>
            <a:endParaRPr lang="hr-HR" dirty="0" smtClean="0"/>
          </a:p>
          <a:p>
            <a:r>
              <a:rPr lang="hr-HR" dirty="0" smtClean="0"/>
              <a:t>Digital </a:t>
            </a:r>
            <a:r>
              <a:rPr lang="hr-HR" dirty="0" err="1" smtClean="0"/>
              <a:t>repositories</a:t>
            </a:r>
            <a:r>
              <a:rPr lang="hr-HR" dirty="0" smtClean="0"/>
              <a:t> –&gt; at </a:t>
            </a:r>
            <a:r>
              <a:rPr lang="hr-HR" dirty="0" err="1" smtClean="0"/>
              <a:t>the</a:t>
            </a:r>
            <a:r>
              <a:rPr lang="hr-HR" dirty="0" smtClean="0"/>
              <a:t> moment, </a:t>
            </a:r>
            <a:r>
              <a:rPr lang="en-US" dirty="0" smtClean="0"/>
              <a:t>closest </a:t>
            </a:r>
            <a:r>
              <a:rPr lang="en-US" dirty="0"/>
              <a:t>to the position of a </a:t>
            </a:r>
            <a:r>
              <a:rPr lang="en-US" b="1" dirty="0"/>
              <a:t>new mainstream </a:t>
            </a:r>
            <a:r>
              <a:rPr lang="en-US" b="1" dirty="0" smtClean="0"/>
              <a:t>publishing</a:t>
            </a:r>
            <a:r>
              <a:rPr lang="hr-HR" b="1" dirty="0" smtClean="0"/>
              <a:t>,</a:t>
            </a:r>
            <a:r>
              <a:rPr lang="en-US" b="1" dirty="0" smtClean="0"/>
              <a:t> communication </a:t>
            </a:r>
            <a:r>
              <a:rPr lang="hr-HR" b="1" dirty="0" err="1" smtClean="0"/>
              <a:t>and</a:t>
            </a:r>
            <a:r>
              <a:rPr lang="hr-HR" b="1" dirty="0" smtClean="0"/>
              <a:t> </a:t>
            </a:r>
            <a:r>
              <a:rPr lang="hr-HR" b="1" dirty="0" err="1" smtClean="0"/>
              <a:t>preservation</a:t>
            </a:r>
            <a:r>
              <a:rPr lang="hr-HR" b="1" dirty="0" smtClean="0"/>
              <a:t> </a:t>
            </a:r>
            <a:r>
              <a:rPr lang="en-US" b="1" dirty="0" smtClean="0"/>
              <a:t>platform </a:t>
            </a:r>
            <a:r>
              <a:rPr lang="en-US" b="1" dirty="0"/>
              <a:t>in </a:t>
            </a:r>
            <a:r>
              <a:rPr lang="en-US" b="1" dirty="0" smtClean="0"/>
              <a:t>science</a:t>
            </a:r>
            <a:endParaRPr lang="hr-HR" b="1" dirty="0" smtClean="0"/>
          </a:p>
          <a:p>
            <a:pPr lvl="1"/>
            <a:r>
              <a:rPr lang="hr-HR" b="1" dirty="0" smtClean="0"/>
              <a:t>Open </a:t>
            </a:r>
            <a:r>
              <a:rPr lang="hr-HR" b="1" dirty="0" err="1" smtClean="0"/>
              <a:t>access</a:t>
            </a:r>
            <a:r>
              <a:rPr lang="hr-HR" dirty="0" smtClean="0"/>
              <a:t> </a:t>
            </a:r>
            <a:r>
              <a:rPr lang="hr-HR" dirty="0" err="1" smtClean="0"/>
              <a:t>is</a:t>
            </a:r>
            <a:r>
              <a:rPr lang="hr-HR" dirty="0" smtClean="0"/>
              <a:t> one </a:t>
            </a:r>
            <a:r>
              <a:rPr lang="hr-HR" dirty="0" err="1" smtClean="0"/>
              <a:t>of</a:t>
            </a:r>
            <a:r>
              <a:rPr lang="hr-HR" dirty="0" smtClean="0"/>
              <a:t> </a:t>
            </a:r>
            <a:r>
              <a:rPr lang="hr-HR" dirty="0" err="1" smtClean="0"/>
              <a:t>its</a:t>
            </a:r>
            <a:r>
              <a:rPr lang="hr-HR" dirty="0" smtClean="0"/>
              <a:t> </a:t>
            </a:r>
            <a:r>
              <a:rPr lang="hr-HR" dirty="0" err="1" smtClean="0"/>
              <a:t>key</a:t>
            </a:r>
            <a:r>
              <a:rPr lang="hr-HR" dirty="0" smtClean="0"/>
              <a:t> </a:t>
            </a:r>
            <a:r>
              <a:rPr lang="hr-HR" dirty="0" err="1" smtClean="0"/>
              <a:t>characteristics</a:t>
            </a:r>
            <a:endParaRPr lang="hr-HR" dirty="0"/>
          </a:p>
        </p:txBody>
      </p:sp>
      <p:sp>
        <p:nvSpPr>
          <p:cNvPr id="5" name="Rectangle 4"/>
          <p:cNvSpPr/>
          <p:nvPr/>
        </p:nvSpPr>
        <p:spPr>
          <a:xfrm>
            <a:off x="0" y="0"/>
            <a:ext cx="12192000" cy="1737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nvGrpSpPr>
          <p:cNvPr id="6" name="Group 5"/>
          <p:cNvGrpSpPr/>
          <p:nvPr/>
        </p:nvGrpSpPr>
        <p:grpSpPr>
          <a:xfrm>
            <a:off x="0" y="5760720"/>
            <a:ext cx="1203960" cy="1097280"/>
            <a:chOff x="0" y="5760720"/>
            <a:chExt cx="1203960" cy="1097280"/>
          </a:xfrm>
        </p:grpSpPr>
        <p:sp>
          <p:nvSpPr>
            <p:cNvPr id="7" name="Oval 6"/>
            <p:cNvSpPr/>
            <p:nvPr/>
          </p:nvSpPr>
          <p:spPr>
            <a:xfrm>
              <a:off x="0" y="5943600"/>
              <a:ext cx="914400" cy="914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8" name="Oval 7"/>
            <p:cNvSpPr/>
            <p:nvPr/>
          </p:nvSpPr>
          <p:spPr>
            <a:xfrm>
              <a:off x="502920" y="5760720"/>
              <a:ext cx="365760" cy="36576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9" name="Oval 8"/>
            <p:cNvSpPr/>
            <p:nvPr/>
          </p:nvSpPr>
          <p:spPr>
            <a:xfrm>
              <a:off x="624840" y="6126480"/>
              <a:ext cx="579120" cy="57912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sp>
        <p:nvSpPr>
          <p:cNvPr id="10" name="Footer Placeholder 9"/>
          <p:cNvSpPr>
            <a:spLocks noGrp="1"/>
          </p:cNvSpPr>
          <p:nvPr>
            <p:ph type="ftr" sz="quarter" idx="11"/>
          </p:nvPr>
        </p:nvSpPr>
        <p:spPr/>
        <p:txBody>
          <a:bodyPr/>
          <a:lstStyle/>
          <a:p>
            <a:r>
              <a:rPr lang="hr-HR" smtClean="0"/>
              <a:t>INFUTURE 2015, rvrana@ffzg.hr 12.11.2015.</a:t>
            </a:r>
            <a:endParaRPr lang="hr-HR"/>
          </a:p>
        </p:txBody>
      </p:sp>
      <p:sp>
        <p:nvSpPr>
          <p:cNvPr id="11" name="Slide Number Placeholder 10"/>
          <p:cNvSpPr>
            <a:spLocks noGrp="1"/>
          </p:cNvSpPr>
          <p:nvPr>
            <p:ph type="sldNum" sz="quarter" idx="12"/>
          </p:nvPr>
        </p:nvSpPr>
        <p:spPr/>
        <p:txBody>
          <a:bodyPr/>
          <a:lstStyle/>
          <a:p>
            <a:fld id="{26E21CCE-31EE-4E75-BD34-9FFB1DB2FA7E}" type="slidenum">
              <a:rPr lang="hr-HR" smtClean="0"/>
              <a:t>2</a:t>
            </a:fld>
            <a:r>
              <a:rPr lang="hr-HR" dirty="0" smtClean="0"/>
              <a:t>/12</a:t>
            </a:r>
            <a:endParaRPr lang="hr-HR" dirty="0"/>
          </a:p>
        </p:txBody>
      </p:sp>
    </p:spTree>
    <p:extLst>
      <p:ext uri="{BB962C8B-B14F-4D97-AF65-F5344CB8AC3E}">
        <p14:creationId xmlns:p14="http://schemas.microsoft.com/office/powerpoint/2010/main" val="2230102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Scientific communication paradigm change: has it happened already</a:t>
            </a:r>
            <a:r>
              <a:rPr lang="en-US" dirty="0" smtClean="0"/>
              <a:t>?</a:t>
            </a:r>
            <a:endParaRPr lang="hr-HR" dirty="0"/>
          </a:p>
        </p:txBody>
      </p:sp>
      <p:sp>
        <p:nvSpPr>
          <p:cNvPr id="3" name="Content Placeholder 2"/>
          <p:cNvSpPr>
            <a:spLocks noGrp="1"/>
          </p:cNvSpPr>
          <p:nvPr>
            <p:ph idx="1"/>
          </p:nvPr>
        </p:nvSpPr>
        <p:spPr/>
        <p:txBody>
          <a:bodyPr>
            <a:normAutofit/>
          </a:bodyPr>
          <a:lstStyle/>
          <a:p>
            <a:r>
              <a:rPr lang="en-GB" b="1" dirty="0" smtClean="0"/>
              <a:t>Before 1990s</a:t>
            </a:r>
            <a:r>
              <a:rPr lang="en-GB" dirty="0" smtClean="0"/>
              <a:t>: Scientific communication was based on printed journals</a:t>
            </a:r>
            <a:br>
              <a:rPr lang="en-GB" dirty="0" smtClean="0"/>
            </a:br>
            <a:endParaRPr lang="en-GB" dirty="0" smtClean="0"/>
          </a:p>
          <a:p>
            <a:r>
              <a:rPr lang="en-GB" b="1" dirty="0" smtClean="0"/>
              <a:t>After 1990s</a:t>
            </a:r>
            <a:r>
              <a:rPr lang="en-GB" dirty="0" smtClean="0"/>
              <a:t>: focus on the Internet and publishing on the Internet</a:t>
            </a:r>
            <a:br>
              <a:rPr lang="en-GB" dirty="0" smtClean="0"/>
            </a:br>
            <a:endParaRPr lang="en-GB" dirty="0" smtClean="0"/>
          </a:p>
          <a:p>
            <a:r>
              <a:rPr lang="en-GB" dirty="0" smtClean="0"/>
              <a:t>Universities lost control over their published scientific output by having to pay for the access to scientific journals and books</a:t>
            </a:r>
            <a:br>
              <a:rPr lang="en-GB" dirty="0" smtClean="0"/>
            </a:br>
            <a:endParaRPr lang="en-GB" dirty="0" smtClean="0"/>
          </a:p>
          <a:p>
            <a:r>
              <a:rPr lang="en-GB" dirty="0" smtClean="0"/>
              <a:t>Libraries? Digital information systems?</a:t>
            </a:r>
          </a:p>
        </p:txBody>
      </p:sp>
      <p:sp>
        <p:nvSpPr>
          <p:cNvPr id="5" name="Rectangle 4"/>
          <p:cNvSpPr/>
          <p:nvPr/>
        </p:nvSpPr>
        <p:spPr>
          <a:xfrm>
            <a:off x="0" y="0"/>
            <a:ext cx="12192000" cy="1737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nvGrpSpPr>
          <p:cNvPr id="6" name="Group 5"/>
          <p:cNvGrpSpPr/>
          <p:nvPr/>
        </p:nvGrpSpPr>
        <p:grpSpPr>
          <a:xfrm>
            <a:off x="0" y="5760720"/>
            <a:ext cx="1203960" cy="1097280"/>
            <a:chOff x="0" y="5760720"/>
            <a:chExt cx="1203960" cy="1097280"/>
          </a:xfrm>
        </p:grpSpPr>
        <p:sp>
          <p:nvSpPr>
            <p:cNvPr id="7" name="Oval 6"/>
            <p:cNvSpPr/>
            <p:nvPr/>
          </p:nvSpPr>
          <p:spPr>
            <a:xfrm>
              <a:off x="0" y="5943600"/>
              <a:ext cx="914400" cy="914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8" name="Oval 7"/>
            <p:cNvSpPr/>
            <p:nvPr/>
          </p:nvSpPr>
          <p:spPr>
            <a:xfrm>
              <a:off x="502920" y="5760720"/>
              <a:ext cx="365760" cy="36576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9" name="Oval 8"/>
            <p:cNvSpPr/>
            <p:nvPr/>
          </p:nvSpPr>
          <p:spPr>
            <a:xfrm>
              <a:off x="624840" y="6126480"/>
              <a:ext cx="579120" cy="57912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sp>
        <p:nvSpPr>
          <p:cNvPr id="10" name="Footer Placeholder 9"/>
          <p:cNvSpPr>
            <a:spLocks noGrp="1"/>
          </p:cNvSpPr>
          <p:nvPr>
            <p:ph type="ftr" sz="quarter" idx="11"/>
          </p:nvPr>
        </p:nvSpPr>
        <p:spPr/>
        <p:txBody>
          <a:bodyPr/>
          <a:lstStyle/>
          <a:p>
            <a:r>
              <a:rPr lang="hr-HR" smtClean="0"/>
              <a:t>INFUTURE 2015, rvrana@ffzg.hr 12.11.2015.</a:t>
            </a:r>
            <a:endParaRPr lang="hr-HR"/>
          </a:p>
        </p:txBody>
      </p:sp>
      <p:sp>
        <p:nvSpPr>
          <p:cNvPr id="11" name="Slide Number Placeholder 10"/>
          <p:cNvSpPr>
            <a:spLocks noGrp="1"/>
          </p:cNvSpPr>
          <p:nvPr>
            <p:ph type="sldNum" sz="quarter" idx="12"/>
          </p:nvPr>
        </p:nvSpPr>
        <p:spPr/>
        <p:txBody>
          <a:bodyPr/>
          <a:lstStyle/>
          <a:p>
            <a:fld id="{26E21CCE-31EE-4E75-BD34-9FFB1DB2FA7E}" type="slidenum">
              <a:rPr lang="hr-HR" smtClean="0"/>
              <a:t>3</a:t>
            </a:fld>
            <a:r>
              <a:rPr lang="hr-HR" dirty="0"/>
              <a:t>/12</a:t>
            </a:r>
          </a:p>
        </p:txBody>
      </p:sp>
    </p:spTree>
    <p:extLst>
      <p:ext uri="{BB962C8B-B14F-4D97-AF65-F5344CB8AC3E}">
        <p14:creationId xmlns:p14="http://schemas.microsoft.com/office/powerpoint/2010/main" val="3217178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Scientific communication paradigm change</a:t>
            </a:r>
            <a:r>
              <a:rPr lang="hr-HR" dirty="0"/>
              <a:t> </a:t>
            </a:r>
            <a:r>
              <a:rPr lang="hr-HR" dirty="0" err="1"/>
              <a:t>and</a:t>
            </a:r>
            <a:r>
              <a:rPr lang="hr-HR" dirty="0"/>
              <a:t> </a:t>
            </a:r>
            <a:r>
              <a:rPr lang="hr-HR" dirty="0" err="1"/>
              <a:t>digital</a:t>
            </a:r>
            <a:r>
              <a:rPr lang="hr-HR" dirty="0"/>
              <a:t> </a:t>
            </a:r>
            <a:r>
              <a:rPr lang="hr-HR" dirty="0" err="1" smtClean="0"/>
              <a:t>repositories</a:t>
            </a:r>
            <a:endParaRPr lang="hr-HR" dirty="0"/>
          </a:p>
        </p:txBody>
      </p:sp>
      <p:sp>
        <p:nvSpPr>
          <p:cNvPr id="3" name="Content Placeholder 2"/>
          <p:cNvSpPr>
            <a:spLocks noGrp="1"/>
          </p:cNvSpPr>
          <p:nvPr>
            <p:ph idx="1"/>
          </p:nvPr>
        </p:nvSpPr>
        <p:spPr/>
        <p:txBody>
          <a:bodyPr>
            <a:normAutofit/>
          </a:bodyPr>
          <a:lstStyle/>
          <a:p>
            <a:r>
              <a:rPr lang="hr-HR" b="1" dirty="0" smtClean="0"/>
              <a:t>Digital </a:t>
            </a:r>
            <a:r>
              <a:rPr lang="hr-HR" b="1" dirty="0" err="1" smtClean="0"/>
              <a:t>repositories</a:t>
            </a:r>
            <a:r>
              <a:rPr lang="hr-HR" dirty="0" smtClean="0"/>
              <a:t>: d</a:t>
            </a:r>
            <a:r>
              <a:rPr lang="en-US" dirty="0" err="1" smtClean="0"/>
              <a:t>igital</a:t>
            </a:r>
            <a:r>
              <a:rPr lang="en-US" dirty="0" smtClean="0"/>
              <a:t> </a:t>
            </a:r>
            <a:r>
              <a:rPr lang="en-US" dirty="0"/>
              <a:t>archives of the intellectual product created by the faculty, research staff, and students of an institution and are accessible to end users both within and outside the institution, with few if any barriers to access (Johnson 2002</a:t>
            </a:r>
            <a:r>
              <a:rPr lang="en-US" dirty="0" smtClean="0"/>
              <a:t>)</a:t>
            </a:r>
            <a:r>
              <a:rPr lang="hr-HR" dirty="0" smtClean="0"/>
              <a:t/>
            </a:r>
            <a:br>
              <a:rPr lang="hr-HR" dirty="0" smtClean="0"/>
            </a:br>
            <a:endParaRPr lang="hr-HR" dirty="0" smtClean="0"/>
          </a:p>
          <a:p>
            <a:r>
              <a:rPr lang="hr-HR" dirty="0" err="1" smtClean="0"/>
              <a:t>They</a:t>
            </a:r>
            <a:r>
              <a:rPr lang="hr-HR" dirty="0" smtClean="0"/>
              <a:t>: </a:t>
            </a:r>
          </a:p>
          <a:p>
            <a:pPr lvl="1"/>
            <a:r>
              <a:rPr lang="hr-HR" dirty="0" smtClean="0"/>
              <a:t>A</a:t>
            </a:r>
            <a:r>
              <a:rPr lang="en-US" dirty="0" err="1" smtClean="0"/>
              <a:t>ggregate</a:t>
            </a:r>
            <a:r>
              <a:rPr lang="en-US" dirty="0" smtClean="0"/>
              <a:t> </a:t>
            </a:r>
            <a:r>
              <a:rPr lang="en-US" dirty="0"/>
              <a:t>scientific </a:t>
            </a:r>
            <a:r>
              <a:rPr lang="hr-HR" dirty="0" err="1" smtClean="0"/>
              <a:t>content</a:t>
            </a:r>
            <a:r>
              <a:rPr lang="hr-HR" dirty="0" smtClean="0"/>
              <a:t> (</a:t>
            </a:r>
            <a:r>
              <a:rPr lang="en-US" dirty="0" smtClean="0"/>
              <a:t>journals and </a:t>
            </a:r>
            <a:r>
              <a:rPr lang="en-US" dirty="0"/>
              <a:t>other types of publications) and offer access to </a:t>
            </a:r>
            <a:r>
              <a:rPr lang="en-US" dirty="0" err="1" smtClean="0"/>
              <a:t>th</a:t>
            </a:r>
            <a:r>
              <a:rPr lang="hr-HR" dirty="0" smtClean="0"/>
              <a:t>at</a:t>
            </a:r>
            <a:r>
              <a:rPr lang="en-US" dirty="0" smtClean="0"/>
              <a:t> content in </a:t>
            </a:r>
            <a:r>
              <a:rPr lang="en-US" dirty="0"/>
              <a:t>digital </a:t>
            </a:r>
            <a:r>
              <a:rPr lang="en-US" dirty="0" smtClean="0"/>
              <a:t>format</a:t>
            </a:r>
            <a:r>
              <a:rPr lang="hr-HR" dirty="0" smtClean="0"/>
              <a:t/>
            </a:r>
            <a:br>
              <a:rPr lang="hr-HR" dirty="0" smtClean="0"/>
            </a:br>
            <a:endParaRPr lang="hr-HR" dirty="0"/>
          </a:p>
          <a:p>
            <a:pPr lvl="1"/>
            <a:r>
              <a:rPr lang="hr-HR" dirty="0" smtClean="0"/>
              <a:t>O</a:t>
            </a:r>
            <a:r>
              <a:rPr lang="en-US" dirty="0" err="1" smtClean="0"/>
              <a:t>ffer</a:t>
            </a:r>
            <a:r>
              <a:rPr lang="en-US" dirty="0" smtClean="0"/>
              <a:t> a </a:t>
            </a:r>
            <a:r>
              <a:rPr lang="en-US" dirty="0"/>
              <a:t>way to manage and disseminate </a:t>
            </a:r>
            <a:r>
              <a:rPr lang="hr-HR" dirty="0" err="1" smtClean="0"/>
              <a:t>versatile</a:t>
            </a:r>
            <a:r>
              <a:rPr lang="hr-HR" dirty="0" smtClean="0"/>
              <a:t> </a:t>
            </a:r>
            <a:r>
              <a:rPr lang="hr-HR" dirty="0" err="1" smtClean="0"/>
              <a:t>types</a:t>
            </a:r>
            <a:r>
              <a:rPr lang="hr-HR" dirty="0" smtClean="0"/>
              <a:t> </a:t>
            </a:r>
            <a:r>
              <a:rPr lang="hr-HR" dirty="0" err="1" smtClean="0"/>
              <a:t>of</a:t>
            </a:r>
            <a:r>
              <a:rPr lang="en-US" dirty="0" smtClean="0"/>
              <a:t> </a:t>
            </a:r>
            <a:r>
              <a:rPr lang="en-US" dirty="0"/>
              <a:t>digital materials created by the individual </a:t>
            </a:r>
            <a:r>
              <a:rPr lang="hr-HR" dirty="0" err="1" smtClean="0"/>
              <a:t>scientific</a:t>
            </a:r>
            <a:r>
              <a:rPr lang="hr-HR" dirty="0" smtClean="0"/>
              <a:t> </a:t>
            </a:r>
            <a:r>
              <a:rPr lang="en-US" dirty="0" smtClean="0"/>
              <a:t>institution </a:t>
            </a:r>
            <a:r>
              <a:rPr lang="en-US" dirty="0"/>
              <a:t>and </a:t>
            </a:r>
            <a:r>
              <a:rPr lang="hr-HR" dirty="0" err="1" smtClean="0"/>
              <a:t>scientists</a:t>
            </a:r>
            <a:r>
              <a:rPr lang="hr-HR" dirty="0" smtClean="0"/>
              <a:t> </a:t>
            </a:r>
            <a:r>
              <a:rPr lang="hr-HR" dirty="0" err="1" smtClean="0"/>
              <a:t>themselves</a:t>
            </a:r>
            <a:endParaRPr lang="hr-HR" dirty="0"/>
          </a:p>
        </p:txBody>
      </p:sp>
      <p:sp>
        <p:nvSpPr>
          <p:cNvPr id="5" name="Rectangle 4"/>
          <p:cNvSpPr/>
          <p:nvPr/>
        </p:nvSpPr>
        <p:spPr>
          <a:xfrm>
            <a:off x="0" y="0"/>
            <a:ext cx="12192000" cy="1737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nvGrpSpPr>
          <p:cNvPr id="6" name="Group 5"/>
          <p:cNvGrpSpPr/>
          <p:nvPr/>
        </p:nvGrpSpPr>
        <p:grpSpPr>
          <a:xfrm>
            <a:off x="0" y="5760720"/>
            <a:ext cx="1203960" cy="1097280"/>
            <a:chOff x="0" y="5760720"/>
            <a:chExt cx="1203960" cy="1097280"/>
          </a:xfrm>
        </p:grpSpPr>
        <p:sp>
          <p:nvSpPr>
            <p:cNvPr id="7" name="Oval 6"/>
            <p:cNvSpPr/>
            <p:nvPr/>
          </p:nvSpPr>
          <p:spPr>
            <a:xfrm>
              <a:off x="0" y="5943600"/>
              <a:ext cx="914400" cy="914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8" name="Oval 7"/>
            <p:cNvSpPr/>
            <p:nvPr/>
          </p:nvSpPr>
          <p:spPr>
            <a:xfrm>
              <a:off x="502920" y="5760720"/>
              <a:ext cx="365760" cy="36576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9" name="Oval 8"/>
            <p:cNvSpPr/>
            <p:nvPr/>
          </p:nvSpPr>
          <p:spPr>
            <a:xfrm>
              <a:off x="624840" y="6126480"/>
              <a:ext cx="579120" cy="57912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sp>
        <p:nvSpPr>
          <p:cNvPr id="10" name="Footer Placeholder 9"/>
          <p:cNvSpPr>
            <a:spLocks noGrp="1"/>
          </p:cNvSpPr>
          <p:nvPr>
            <p:ph type="ftr" sz="quarter" idx="11"/>
          </p:nvPr>
        </p:nvSpPr>
        <p:spPr/>
        <p:txBody>
          <a:bodyPr/>
          <a:lstStyle/>
          <a:p>
            <a:r>
              <a:rPr lang="hr-HR" smtClean="0"/>
              <a:t>INFUTURE 2015, rvrana@ffzg.hr 12.11.2015.</a:t>
            </a:r>
            <a:endParaRPr lang="hr-HR"/>
          </a:p>
        </p:txBody>
      </p:sp>
      <p:sp>
        <p:nvSpPr>
          <p:cNvPr id="11" name="Slide Number Placeholder 10"/>
          <p:cNvSpPr>
            <a:spLocks noGrp="1"/>
          </p:cNvSpPr>
          <p:nvPr>
            <p:ph type="sldNum" sz="quarter" idx="12"/>
          </p:nvPr>
        </p:nvSpPr>
        <p:spPr/>
        <p:txBody>
          <a:bodyPr/>
          <a:lstStyle/>
          <a:p>
            <a:fld id="{26E21CCE-31EE-4E75-BD34-9FFB1DB2FA7E}" type="slidenum">
              <a:rPr lang="hr-HR" smtClean="0"/>
              <a:t>4</a:t>
            </a:fld>
            <a:r>
              <a:rPr lang="hr-HR" dirty="0"/>
              <a:t>/12</a:t>
            </a:r>
          </a:p>
        </p:txBody>
      </p:sp>
    </p:spTree>
    <p:extLst>
      <p:ext uri="{BB962C8B-B14F-4D97-AF65-F5344CB8AC3E}">
        <p14:creationId xmlns:p14="http://schemas.microsoft.com/office/powerpoint/2010/main" val="2763467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Scientific communication paradigm </a:t>
            </a:r>
            <a:r>
              <a:rPr lang="en-US" dirty="0" smtClean="0"/>
              <a:t>change</a:t>
            </a:r>
            <a:r>
              <a:rPr lang="hr-HR" dirty="0"/>
              <a:t> </a:t>
            </a:r>
            <a:r>
              <a:rPr lang="hr-HR" dirty="0" err="1" smtClean="0"/>
              <a:t>and</a:t>
            </a:r>
            <a:r>
              <a:rPr lang="hr-HR" dirty="0" smtClean="0"/>
              <a:t> </a:t>
            </a:r>
            <a:r>
              <a:rPr lang="hr-HR" dirty="0" err="1" smtClean="0"/>
              <a:t>digital</a:t>
            </a:r>
            <a:r>
              <a:rPr lang="hr-HR" dirty="0" smtClean="0"/>
              <a:t> </a:t>
            </a:r>
            <a:r>
              <a:rPr lang="hr-HR" dirty="0" err="1" smtClean="0"/>
              <a:t>repositories</a:t>
            </a:r>
            <a:endParaRPr lang="hr-HR" dirty="0"/>
          </a:p>
        </p:txBody>
      </p:sp>
      <p:sp>
        <p:nvSpPr>
          <p:cNvPr id="3" name="Content Placeholder 2"/>
          <p:cNvSpPr>
            <a:spLocks noGrp="1"/>
          </p:cNvSpPr>
          <p:nvPr>
            <p:ph idx="1"/>
          </p:nvPr>
        </p:nvSpPr>
        <p:spPr/>
        <p:txBody>
          <a:bodyPr>
            <a:normAutofit/>
          </a:bodyPr>
          <a:lstStyle/>
          <a:p>
            <a:pPr lvl="1"/>
            <a:r>
              <a:rPr lang="hr-HR" dirty="0" err="1" smtClean="0"/>
              <a:t>Solve</a:t>
            </a:r>
            <a:r>
              <a:rPr lang="hr-HR" dirty="0" smtClean="0"/>
              <a:t> </a:t>
            </a:r>
            <a:r>
              <a:rPr lang="en-GB" dirty="0" smtClean="0"/>
              <a:t> the problem of the organization of large quantities of scientific knowledge</a:t>
            </a:r>
            <a:r>
              <a:rPr lang="hr-HR" dirty="0" smtClean="0"/>
              <a:t/>
            </a:r>
            <a:br>
              <a:rPr lang="hr-HR" dirty="0" smtClean="0"/>
            </a:br>
            <a:endParaRPr lang="hr-HR" dirty="0" smtClean="0"/>
          </a:p>
          <a:p>
            <a:pPr lvl="1"/>
            <a:r>
              <a:rPr lang="hr-HR" dirty="0" err="1" smtClean="0"/>
              <a:t>Solve</a:t>
            </a:r>
            <a:r>
              <a:rPr lang="hr-HR" dirty="0" smtClean="0"/>
              <a:t> </a:t>
            </a:r>
            <a:r>
              <a:rPr lang="en-GB" dirty="0" smtClean="0"/>
              <a:t>the problem of access to scientific </a:t>
            </a:r>
            <a:r>
              <a:rPr lang="en-GB" dirty="0" smtClean="0"/>
              <a:t>knowledge</a:t>
            </a:r>
            <a:r>
              <a:rPr lang="hr-HR" dirty="0"/>
              <a:t> </a:t>
            </a:r>
            <a:r>
              <a:rPr lang="hr-HR" dirty="0" err="1"/>
              <a:t>in</a:t>
            </a:r>
            <a:r>
              <a:rPr lang="hr-HR" dirty="0"/>
              <a:t> </a:t>
            </a:r>
            <a:r>
              <a:rPr lang="hr-HR" dirty="0" err="1"/>
              <a:t>great</a:t>
            </a:r>
            <a:r>
              <a:rPr lang="hr-HR" dirty="0"/>
              <a:t> </a:t>
            </a:r>
            <a:r>
              <a:rPr lang="hr-HR" dirty="0" err="1" smtClean="0"/>
              <a:t>quantities</a:t>
            </a:r>
            <a:endParaRPr lang="en-GB" dirty="0" smtClean="0"/>
          </a:p>
          <a:p>
            <a:pPr marL="0" indent="0">
              <a:buNone/>
            </a:pPr>
            <a:endParaRPr lang="en-GB" dirty="0" smtClean="0"/>
          </a:p>
          <a:p>
            <a:r>
              <a:rPr lang="hr-HR" dirty="0" err="1" smtClean="0"/>
              <a:t>Universities</a:t>
            </a:r>
            <a:r>
              <a:rPr lang="hr-HR" dirty="0" smtClean="0"/>
              <a:t> r</a:t>
            </a:r>
            <a:r>
              <a:rPr lang="en-GB" dirty="0" err="1" smtClean="0"/>
              <a:t>egaining</a:t>
            </a:r>
            <a:r>
              <a:rPr lang="en-GB" dirty="0" smtClean="0"/>
              <a:t> complete control over their scientific output </a:t>
            </a:r>
            <a:br>
              <a:rPr lang="en-GB" dirty="0" smtClean="0"/>
            </a:br>
            <a:endParaRPr lang="en-GB" dirty="0" smtClean="0"/>
          </a:p>
          <a:p>
            <a:r>
              <a:rPr lang="en-GB" dirty="0" smtClean="0"/>
              <a:t>Making the scientific output more visible</a:t>
            </a:r>
          </a:p>
        </p:txBody>
      </p:sp>
      <p:sp>
        <p:nvSpPr>
          <p:cNvPr id="5" name="Rectangle 4"/>
          <p:cNvSpPr/>
          <p:nvPr/>
        </p:nvSpPr>
        <p:spPr>
          <a:xfrm>
            <a:off x="0" y="0"/>
            <a:ext cx="12192000" cy="1737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nvGrpSpPr>
          <p:cNvPr id="6" name="Group 5"/>
          <p:cNvGrpSpPr/>
          <p:nvPr/>
        </p:nvGrpSpPr>
        <p:grpSpPr>
          <a:xfrm>
            <a:off x="0" y="5760720"/>
            <a:ext cx="1203960" cy="1097280"/>
            <a:chOff x="0" y="5760720"/>
            <a:chExt cx="1203960" cy="1097280"/>
          </a:xfrm>
        </p:grpSpPr>
        <p:sp>
          <p:nvSpPr>
            <p:cNvPr id="7" name="Oval 6"/>
            <p:cNvSpPr/>
            <p:nvPr/>
          </p:nvSpPr>
          <p:spPr>
            <a:xfrm>
              <a:off x="0" y="5943600"/>
              <a:ext cx="914400" cy="914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8" name="Oval 7"/>
            <p:cNvSpPr/>
            <p:nvPr/>
          </p:nvSpPr>
          <p:spPr>
            <a:xfrm>
              <a:off x="502920" y="5760720"/>
              <a:ext cx="365760" cy="36576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9" name="Oval 8"/>
            <p:cNvSpPr/>
            <p:nvPr/>
          </p:nvSpPr>
          <p:spPr>
            <a:xfrm>
              <a:off x="624840" y="6126480"/>
              <a:ext cx="579120" cy="57912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sp>
        <p:nvSpPr>
          <p:cNvPr id="10" name="Footer Placeholder 9"/>
          <p:cNvSpPr>
            <a:spLocks noGrp="1"/>
          </p:cNvSpPr>
          <p:nvPr>
            <p:ph type="ftr" sz="quarter" idx="11"/>
          </p:nvPr>
        </p:nvSpPr>
        <p:spPr/>
        <p:txBody>
          <a:bodyPr/>
          <a:lstStyle/>
          <a:p>
            <a:r>
              <a:rPr lang="hr-HR" smtClean="0"/>
              <a:t>INFUTURE 2015, rvrana@ffzg.hr 12.11.2015.</a:t>
            </a:r>
            <a:endParaRPr lang="hr-HR"/>
          </a:p>
        </p:txBody>
      </p:sp>
      <p:sp>
        <p:nvSpPr>
          <p:cNvPr id="11" name="Slide Number Placeholder 10"/>
          <p:cNvSpPr>
            <a:spLocks noGrp="1"/>
          </p:cNvSpPr>
          <p:nvPr>
            <p:ph type="sldNum" sz="quarter" idx="12"/>
          </p:nvPr>
        </p:nvSpPr>
        <p:spPr/>
        <p:txBody>
          <a:bodyPr/>
          <a:lstStyle/>
          <a:p>
            <a:fld id="{26E21CCE-31EE-4E75-BD34-9FFB1DB2FA7E}" type="slidenum">
              <a:rPr lang="hr-HR" smtClean="0"/>
              <a:t>5</a:t>
            </a:fld>
            <a:r>
              <a:rPr lang="hr-HR" dirty="0"/>
              <a:t>/12</a:t>
            </a:r>
          </a:p>
        </p:txBody>
      </p:sp>
    </p:spTree>
    <p:extLst>
      <p:ext uri="{BB962C8B-B14F-4D97-AF65-F5344CB8AC3E}">
        <p14:creationId xmlns:p14="http://schemas.microsoft.com/office/powerpoint/2010/main" val="401038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Scientific communication paradigm change</a:t>
            </a:r>
            <a:r>
              <a:rPr lang="hr-HR" dirty="0"/>
              <a:t> </a:t>
            </a:r>
            <a:r>
              <a:rPr lang="hr-HR" dirty="0" err="1"/>
              <a:t>and</a:t>
            </a:r>
            <a:r>
              <a:rPr lang="hr-HR" dirty="0"/>
              <a:t> </a:t>
            </a:r>
            <a:r>
              <a:rPr lang="hr-HR" dirty="0" err="1"/>
              <a:t>digital</a:t>
            </a:r>
            <a:r>
              <a:rPr lang="hr-HR" dirty="0"/>
              <a:t> </a:t>
            </a:r>
            <a:r>
              <a:rPr lang="hr-HR" dirty="0" err="1"/>
              <a:t>repositories</a:t>
            </a:r>
            <a:endParaRPr lang="hr-HR" dirty="0"/>
          </a:p>
        </p:txBody>
      </p:sp>
      <p:sp>
        <p:nvSpPr>
          <p:cNvPr id="3" name="Content Placeholder 2"/>
          <p:cNvSpPr>
            <a:spLocks noGrp="1"/>
          </p:cNvSpPr>
          <p:nvPr>
            <p:ph idx="1"/>
          </p:nvPr>
        </p:nvSpPr>
        <p:spPr/>
        <p:txBody>
          <a:bodyPr>
            <a:normAutofit/>
          </a:bodyPr>
          <a:lstStyle/>
          <a:p>
            <a:r>
              <a:rPr lang="en-US" dirty="0"/>
              <a:t>Digital repositories aim to replace the traditional systems for publishing and preservation of scientific </a:t>
            </a:r>
            <a:r>
              <a:rPr lang="en-US" dirty="0" smtClean="0"/>
              <a:t>information</a:t>
            </a:r>
            <a:r>
              <a:rPr lang="hr-HR" dirty="0" smtClean="0"/>
              <a:t>:</a:t>
            </a:r>
            <a:br>
              <a:rPr lang="hr-HR" dirty="0" smtClean="0"/>
            </a:br>
            <a:endParaRPr lang="hr-HR" dirty="0" smtClean="0"/>
          </a:p>
          <a:p>
            <a:pPr lvl="1"/>
            <a:r>
              <a:rPr lang="hr-HR" b="1" dirty="0" smtClean="0"/>
              <a:t>R</a:t>
            </a:r>
            <a:r>
              <a:rPr lang="en-US" b="1" dirty="0" err="1" smtClean="0"/>
              <a:t>egistration</a:t>
            </a:r>
            <a:r>
              <a:rPr lang="en-US" b="1" dirty="0" smtClean="0"/>
              <a:t> </a:t>
            </a:r>
            <a:r>
              <a:rPr lang="en-US" dirty="0"/>
              <a:t>- the author wishes to ensure that she is acknowledged as the person who carried out a specific piece of research and made a specific </a:t>
            </a:r>
            <a:r>
              <a:rPr lang="en-US" dirty="0" smtClean="0"/>
              <a:t>discovery</a:t>
            </a:r>
            <a:r>
              <a:rPr lang="hr-HR" dirty="0" smtClean="0"/>
              <a:t/>
            </a:r>
            <a:br>
              <a:rPr lang="hr-HR" dirty="0" smtClean="0"/>
            </a:br>
            <a:endParaRPr lang="hr-HR" dirty="0" smtClean="0"/>
          </a:p>
          <a:p>
            <a:pPr lvl="1"/>
            <a:r>
              <a:rPr lang="hr-HR" b="1" dirty="0"/>
              <a:t>C</a:t>
            </a:r>
            <a:r>
              <a:rPr lang="en-US" b="1" dirty="0" err="1" smtClean="0"/>
              <a:t>ertification</a:t>
            </a:r>
            <a:r>
              <a:rPr lang="en-US" dirty="0" smtClean="0"/>
              <a:t> </a:t>
            </a:r>
            <a:r>
              <a:rPr lang="en-US" dirty="0"/>
              <a:t>- through the process of peer review it is determined that the author’s claims are </a:t>
            </a:r>
            <a:r>
              <a:rPr lang="en-US" dirty="0" smtClean="0"/>
              <a:t>reasonable</a:t>
            </a:r>
            <a:r>
              <a:rPr lang="hr-HR" dirty="0" smtClean="0"/>
              <a:t/>
            </a:r>
            <a:br>
              <a:rPr lang="hr-HR" dirty="0" smtClean="0"/>
            </a:br>
            <a:endParaRPr lang="hr-HR" dirty="0" smtClean="0"/>
          </a:p>
          <a:p>
            <a:pPr lvl="1"/>
            <a:r>
              <a:rPr lang="hr-HR" b="1" dirty="0" smtClean="0"/>
              <a:t>A</a:t>
            </a:r>
            <a:r>
              <a:rPr lang="en-US" b="1" dirty="0" err="1" smtClean="0"/>
              <a:t>rchiving</a:t>
            </a:r>
            <a:r>
              <a:rPr lang="en-US" dirty="0" smtClean="0"/>
              <a:t> </a:t>
            </a:r>
            <a:r>
              <a:rPr lang="en-US" dirty="0"/>
              <a:t>- the research is retained for </a:t>
            </a:r>
            <a:r>
              <a:rPr lang="en-US" dirty="0" smtClean="0"/>
              <a:t>posterity</a:t>
            </a:r>
            <a:r>
              <a:rPr lang="hr-HR" dirty="0" smtClean="0"/>
              <a:t> (</a:t>
            </a:r>
            <a:r>
              <a:rPr lang="en-US" dirty="0" smtClean="0"/>
              <a:t>Prosser</a:t>
            </a:r>
            <a:r>
              <a:rPr lang="hr-HR" dirty="0" smtClean="0"/>
              <a:t>,</a:t>
            </a:r>
            <a:r>
              <a:rPr lang="en-US" dirty="0" smtClean="0"/>
              <a:t> 2005</a:t>
            </a:r>
            <a:r>
              <a:rPr lang="en-US" dirty="0"/>
              <a:t>)</a:t>
            </a:r>
            <a:endParaRPr lang="hr-HR" dirty="0"/>
          </a:p>
        </p:txBody>
      </p:sp>
      <p:sp>
        <p:nvSpPr>
          <p:cNvPr id="5" name="Rectangle 4"/>
          <p:cNvSpPr/>
          <p:nvPr/>
        </p:nvSpPr>
        <p:spPr>
          <a:xfrm>
            <a:off x="0" y="0"/>
            <a:ext cx="12192000" cy="1737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nvGrpSpPr>
          <p:cNvPr id="6" name="Group 5"/>
          <p:cNvGrpSpPr/>
          <p:nvPr/>
        </p:nvGrpSpPr>
        <p:grpSpPr>
          <a:xfrm>
            <a:off x="0" y="5760720"/>
            <a:ext cx="1203960" cy="1097280"/>
            <a:chOff x="0" y="5760720"/>
            <a:chExt cx="1203960" cy="1097280"/>
          </a:xfrm>
        </p:grpSpPr>
        <p:sp>
          <p:nvSpPr>
            <p:cNvPr id="7" name="Oval 6"/>
            <p:cNvSpPr/>
            <p:nvPr/>
          </p:nvSpPr>
          <p:spPr>
            <a:xfrm>
              <a:off x="0" y="5943600"/>
              <a:ext cx="914400" cy="914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8" name="Oval 7"/>
            <p:cNvSpPr/>
            <p:nvPr/>
          </p:nvSpPr>
          <p:spPr>
            <a:xfrm>
              <a:off x="502920" y="5760720"/>
              <a:ext cx="365760" cy="36576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9" name="Oval 8"/>
            <p:cNvSpPr/>
            <p:nvPr/>
          </p:nvSpPr>
          <p:spPr>
            <a:xfrm>
              <a:off x="624840" y="6126480"/>
              <a:ext cx="579120" cy="57912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sp>
        <p:nvSpPr>
          <p:cNvPr id="10" name="Footer Placeholder 9"/>
          <p:cNvSpPr>
            <a:spLocks noGrp="1"/>
          </p:cNvSpPr>
          <p:nvPr>
            <p:ph type="ftr" sz="quarter" idx="11"/>
          </p:nvPr>
        </p:nvSpPr>
        <p:spPr/>
        <p:txBody>
          <a:bodyPr/>
          <a:lstStyle/>
          <a:p>
            <a:r>
              <a:rPr lang="hr-HR" smtClean="0"/>
              <a:t>INFUTURE 2015, rvrana@ffzg.hr 12.11.2015.</a:t>
            </a:r>
            <a:endParaRPr lang="hr-HR"/>
          </a:p>
        </p:txBody>
      </p:sp>
      <p:sp>
        <p:nvSpPr>
          <p:cNvPr id="11" name="Slide Number Placeholder 10"/>
          <p:cNvSpPr>
            <a:spLocks noGrp="1"/>
          </p:cNvSpPr>
          <p:nvPr>
            <p:ph type="sldNum" sz="quarter" idx="12"/>
          </p:nvPr>
        </p:nvSpPr>
        <p:spPr/>
        <p:txBody>
          <a:bodyPr/>
          <a:lstStyle/>
          <a:p>
            <a:fld id="{26E21CCE-31EE-4E75-BD34-9FFB1DB2FA7E}" type="slidenum">
              <a:rPr lang="hr-HR" smtClean="0"/>
              <a:t>6</a:t>
            </a:fld>
            <a:r>
              <a:rPr lang="hr-HR" dirty="0"/>
              <a:t>/12</a:t>
            </a:r>
          </a:p>
        </p:txBody>
      </p:sp>
    </p:spTree>
    <p:extLst>
      <p:ext uri="{BB962C8B-B14F-4D97-AF65-F5344CB8AC3E}">
        <p14:creationId xmlns:p14="http://schemas.microsoft.com/office/powerpoint/2010/main" val="42476232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Open </a:t>
            </a:r>
            <a:r>
              <a:rPr lang="hr-HR" dirty="0" err="1" smtClean="0"/>
              <a:t>access</a:t>
            </a:r>
            <a:r>
              <a:rPr lang="hr-HR" dirty="0" smtClean="0"/>
              <a:t> (OA)</a:t>
            </a:r>
            <a:endParaRPr lang="hr-HR" dirty="0"/>
          </a:p>
        </p:txBody>
      </p:sp>
      <p:sp>
        <p:nvSpPr>
          <p:cNvPr id="3" name="Content Placeholder 2"/>
          <p:cNvSpPr>
            <a:spLocks noGrp="1"/>
          </p:cNvSpPr>
          <p:nvPr>
            <p:ph idx="1"/>
          </p:nvPr>
        </p:nvSpPr>
        <p:spPr/>
        <p:txBody>
          <a:bodyPr>
            <a:normAutofit lnSpcReduction="10000"/>
          </a:bodyPr>
          <a:lstStyle/>
          <a:p>
            <a:r>
              <a:rPr lang="hr-HR" dirty="0" smtClean="0"/>
              <a:t>Open </a:t>
            </a:r>
            <a:r>
              <a:rPr lang="hr-HR" dirty="0" err="1" smtClean="0"/>
              <a:t>access</a:t>
            </a:r>
            <a:r>
              <a:rPr lang="hr-HR" dirty="0" smtClean="0"/>
              <a:t> (OA): </a:t>
            </a:r>
            <a:r>
              <a:rPr lang="en-US" dirty="0" smtClean="0"/>
              <a:t>"</a:t>
            </a:r>
            <a:r>
              <a:rPr lang="en-US" dirty="0"/>
              <a:t>access" in the context of open access as including not only basic elements such as the right to read, download and print, but also the right to copy, distribute, search, link, crawl, and </a:t>
            </a:r>
            <a:r>
              <a:rPr lang="en-US" dirty="0" smtClean="0"/>
              <a:t>mine</a:t>
            </a:r>
            <a:r>
              <a:rPr lang="hr-HR" dirty="0" smtClean="0"/>
              <a:t> </a:t>
            </a:r>
            <a:r>
              <a:rPr lang="en-US" dirty="0"/>
              <a:t>(Guidelines on Open Access to Scientific Publications and Research Data in Horizon 2020 2013: 2</a:t>
            </a:r>
            <a:r>
              <a:rPr lang="en-US" dirty="0" smtClean="0"/>
              <a:t>)</a:t>
            </a:r>
            <a:endParaRPr lang="hr-HR" dirty="0" smtClean="0"/>
          </a:p>
          <a:p>
            <a:endParaRPr lang="hr-HR" dirty="0"/>
          </a:p>
          <a:p>
            <a:r>
              <a:rPr lang="hr-HR" dirty="0" smtClean="0"/>
              <a:t>O</a:t>
            </a:r>
            <a:r>
              <a:rPr lang="en-US" dirty="0" smtClean="0"/>
              <a:t>pen </a:t>
            </a:r>
            <a:r>
              <a:rPr lang="en-US" dirty="0"/>
              <a:t>access literature can usually be delivered in two </a:t>
            </a:r>
            <a:r>
              <a:rPr lang="en-US" dirty="0" smtClean="0"/>
              <a:t>ways: </a:t>
            </a:r>
            <a:r>
              <a:rPr lang="en-US" dirty="0"/>
              <a:t>open access digital repositories and open access </a:t>
            </a:r>
            <a:r>
              <a:rPr lang="en-US" dirty="0" smtClean="0"/>
              <a:t>journals</a:t>
            </a:r>
            <a:r>
              <a:rPr lang="hr-HR" dirty="0" smtClean="0"/>
              <a:t> </a:t>
            </a:r>
            <a:r>
              <a:rPr lang="en-US" dirty="0"/>
              <a:t>(Zainab 2010</a:t>
            </a:r>
            <a:r>
              <a:rPr lang="en-US" dirty="0" smtClean="0"/>
              <a:t>)</a:t>
            </a:r>
            <a:r>
              <a:rPr lang="hr-HR" dirty="0" smtClean="0"/>
              <a:t/>
            </a:r>
            <a:br>
              <a:rPr lang="hr-HR" dirty="0" smtClean="0"/>
            </a:br>
            <a:endParaRPr lang="hr-HR" dirty="0" smtClean="0"/>
          </a:p>
          <a:p>
            <a:r>
              <a:rPr lang="hr-HR" dirty="0" err="1" smtClean="0"/>
              <a:t>Focus</a:t>
            </a:r>
            <a:r>
              <a:rPr lang="hr-HR" dirty="0" smtClean="0"/>
              <a:t> on </a:t>
            </a:r>
            <a:r>
              <a:rPr lang="hr-HR" dirty="0" err="1" smtClean="0"/>
              <a:t>digital</a:t>
            </a:r>
            <a:r>
              <a:rPr lang="hr-HR" dirty="0" smtClean="0"/>
              <a:t> </a:t>
            </a:r>
            <a:r>
              <a:rPr lang="hr-HR" dirty="0" err="1" smtClean="0"/>
              <a:t>repositories</a:t>
            </a:r>
            <a:r>
              <a:rPr lang="hr-HR" dirty="0" smtClean="0"/>
              <a:t/>
            </a:r>
            <a:br>
              <a:rPr lang="hr-HR" dirty="0" smtClean="0"/>
            </a:br>
            <a:endParaRPr lang="hr-HR" dirty="0" smtClean="0"/>
          </a:p>
          <a:p>
            <a:endParaRPr lang="hr-HR" dirty="0"/>
          </a:p>
        </p:txBody>
      </p:sp>
      <p:sp>
        <p:nvSpPr>
          <p:cNvPr id="5" name="Rectangle 4"/>
          <p:cNvSpPr/>
          <p:nvPr/>
        </p:nvSpPr>
        <p:spPr>
          <a:xfrm>
            <a:off x="0" y="0"/>
            <a:ext cx="12192000" cy="1737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nvGrpSpPr>
          <p:cNvPr id="6" name="Group 5"/>
          <p:cNvGrpSpPr/>
          <p:nvPr/>
        </p:nvGrpSpPr>
        <p:grpSpPr>
          <a:xfrm>
            <a:off x="0" y="5760720"/>
            <a:ext cx="1203960" cy="1097280"/>
            <a:chOff x="0" y="5760720"/>
            <a:chExt cx="1203960" cy="1097280"/>
          </a:xfrm>
        </p:grpSpPr>
        <p:sp>
          <p:nvSpPr>
            <p:cNvPr id="7" name="Oval 6"/>
            <p:cNvSpPr/>
            <p:nvPr/>
          </p:nvSpPr>
          <p:spPr>
            <a:xfrm>
              <a:off x="0" y="5943600"/>
              <a:ext cx="914400" cy="914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8" name="Oval 7"/>
            <p:cNvSpPr/>
            <p:nvPr/>
          </p:nvSpPr>
          <p:spPr>
            <a:xfrm>
              <a:off x="502920" y="5760720"/>
              <a:ext cx="365760" cy="36576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9" name="Oval 8"/>
            <p:cNvSpPr/>
            <p:nvPr/>
          </p:nvSpPr>
          <p:spPr>
            <a:xfrm>
              <a:off x="624840" y="6126480"/>
              <a:ext cx="579120" cy="57912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sp>
        <p:nvSpPr>
          <p:cNvPr id="10" name="Footer Placeholder 9"/>
          <p:cNvSpPr>
            <a:spLocks noGrp="1"/>
          </p:cNvSpPr>
          <p:nvPr>
            <p:ph type="ftr" sz="quarter" idx="11"/>
          </p:nvPr>
        </p:nvSpPr>
        <p:spPr/>
        <p:txBody>
          <a:bodyPr/>
          <a:lstStyle/>
          <a:p>
            <a:r>
              <a:rPr lang="hr-HR" smtClean="0"/>
              <a:t>INFUTURE 2015, rvrana@ffzg.hr 12.11.2015.</a:t>
            </a:r>
            <a:endParaRPr lang="hr-HR"/>
          </a:p>
        </p:txBody>
      </p:sp>
      <p:sp>
        <p:nvSpPr>
          <p:cNvPr id="11" name="Slide Number Placeholder 10"/>
          <p:cNvSpPr>
            <a:spLocks noGrp="1"/>
          </p:cNvSpPr>
          <p:nvPr>
            <p:ph type="sldNum" sz="quarter" idx="12"/>
          </p:nvPr>
        </p:nvSpPr>
        <p:spPr/>
        <p:txBody>
          <a:bodyPr/>
          <a:lstStyle/>
          <a:p>
            <a:fld id="{26E21CCE-31EE-4E75-BD34-9FFB1DB2FA7E}" type="slidenum">
              <a:rPr lang="hr-HR" smtClean="0"/>
              <a:t>7</a:t>
            </a:fld>
            <a:r>
              <a:rPr lang="hr-HR" dirty="0"/>
              <a:t>/12</a:t>
            </a:r>
          </a:p>
        </p:txBody>
      </p:sp>
    </p:spTree>
    <p:extLst>
      <p:ext uri="{BB962C8B-B14F-4D97-AF65-F5344CB8AC3E}">
        <p14:creationId xmlns:p14="http://schemas.microsoft.com/office/powerpoint/2010/main" val="24291554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Open </a:t>
            </a:r>
            <a:r>
              <a:rPr lang="hr-HR" dirty="0" err="1" smtClean="0"/>
              <a:t>access</a:t>
            </a:r>
            <a:r>
              <a:rPr lang="hr-HR" dirty="0" smtClean="0"/>
              <a:t> (OA) </a:t>
            </a:r>
            <a:r>
              <a:rPr lang="hr-HR" dirty="0" err="1" smtClean="0"/>
              <a:t>and</a:t>
            </a:r>
            <a:r>
              <a:rPr lang="hr-HR" dirty="0" smtClean="0"/>
              <a:t> </a:t>
            </a:r>
            <a:r>
              <a:rPr lang="hr-HR" dirty="0" err="1" smtClean="0"/>
              <a:t>digital</a:t>
            </a:r>
            <a:r>
              <a:rPr lang="hr-HR" dirty="0" smtClean="0"/>
              <a:t> </a:t>
            </a:r>
            <a:r>
              <a:rPr lang="hr-HR" dirty="0" err="1" smtClean="0"/>
              <a:t>repositories</a:t>
            </a:r>
            <a:endParaRPr lang="hr-HR" dirty="0"/>
          </a:p>
        </p:txBody>
      </p:sp>
      <p:sp>
        <p:nvSpPr>
          <p:cNvPr id="3" name="Content Placeholder 2"/>
          <p:cNvSpPr>
            <a:spLocks noGrp="1"/>
          </p:cNvSpPr>
          <p:nvPr>
            <p:ph idx="1"/>
          </p:nvPr>
        </p:nvSpPr>
        <p:spPr/>
        <p:txBody>
          <a:bodyPr/>
          <a:lstStyle/>
          <a:p>
            <a:r>
              <a:rPr lang="hr-HR" dirty="0"/>
              <a:t>OA h</a:t>
            </a:r>
            <a:r>
              <a:rPr lang="en-US" dirty="0" err="1"/>
              <a:t>elped</a:t>
            </a:r>
            <a:r>
              <a:rPr lang="en-US" dirty="0"/>
              <a:t> digital repositories to become more visible and accepted globally by scientists</a:t>
            </a:r>
            <a:r>
              <a:rPr lang="hr-HR" dirty="0"/>
              <a:t/>
            </a:r>
            <a:br>
              <a:rPr lang="hr-HR" dirty="0"/>
            </a:br>
            <a:endParaRPr lang="hr-HR" dirty="0"/>
          </a:p>
          <a:p>
            <a:r>
              <a:rPr lang="hr-HR" dirty="0"/>
              <a:t>OA </a:t>
            </a:r>
            <a:r>
              <a:rPr lang="hr-HR" dirty="0" err="1"/>
              <a:t>and</a:t>
            </a:r>
            <a:r>
              <a:rPr lang="hr-HR" dirty="0"/>
              <a:t> </a:t>
            </a:r>
            <a:r>
              <a:rPr lang="hr-HR" dirty="0" err="1"/>
              <a:t>digital</a:t>
            </a:r>
            <a:r>
              <a:rPr lang="hr-HR" dirty="0"/>
              <a:t> </a:t>
            </a:r>
            <a:r>
              <a:rPr lang="hr-HR" dirty="0" err="1"/>
              <a:t>repositories</a:t>
            </a:r>
            <a:r>
              <a:rPr lang="hr-HR" dirty="0"/>
              <a:t>: </a:t>
            </a:r>
            <a:r>
              <a:rPr lang="en-US" dirty="0"/>
              <a:t>easy availability of content that may come from various sources to the advantages of no cost or unlimited access to information (</a:t>
            </a:r>
            <a:r>
              <a:rPr lang="en-US" dirty="0" err="1"/>
              <a:t>Calderón</a:t>
            </a:r>
            <a:r>
              <a:rPr lang="en-US" dirty="0"/>
              <a:t> y </a:t>
            </a:r>
            <a:r>
              <a:rPr lang="en-US" dirty="0" err="1"/>
              <a:t>Enar</a:t>
            </a:r>
            <a:r>
              <a:rPr lang="en-US" dirty="0"/>
              <a:t> Ruiz 2013</a:t>
            </a:r>
            <a:endParaRPr lang="hr-HR" dirty="0"/>
          </a:p>
          <a:p>
            <a:endParaRPr lang="hr-HR" dirty="0"/>
          </a:p>
        </p:txBody>
      </p:sp>
      <p:sp>
        <p:nvSpPr>
          <p:cNvPr id="5" name="Rectangle 4"/>
          <p:cNvSpPr/>
          <p:nvPr/>
        </p:nvSpPr>
        <p:spPr>
          <a:xfrm>
            <a:off x="0" y="0"/>
            <a:ext cx="12192000" cy="1737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nvGrpSpPr>
          <p:cNvPr id="6" name="Group 5"/>
          <p:cNvGrpSpPr/>
          <p:nvPr/>
        </p:nvGrpSpPr>
        <p:grpSpPr>
          <a:xfrm>
            <a:off x="0" y="5760720"/>
            <a:ext cx="1203960" cy="1097280"/>
            <a:chOff x="0" y="5760720"/>
            <a:chExt cx="1203960" cy="1097280"/>
          </a:xfrm>
        </p:grpSpPr>
        <p:sp>
          <p:nvSpPr>
            <p:cNvPr id="7" name="Oval 6"/>
            <p:cNvSpPr/>
            <p:nvPr/>
          </p:nvSpPr>
          <p:spPr>
            <a:xfrm>
              <a:off x="0" y="5943600"/>
              <a:ext cx="914400" cy="914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8" name="Oval 7"/>
            <p:cNvSpPr/>
            <p:nvPr/>
          </p:nvSpPr>
          <p:spPr>
            <a:xfrm>
              <a:off x="502920" y="5760720"/>
              <a:ext cx="365760" cy="36576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9" name="Oval 8"/>
            <p:cNvSpPr/>
            <p:nvPr/>
          </p:nvSpPr>
          <p:spPr>
            <a:xfrm>
              <a:off x="624840" y="6126480"/>
              <a:ext cx="579120" cy="57912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sp>
        <p:nvSpPr>
          <p:cNvPr id="10" name="Footer Placeholder 9"/>
          <p:cNvSpPr>
            <a:spLocks noGrp="1"/>
          </p:cNvSpPr>
          <p:nvPr>
            <p:ph type="ftr" sz="quarter" idx="11"/>
          </p:nvPr>
        </p:nvSpPr>
        <p:spPr/>
        <p:txBody>
          <a:bodyPr/>
          <a:lstStyle/>
          <a:p>
            <a:r>
              <a:rPr lang="hr-HR" smtClean="0"/>
              <a:t>INFUTURE 2015, rvrana@ffzg.hr 12.11.2015.</a:t>
            </a:r>
            <a:endParaRPr lang="hr-HR"/>
          </a:p>
        </p:txBody>
      </p:sp>
      <p:sp>
        <p:nvSpPr>
          <p:cNvPr id="11" name="Slide Number Placeholder 10"/>
          <p:cNvSpPr>
            <a:spLocks noGrp="1"/>
          </p:cNvSpPr>
          <p:nvPr>
            <p:ph type="sldNum" sz="quarter" idx="12"/>
          </p:nvPr>
        </p:nvSpPr>
        <p:spPr/>
        <p:txBody>
          <a:bodyPr/>
          <a:lstStyle/>
          <a:p>
            <a:fld id="{26E21CCE-31EE-4E75-BD34-9FFB1DB2FA7E}" type="slidenum">
              <a:rPr lang="hr-HR" smtClean="0"/>
              <a:t>8</a:t>
            </a:fld>
            <a:r>
              <a:rPr lang="hr-HR" dirty="0"/>
              <a:t>/12</a:t>
            </a:r>
          </a:p>
        </p:txBody>
      </p:sp>
    </p:spTree>
    <p:extLst>
      <p:ext uri="{BB962C8B-B14F-4D97-AF65-F5344CB8AC3E}">
        <p14:creationId xmlns:p14="http://schemas.microsoft.com/office/powerpoint/2010/main" val="26933251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Open </a:t>
            </a:r>
            <a:r>
              <a:rPr lang="hr-HR" dirty="0" err="1"/>
              <a:t>access</a:t>
            </a:r>
            <a:r>
              <a:rPr lang="hr-HR" dirty="0"/>
              <a:t> (OA) </a:t>
            </a:r>
            <a:r>
              <a:rPr lang="hr-HR" dirty="0" err="1"/>
              <a:t>and</a:t>
            </a:r>
            <a:r>
              <a:rPr lang="hr-HR" dirty="0"/>
              <a:t> </a:t>
            </a:r>
            <a:r>
              <a:rPr lang="hr-HR" dirty="0" err="1"/>
              <a:t>digital</a:t>
            </a:r>
            <a:r>
              <a:rPr lang="hr-HR" dirty="0"/>
              <a:t> </a:t>
            </a:r>
            <a:r>
              <a:rPr lang="hr-HR" dirty="0" err="1"/>
              <a:t>repositories</a:t>
            </a:r>
            <a:endParaRPr lang="hr-HR" dirty="0"/>
          </a:p>
        </p:txBody>
      </p:sp>
      <p:sp>
        <p:nvSpPr>
          <p:cNvPr id="3" name="Content Placeholder 2"/>
          <p:cNvSpPr>
            <a:spLocks noGrp="1"/>
          </p:cNvSpPr>
          <p:nvPr>
            <p:ph idx="1"/>
          </p:nvPr>
        </p:nvSpPr>
        <p:spPr/>
        <p:txBody>
          <a:bodyPr/>
          <a:lstStyle/>
          <a:p>
            <a:r>
              <a:rPr lang="hr-HR" dirty="0" err="1" smtClean="0"/>
              <a:t>Benefits</a:t>
            </a:r>
            <a:r>
              <a:rPr lang="hr-HR" dirty="0" smtClean="0"/>
              <a:t> for OA </a:t>
            </a:r>
            <a:r>
              <a:rPr lang="hr-HR" dirty="0" err="1" smtClean="0"/>
              <a:t>digital</a:t>
            </a:r>
            <a:r>
              <a:rPr lang="hr-HR" dirty="0" smtClean="0"/>
              <a:t> </a:t>
            </a:r>
            <a:r>
              <a:rPr lang="hr-HR" dirty="0" err="1" smtClean="0"/>
              <a:t>repositories</a:t>
            </a:r>
            <a:r>
              <a:rPr lang="hr-HR" dirty="0" smtClean="0"/>
              <a:t>: </a:t>
            </a:r>
          </a:p>
          <a:p>
            <a:pPr lvl="1"/>
            <a:r>
              <a:rPr lang="hr-HR" dirty="0" smtClean="0"/>
              <a:t>G</a:t>
            </a:r>
            <a:r>
              <a:rPr lang="en-US" dirty="0" err="1" smtClean="0"/>
              <a:t>reater</a:t>
            </a:r>
            <a:r>
              <a:rPr lang="en-US" dirty="0" smtClean="0"/>
              <a:t> </a:t>
            </a:r>
            <a:r>
              <a:rPr lang="en-US" dirty="0"/>
              <a:t>access to research outputs without the often prohibitive costs associated with traditional publishing; </a:t>
            </a:r>
            <a:r>
              <a:rPr lang="hr-HR" dirty="0" smtClean="0"/>
              <a:t/>
            </a:r>
            <a:br>
              <a:rPr lang="hr-HR" dirty="0" smtClean="0"/>
            </a:br>
            <a:endParaRPr lang="hr-HR" dirty="0" smtClean="0"/>
          </a:p>
          <a:p>
            <a:pPr lvl="1"/>
            <a:r>
              <a:rPr lang="hr-HR" dirty="0" smtClean="0"/>
              <a:t>N</a:t>
            </a:r>
            <a:r>
              <a:rPr lang="en-US" dirty="0" smtClean="0"/>
              <a:t>o </a:t>
            </a:r>
            <a:r>
              <a:rPr lang="en-US" dirty="0"/>
              <a:t>requirement for passwords or other forms of authentication; </a:t>
            </a:r>
            <a:r>
              <a:rPr lang="hr-HR" dirty="0" smtClean="0"/>
              <a:t/>
            </a:r>
            <a:br>
              <a:rPr lang="hr-HR" dirty="0" smtClean="0"/>
            </a:br>
            <a:endParaRPr lang="hr-HR" dirty="0" smtClean="0"/>
          </a:p>
          <a:p>
            <a:pPr lvl="1"/>
            <a:r>
              <a:rPr lang="hr-HR" dirty="0" smtClean="0"/>
              <a:t>G</a:t>
            </a:r>
            <a:r>
              <a:rPr lang="en-US" dirty="0" err="1" smtClean="0"/>
              <a:t>reater</a:t>
            </a:r>
            <a:r>
              <a:rPr lang="en-US" dirty="0" smtClean="0"/>
              <a:t> </a:t>
            </a:r>
            <a:r>
              <a:rPr lang="en-US" dirty="0"/>
              <a:t>access to academic research findings for those researchers, academic and professional, who work outside academia; </a:t>
            </a:r>
            <a:r>
              <a:rPr lang="hr-HR" dirty="0" smtClean="0"/>
              <a:t/>
            </a:r>
            <a:br>
              <a:rPr lang="hr-HR" dirty="0" smtClean="0"/>
            </a:br>
            <a:endParaRPr lang="hr-HR" dirty="0" smtClean="0"/>
          </a:p>
          <a:p>
            <a:pPr lvl="1"/>
            <a:r>
              <a:rPr lang="hr-HR" dirty="0"/>
              <a:t>E</a:t>
            </a:r>
            <a:r>
              <a:rPr lang="en-US" dirty="0" err="1" smtClean="0"/>
              <a:t>nsuring</a:t>
            </a:r>
            <a:r>
              <a:rPr lang="en-US" dirty="0" smtClean="0"/>
              <a:t> </a:t>
            </a:r>
            <a:r>
              <a:rPr lang="en-US" dirty="0"/>
              <a:t>that those who actually provide the money for publicly-funded research (i.e. tax-payers) have access to the outputs they have funded (</a:t>
            </a:r>
            <a:r>
              <a:rPr lang="en-US" dirty="0" err="1"/>
              <a:t>Suber</a:t>
            </a:r>
            <a:r>
              <a:rPr lang="en-US" dirty="0"/>
              <a:t>  2007</a:t>
            </a:r>
            <a:r>
              <a:rPr lang="en-US" dirty="0" smtClean="0"/>
              <a:t>)</a:t>
            </a:r>
            <a:endParaRPr lang="hr-HR" dirty="0"/>
          </a:p>
        </p:txBody>
      </p:sp>
      <p:sp>
        <p:nvSpPr>
          <p:cNvPr id="5" name="Rectangle 4"/>
          <p:cNvSpPr/>
          <p:nvPr/>
        </p:nvSpPr>
        <p:spPr>
          <a:xfrm>
            <a:off x="0" y="0"/>
            <a:ext cx="12192000" cy="1737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nvGrpSpPr>
          <p:cNvPr id="6" name="Group 5"/>
          <p:cNvGrpSpPr/>
          <p:nvPr/>
        </p:nvGrpSpPr>
        <p:grpSpPr>
          <a:xfrm>
            <a:off x="0" y="5760720"/>
            <a:ext cx="1203960" cy="1097280"/>
            <a:chOff x="0" y="5760720"/>
            <a:chExt cx="1203960" cy="1097280"/>
          </a:xfrm>
        </p:grpSpPr>
        <p:sp>
          <p:nvSpPr>
            <p:cNvPr id="7" name="Oval 6"/>
            <p:cNvSpPr/>
            <p:nvPr/>
          </p:nvSpPr>
          <p:spPr>
            <a:xfrm>
              <a:off x="0" y="5943600"/>
              <a:ext cx="914400" cy="914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8" name="Oval 7"/>
            <p:cNvSpPr/>
            <p:nvPr/>
          </p:nvSpPr>
          <p:spPr>
            <a:xfrm>
              <a:off x="502920" y="5760720"/>
              <a:ext cx="365760" cy="36576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9" name="Oval 8"/>
            <p:cNvSpPr/>
            <p:nvPr/>
          </p:nvSpPr>
          <p:spPr>
            <a:xfrm>
              <a:off x="624840" y="6126480"/>
              <a:ext cx="579120" cy="57912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sp>
        <p:nvSpPr>
          <p:cNvPr id="10" name="Footer Placeholder 9"/>
          <p:cNvSpPr>
            <a:spLocks noGrp="1"/>
          </p:cNvSpPr>
          <p:nvPr>
            <p:ph type="ftr" sz="quarter" idx="11"/>
          </p:nvPr>
        </p:nvSpPr>
        <p:spPr/>
        <p:txBody>
          <a:bodyPr/>
          <a:lstStyle/>
          <a:p>
            <a:r>
              <a:rPr lang="hr-HR" smtClean="0"/>
              <a:t>INFUTURE 2015, rvrana@ffzg.hr 12.11.2015.</a:t>
            </a:r>
            <a:endParaRPr lang="hr-HR"/>
          </a:p>
        </p:txBody>
      </p:sp>
      <p:sp>
        <p:nvSpPr>
          <p:cNvPr id="11" name="Slide Number Placeholder 10"/>
          <p:cNvSpPr>
            <a:spLocks noGrp="1"/>
          </p:cNvSpPr>
          <p:nvPr>
            <p:ph type="sldNum" sz="quarter" idx="12"/>
          </p:nvPr>
        </p:nvSpPr>
        <p:spPr/>
        <p:txBody>
          <a:bodyPr/>
          <a:lstStyle/>
          <a:p>
            <a:fld id="{26E21CCE-31EE-4E75-BD34-9FFB1DB2FA7E}" type="slidenum">
              <a:rPr lang="hr-HR" smtClean="0"/>
              <a:t>9</a:t>
            </a:fld>
            <a:r>
              <a:rPr lang="hr-HR" dirty="0"/>
              <a:t>/12</a:t>
            </a:r>
          </a:p>
        </p:txBody>
      </p:sp>
    </p:spTree>
    <p:extLst>
      <p:ext uri="{BB962C8B-B14F-4D97-AF65-F5344CB8AC3E}">
        <p14:creationId xmlns:p14="http://schemas.microsoft.com/office/powerpoint/2010/main" val="15667789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TotalTime>
  <Words>455</Words>
  <Application>Microsoft Office PowerPoint</Application>
  <PresentationFormat>Widescreen</PresentationFormat>
  <Paragraphs>83</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Digital repositories and scientific communication challenge</vt:lpstr>
      <vt:lpstr>Introduction</vt:lpstr>
      <vt:lpstr>Scientific communication paradigm change: has it happened already?</vt:lpstr>
      <vt:lpstr>Scientific communication paradigm change and digital repositories</vt:lpstr>
      <vt:lpstr>Scientific communication paradigm change and digital repositories</vt:lpstr>
      <vt:lpstr>Scientific communication paradigm change and digital repositories</vt:lpstr>
      <vt:lpstr>Open access (OA)</vt:lpstr>
      <vt:lpstr>Open access (OA) and digital repositories</vt:lpstr>
      <vt:lpstr>Open access (OA) and digital repositories</vt:lpstr>
      <vt:lpstr>Digital repositories: responding to the communication challenge of modern science</vt:lpstr>
      <vt:lpstr>Digital repositories: responding to the communication challenge of modern science</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repositories and scientific communication challenge</dc:title>
  <dc:creator>Radovan</dc:creator>
  <cp:lastModifiedBy>Radovan</cp:lastModifiedBy>
  <cp:revision>94</cp:revision>
  <cp:lastPrinted>2015-11-10T14:43:50Z</cp:lastPrinted>
  <dcterms:created xsi:type="dcterms:W3CDTF">2015-11-02T21:09:31Z</dcterms:created>
  <dcterms:modified xsi:type="dcterms:W3CDTF">2015-11-11T22:54:13Z</dcterms:modified>
</cp:coreProperties>
</file>