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984" r:id="rId1"/>
  </p:sldMasterIdLst>
  <p:notesMasterIdLst>
    <p:notesMasterId r:id="rId17"/>
  </p:notesMasterIdLst>
  <p:sldIdLst>
    <p:sldId id="256" r:id="rId2"/>
    <p:sldId id="290" r:id="rId3"/>
    <p:sldId id="266" r:id="rId4"/>
    <p:sldId id="279" r:id="rId5"/>
    <p:sldId id="280" r:id="rId6"/>
    <p:sldId id="285" r:id="rId7"/>
    <p:sldId id="287" r:id="rId8"/>
    <p:sldId id="283" r:id="rId9"/>
    <p:sldId id="274" r:id="rId10"/>
    <p:sldId id="284" r:id="rId11"/>
    <p:sldId id="292" r:id="rId12"/>
    <p:sldId id="294" r:id="rId13"/>
    <p:sldId id="293" r:id="rId14"/>
    <p:sldId id="261" r:id="rId15"/>
    <p:sldId id="291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7E7E7"/>
    <a:srgbClr val="F6CE92"/>
    <a:srgbClr val="F7D59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5202B0CA-FC54-4496-8BCA-5EF66A818D29}" styleName="Dark Styl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37CE84F3-28C3-443E-9E96-99CF82512B78}" styleName="Dark Style 1 - Accent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D03447BB-5D67-496B-8E87-E561075AD55C}" styleName="Dark Style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8" d="100"/>
          <a:sy n="118" d="100"/>
        </p:scale>
        <p:origin x="-1434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8D8B12-C4EF-4422-A9FF-497EAA8087E5}" type="datetimeFigureOut">
              <a:rPr lang="hr-HR" smtClean="0"/>
              <a:t>10.11.2015.</a:t>
            </a:fld>
            <a:endParaRPr lang="hr-H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r-H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9EB6AF9-D5D8-4579-806B-8146DD459B49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6575490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A674E0F-38D7-4F16-846A-00A98F564779}" type="datetime2">
              <a:rPr lang="en-US" smtClean="0"/>
              <a:t>Tuesday, November 10, 2015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 algn="r"/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8D9EA07-56C9-41D5-9D7D-B4AAA1B53777}" type="datetime2">
              <a:rPr lang="en-US" smtClean="0"/>
              <a:t>Tuesday, November 10, 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BE7A1B1-A64B-4E6A-BB46-010BB34B39E4}" type="datetime2">
              <a:rPr lang="en-US" smtClean="0"/>
              <a:t>Tuesday, November 10, 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327D849-25B9-4736-AB8F-0CDE7A1E9F2D}" type="datetime2">
              <a:rPr lang="en-US" smtClean="0"/>
              <a:t>Tuesday, November 10, 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B8794C7-96D7-4B45-9049-D3978F5FC332}" type="datetime2">
              <a:rPr lang="en-US" smtClean="0"/>
              <a:t>Tuesday, November 10, 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B6FB153-32E3-4158-9781-7AEF9E95C19E}" type="datetime2">
              <a:rPr lang="en-US" smtClean="0"/>
              <a:t>Tuesday, November 10, 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 algn="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60748D3-E3FD-4459-B841-83A0CFCDB59F}" type="datetime2">
              <a:rPr lang="en-US" smtClean="0"/>
              <a:t>Tuesday, November 10, 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 algn="r"/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1FA1DCB-5AC2-44CA-AEF6-B8254D777755}" type="datetime2">
              <a:rPr lang="en-US" smtClean="0"/>
              <a:t>Tuesday, November 10, 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 algn="r"/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B532035-969D-46FA-96D7-68C0E97AEC4A}" type="datetime2">
              <a:rPr lang="en-US" smtClean="0"/>
              <a:t>Tuesday, November 10, 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 algn="r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1FD1513-6FEE-42D5-9412-33DE425CAA3B}" type="datetime2">
              <a:rPr lang="en-US" smtClean="0"/>
              <a:t>Tuesday, November 10, 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 algn="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B4DDA75-5D40-4898-84AA-3B1C0377CD40}" type="datetime2">
              <a:rPr lang="en-US" smtClean="0"/>
              <a:t>Tuesday, November 10, 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 algn="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B2C4B7D0-64CB-47F7-B49B-F339FB1CFC06}" type="datetime2">
              <a:rPr lang="en-US" smtClean="0"/>
              <a:t>Tuesday, November 10, 2015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pPr algn="r"/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0CFEC368-1D7A-4F81-ABF6-AE0E36BAF64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85" r:id="rId1"/>
    <p:sldLayoutId id="2147483986" r:id="rId2"/>
    <p:sldLayoutId id="2147483987" r:id="rId3"/>
    <p:sldLayoutId id="2147483988" r:id="rId4"/>
    <p:sldLayoutId id="2147483989" r:id="rId5"/>
    <p:sldLayoutId id="2147483990" r:id="rId6"/>
    <p:sldLayoutId id="2147483991" r:id="rId7"/>
    <p:sldLayoutId id="2147483992" r:id="rId8"/>
    <p:sldLayoutId id="2147483993" r:id="rId9"/>
    <p:sldLayoutId id="2147483994" r:id="rId10"/>
    <p:sldLayoutId id="2147483995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poljicakm@gmail.com" TargetMode="External"/><Relationship Id="rId2" Type="http://schemas.openxmlformats.org/officeDocument/2006/relationships/hyperlink" Target="mailto:hstancic@ffzg.hr" TargetMode="External"/><Relationship Id="rId1" Type="http://schemas.openxmlformats.org/officeDocument/2006/relationships/slideLayout" Target="../slideLayouts/slideLayout1.xml"/><Relationship Id="rId4" Type="http://schemas.openxmlformats.org/officeDocument/2006/relationships/hyperlink" Target="mailto:alendic@ffzg.hr" TargetMode="Externa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mailto:poljicakm@gmail.com" TargetMode="External"/><Relationship Id="rId2" Type="http://schemas.openxmlformats.org/officeDocument/2006/relationships/hyperlink" Target="mailto:hstancic@ffzg.hr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hyperlink" Target="mailto:alendic@ffzg.hr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"/>
          <p:cNvSpPr>
            <a:spLocks/>
          </p:cNvSpPr>
          <p:nvPr/>
        </p:nvSpPr>
        <p:spPr bwMode="auto">
          <a:xfrm>
            <a:off x="1043608" y="44624"/>
            <a:ext cx="8100392" cy="6709529"/>
          </a:xfrm>
          <a:custGeom>
            <a:avLst/>
            <a:gdLst>
              <a:gd name="T0" fmla="*/ 18056 w 7289549"/>
              <a:gd name="T1" fmla="*/ 0 h 5373585"/>
              <a:gd name="T2" fmla="*/ 7158550 w 7289549"/>
              <a:gd name="T3" fmla="*/ 0 h 5373585"/>
              <a:gd name="T4" fmla="*/ 7266852 w 7289549"/>
              <a:gd name="T5" fmla="*/ 3277100 h 5373585"/>
              <a:gd name="T6" fmla="*/ 0 w 7289549"/>
              <a:gd name="T7" fmla="*/ 3277101 h 5373585"/>
              <a:gd name="T8" fmla="*/ 18056 w 7289549"/>
              <a:gd name="T9" fmla="*/ 0 h 537358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7289549"/>
              <a:gd name="T16" fmla="*/ 0 h 5373585"/>
              <a:gd name="T17" fmla="*/ 7289549 w 7289549"/>
              <a:gd name="T18" fmla="*/ 5373585 h 537358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7289549" h="5373585">
                <a:moveTo>
                  <a:pt x="18107" y="0"/>
                </a:moveTo>
                <a:lnTo>
                  <a:pt x="7180907" y="0"/>
                </a:lnTo>
                <a:lnTo>
                  <a:pt x="7289549" y="5373584"/>
                </a:lnTo>
                <a:lnTo>
                  <a:pt x="0" y="5373585"/>
                </a:lnTo>
                <a:cubicBezTo>
                  <a:pt x="6036" y="3582390"/>
                  <a:pt x="12071" y="1791195"/>
                  <a:pt x="18107" y="0"/>
                </a:cubicBezTo>
                <a:close/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eaLnBrk="1" hangingPunct="1"/>
            <a:endParaRPr lang="en-GB" sz="800" dirty="0">
              <a:latin typeface="Calibri" pitchFamily="34" charset="0"/>
            </a:endParaRPr>
          </a:p>
          <a:p>
            <a:pPr algn="ctr" eaLnBrk="1" hangingPunct="1"/>
            <a:r>
              <a:rPr lang="hr-HR" b="1" dirty="0" smtClean="0">
                <a:latin typeface="Calibri" pitchFamily="34" charset="0"/>
              </a:rPr>
              <a:t>INFuture2015</a:t>
            </a:r>
            <a:endParaRPr lang="en-GB" dirty="0" smtClean="0">
              <a:latin typeface="Calibri" pitchFamily="34" charset="0"/>
            </a:endParaRPr>
          </a:p>
          <a:p>
            <a:pPr algn="ctr"/>
            <a:r>
              <a:rPr lang="hr-HR" dirty="0">
                <a:latin typeface="Calibri" pitchFamily="34" charset="0"/>
              </a:rPr>
              <a:t>Zagreb</a:t>
            </a:r>
            <a:r>
              <a:rPr lang="en-GB" dirty="0">
                <a:latin typeface="Calibri" pitchFamily="34" charset="0"/>
              </a:rPr>
              <a:t>, </a:t>
            </a:r>
            <a:r>
              <a:rPr lang="hr-HR" dirty="0" smtClean="0">
                <a:latin typeface="Calibri" pitchFamily="34" charset="0"/>
              </a:rPr>
              <a:t>11-13</a:t>
            </a:r>
            <a:r>
              <a:rPr lang="en-GB" dirty="0" smtClean="0">
                <a:latin typeface="Calibri" pitchFamily="34" charset="0"/>
              </a:rPr>
              <a:t> </a:t>
            </a:r>
            <a:r>
              <a:rPr lang="hr-HR" dirty="0" err="1" smtClean="0">
                <a:latin typeface="Calibri" pitchFamily="34" charset="0"/>
              </a:rPr>
              <a:t>November</a:t>
            </a:r>
            <a:r>
              <a:rPr lang="hr-HR" dirty="0" smtClean="0">
                <a:latin typeface="Calibri" pitchFamily="34" charset="0"/>
              </a:rPr>
              <a:t> </a:t>
            </a:r>
            <a:r>
              <a:rPr lang="en-GB" dirty="0">
                <a:latin typeface="Calibri" pitchFamily="34" charset="0"/>
              </a:rPr>
              <a:t>201</a:t>
            </a:r>
            <a:r>
              <a:rPr lang="hr-HR" dirty="0">
                <a:latin typeface="Calibri" pitchFamily="34" charset="0"/>
              </a:rPr>
              <a:t>5</a:t>
            </a:r>
            <a:endParaRPr lang="en-GB" dirty="0">
              <a:latin typeface="Calibri" pitchFamily="34" charset="0"/>
            </a:endParaRPr>
          </a:p>
          <a:p>
            <a:pPr algn="ctr" eaLnBrk="1" hangingPunct="1">
              <a:buFont typeface="Arial" charset="0"/>
              <a:buNone/>
            </a:pPr>
            <a:endParaRPr lang="hr-HR" sz="1100" dirty="0" smtClean="0">
              <a:latin typeface="Calibri" pitchFamily="34" charset="0"/>
            </a:endParaRPr>
          </a:p>
          <a:p>
            <a:pPr algn="ctr" eaLnBrk="1" hangingPunct="1">
              <a:buFont typeface="Arial" charset="0"/>
              <a:buNone/>
            </a:pPr>
            <a:endParaRPr lang="hr-HR" sz="1100" dirty="0">
              <a:latin typeface="Calibri" pitchFamily="34" charset="0"/>
            </a:endParaRPr>
          </a:p>
          <a:p>
            <a:pPr algn="ctr"/>
            <a:r>
              <a:rPr lang="en-US" sz="4000" b="1" dirty="0" smtClean="0">
                <a:solidFill>
                  <a:srgbClr val="FF0000"/>
                </a:solidFill>
                <a:latin typeface="Calibri" pitchFamily="34" charset="0"/>
              </a:rPr>
              <a:t>Long-term </a:t>
            </a:r>
            <a:r>
              <a:rPr lang="en-US" sz="4000" b="1" dirty="0">
                <a:solidFill>
                  <a:srgbClr val="FF0000"/>
                </a:solidFill>
                <a:latin typeface="Calibri" pitchFamily="34" charset="0"/>
              </a:rPr>
              <a:t>Preservation </a:t>
            </a:r>
            <a:endParaRPr lang="hr-HR" sz="4000" b="1" dirty="0" smtClean="0">
              <a:solidFill>
                <a:srgbClr val="FF0000"/>
              </a:solidFill>
              <a:latin typeface="Calibri" pitchFamily="34" charset="0"/>
            </a:endParaRPr>
          </a:p>
          <a:p>
            <a:pPr algn="ctr"/>
            <a:r>
              <a:rPr lang="en-US" sz="4000" b="1" dirty="0" smtClean="0">
                <a:solidFill>
                  <a:srgbClr val="FF0000"/>
                </a:solidFill>
                <a:latin typeface="Calibri" pitchFamily="34" charset="0"/>
              </a:rPr>
              <a:t>of </a:t>
            </a:r>
            <a:r>
              <a:rPr lang="en-US" sz="4000" b="1" dirty="0">
                <a:solidFill>
                  <a:srgbClr val="FF0000"/>
                </a:solidFill>
                <a:latin typeface="Calibri" pitchFamily="34" charset="0"/>
              </a:rPr>
              <a:t>Longitudinal Statistical Surveys in Psycholinguistic </a:t>
            </a:r>
            <a:r>
              <a:rPr lang="en-US" sz="4000" b="1" dirty="0" smtClean="0">
                <a:solidFill>
                  <a:srgbClr val="FF0000"/>
                </a:solidFill>
                <a:latin typeface="Calibri" pitchFamily="34" charset="0"/>
              </a:rPr>
              <a:t>Research</a:t>
            </a:r>
            <a:endParaRPr lang="hr-HR" sz="4000" b="1" dirty="0" smtClean="0">
              <a:solidFill>
                <a:srgbClr val="FF0000"/>
              </a:solidFill>
              <a:latin typeface="Calibri" pitchFamily="34" charset="0"/>
            </a:endParaRPr>
          </a:p>
          <a:p>
            <a:pPr algn="ctr"/>
            <a:endParaRPr lang="hr-HR" sz="1600" dirty="0" smtClean="0">
              <a:latin typeface="Calibri" pitchFamily="34" charset="0"/>
            </a:endParaRPr>
          </a:p>
          <a:p>
            <a:pPr algn="ctr"/>
            <a:endParaRPr lang="en-GB" sz="1600" dirty="0">
              <a:latin typeface="Calibri" pitchFamily="34" charset="0"/>
            </a:endParaRPr>
          </a:p>
          <a:p>
            <a:r>
              <a:rPr lang="hr-HR" sz="2400" b="1" dirty="0">
                <a:latin typeface="Calibri" pitchFamily="34" charset="0"/>
              </a:rPr>
              <a:t>Hrvoje Stančić</a:t>
            </a:r>
          </a:p>
          <a:p>
            <a:pPr marL="357188"/>
            <a:r>
              <a:rPr lang="en-US" sz="2400" dirty="0">
                <a:latin typeface="Calibri" pitchFamily="34" charset="0"/>
              </a:rPr>
              <a:t>Faculty of Humanities and Social Sciences</a:t>
            </a:r>
            <a:r>
              <a:rPr lang="hr-HR" sz="2400" dirty="0">
                <a:latin typeface="Calibri" pitchFamily="34" charset="0"/>
              </a:rPr>
              <a:t>, Zagreb, Croatia</a:t>
            </a:r>
            <a:endParaRPr lang="en-GB" sz="2400" dirty="0">
              <a:latin typeface="Calibri" pitchFamily="34" charset="0"/>
            </a:endParaRPr>
          </a:p>
          <a:p>
            <a:pPr marL="357188"/>
            <a:r>
              <a:rPr lang="hr-HR" sz="2400" dirty="0" err="1" smtClean="0">
                <a:latin typeface="Calibri" pitchFamily="34" charset="0"/>
                <a:hlinkClick r:id="rId2"/>
              </a:rPr>
              <a:t>hstancic</a:t>
            </a:r>
            <a:r>
              <a:rPr lang="hr-HR" sz="2400" dirty="0" smtClean="0">
                <a:latin typeface="Calibri" pitchFamily="34" charset="0"/>
                <a:hlinkClick r:id="rId2"/>
              </a:rPr>
              <a:t>@</a:t>
            </a:r>
            <a:r>
              <a:rPr lang="hr-HR" sz="2400" dirty="0" err="1" smtClean="0">
                <a:latin typeface="Calibri" pitchFamily="34" charset="0"/>
                <a:hlinkClick r:id="rId2"/>
              </a:rPr>
              <a:t>ffzg.hr</a:t>
            </a:r>
            <a:r>
              <a:rPr lang="hr-HR" sz="2400" dirty="0" smtClean="0">
                <a:latin typeface="Calibri" pitchFamily="34" charset="0"/>
              </a:rPr>
              <a:t> </a:t>
            </a:r>
            <a:endParaRPr lang="hr-HR" sz="2400" dirty="0">
              <a:latin typeface="Calibri" pitchFamily="34" charset="0"/>
            </a:endParaRPr>
          </a:p>
          <a:p>
            <a:pPr eaLnBrk="1" hangingPunct="1">
              <a:buFont typeface="Arial" charset="0"/>
              <a:buNone/>
            </a:pPr>
            <a:r>
              <a:rPr lang="hr-HR" sz="2400" b="1" dirty="0" smtClean="0">
                <a:latin typeface="Calibri" pitchFamily="34" charset="0"/>
              </a:rPr>
              <a:t>Martina Poljičak</a:t>
            </a:r>
          </a:p>
          <a:p>
            <a:pPr marL="357188"/>
            <a:r>
              <a:rPr lang="hr-HR" sz="2400" dirty="0" smtClean="0">
                <a:latin typeface="Calibri" pitchFamily="34" charset="0"/>
              </a:rPr>
              <a:t>Central Bureau of Statistics, Zagreb, Croatia</a:t>
            </a:r>
          </a:p>
          <a:p>
            <a:pPr marL="357188"/>
            <a:r>
              <a:rPr lang="hr-HR" sz="2400" dirty="0" smtClean="0">
                <a:latin typeface="Calibri" pitchFamily="34" charset="0"/>
                <a:hlinkClick r:id="rId3"/>
              </a:rPr>
              <a:t>poljicakm</a:t>
            </a:r>
            <a:r>
              <a:rPr lang="en-GB" sz="2400" dirty="0">
                <a:latin typeface="Calibri" pitchFamily="34" charset="0"/>
                <a:hlinkClick r:id="rId3"/>
              </a:rPr>
              <a:t>@</a:t>
            </a:r>
            <a:r>
              <a:rPr lang="hr-HR" sz="2400" dirty="0">
                <a:latin typeface="Calibri" pitchFamily="34" charset="0"/>
                <a:hlinkClick r:id="rId3"/>
              </a:rPr>
              <a:t>g</a:t>
            </a:r>
            <a:r>
              <a:rPr lang="en-GB" sz="2400" dirty="0" smtClean="0">
                <a:latin typeface="Calibri" pitchFamily="34" charset="0"/>
                <a:hlinkClick r:id="rId3"/>
              </a:rPr>
              <a:t>mail.com</a:t>
            </a:r>
            <a:r>
              <a:rPr lang="hr-HR" sz="2400" dirty="0" smtClean="0">
                <a:latin typeface="Calibri" pitchFamily="34" charset="0"/>
              </a:rPr>
              <a:t> </a:t>
            </a:r>
          </a:p>
          <a:p>
            <a:r>
              <a:rPr lang="hr-HR" sz="2400" b="1" dirty="0" smtClean="0">
                <a:latin typeface="Calibri" pitchFamily="34" charset="0"/>
              </a:rPr>
              <a:t>Anabela Lendić</a:t>
            </a:r>
          </a:p>
          <a:p>
            <a:pPr marL="357188"/>
            <a:r>
              <a:rPr lang="en-US" sz="2400" dirty="0">
                <a:latin typeface="Calibri" pitchFamily="34" charset="0"/>
              </a:rPr>
              <a:t>Faculty of Humanities and Social Sciences</a:t>
            </a:r>
            <a:r>
              <a:rPr lang="hr-HR" sz="2400" dirty="0">
                <a:latin typeface="Calibri" pitchFamily="34" charset="0"/>
              </a:rPr>
              <a:t>, Zagreb, </a:t>
            </a:r>
            <a:r>
              <a:rPr lang="hr-HR" sz="2400" dirty="0" smtClean="0">
                <a:latin typeface="Calibri" pitchFamily="34" charset="0"/>
              </a:rPr>
              <a:t>Croatia</a:t>
            </a:r>
          </a:p>
          <a:p>
            <a:pPr marL="357188"/>
            <a:r>
              <a:rPr lang="en-US" sz="2400" dirty="0" err="1" smtClean="0">
                <a:latin typeface="Calibri" pitchFamily="34" charset="0"/>
                <a:hlinkClick r:id="rId4"/>
              </a:rPr>
              <a:t>alendic</a:t>
            </a:r>
            <a:r>
              <a:rPr lang="hr-HR" sz="2400" dirty="0" smtClean="0">
                <a:latin typeface="Calibri" pitchFamily="34" charset="0"/>
                <a:hlinkClick r:id="rId4"/>
              </a:rPr>
              <a:t>@</a:t>
            </a:r>
            <a:r>
              <a:rPr lang="hr-HR" sz="2400" dirty="0" err="1" smtClean="0">
                <a:latin typeface="Calibri" pitchFamily="34" charset="0"/>
                <a:hlinkClick r:id="rId4"/>
              </a:rPr>
              <a:t>ffzg.hr</a:t>
            </a:r>
            <a:r>
              <a:rPr lang="hr-HR" sz="2400" dirty="0" smtClean="0">
                <a:latin typeface="Calibri" pitchFamily="34" charset="0"/>
              </a:rPr>
              <a:t> </a:t>
            </a:r>
            <a:endParaRPr lang="en-GB" sz="2400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1143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28566"/>
            <a:ext cx="9144000" cy="721262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>
                <a:effectLst/>
              </a:rPr>
              <a:t>DDI-Lifecycle</a:t>
            </a:r>
            <a:r>
              <a:rPr lang="hr-HR" dirty="0" smtClean="0">
                <a:effectLst/>
              </a:rPr>
              <a:t> Model</a:t>
            </a:r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10</a:t>
            </a:fld>
            <a:endParaRPr lang="en-US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421" r="1160" b="8447"/>
          <a:stretch/>
        </p:blipFill>
        <p:spPr>
          <a:xfrm>
            <a:off x="0" y="836712"/>
            <a:ext cx="9144000" cy="5776751"/>
          </a:xfrm>
        </p:spPr>
      </p:pic>
    </p:spTree>
    <p:extLst>
      <p:ext uri="{BB962C8B-B14F-4D97-AF65-F5344CB8AC3E}">
        <p14:creationId xmlns:p14="http://schemas.microsoft.com/office/powerpoint/2010/main" val="2023238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err="1" smtClean="0"/>
              <a:t>Recommendations</a:t>
            </a:r>
            <a:r>
              <a:rPr lang="hr-HR" dirty="0" smtClean="0"/>
              <a:t> (I)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447800"/>
            <a:ext cx="7708392" cy="4800600"/>
          </a:xfrm>
        </p:spPr>
        <p:txBody>
          <a:bodyPr>
            <a:normAutofit lnSpcReduction="10000"/>
          </a:bodyPr>
          <a:lstStyle/>
          <a:p>
            <a:r>
              <a:rPr lang="hr-HR" dirty="0"/>
              <a:t>Preserve the raw data, but </a:t>
            </a:r>
            <a:r>
              <a:rPr lang="en-US" b="1" dirty="0"/>
              <a:t>remove</a:t>
            </a:r>
            <a:r>
              <a:rPr lang="en-US" dirty="0"/>
              <a:t> variables such as </a:t>
            </a:r>
            <a:r>
              <a:rPr lang="en-US" b="1" dirty="0"/>
              <a:t>name, social security number, and home </a:t>
            </a:r>
            <a:r>
              <a:rPr lang="en-US" b="1" dirty="0" smtClean="0"/>
              <a:t>address</a:t>
            </a:r>
            <a:r>
              <a:rPr lang="hr-HR" dirty="0" smtClean="0"/>
              <a:t> </a:t>
            </a:r>
            <a:endParaRPr lang="hr-HR" dirty="0"/>
          </a:p>
          <a:p>
            <a:r>
              <a:rPr lang="hr-HR" b="1" dirty="0"/>
              <a:t>Use Data Disclosure </a:t>
            </a:r>
            <a:r>
              <a:rPr lang="hr-HR" b="1" dirty="0" err="1"/>
              <a:t>Control</a:t>
            </a:r>
            <a:r>
              <a:rPr lang="hr-HR" b="1" dirty="0"/>
              <a:t> </a:t>
            </a:r>
            <a:r>
              <a:rPr lang="hr-HR" b="1" dirty="0" err="1" smtClean="0"/>
              <a:t>Methods</a:t>
            </a:r>
            <a:r>
              <a:rPr lang="hr-HR" dirty="0" smtClean="0"/>
              <a:t> </a:t>
            </a:r>
          </a:p>
          <a:p>
            <a:pPr lvl="1"/>
            <a:r>
              <a:rPr lang="en-US" dirty="0" smtClean="0"/>
              <a:t>most </a:t>
            </a:r>
            <a:r>
              <a:rPr lang="en-US" dirty="0"/>
              <a:t>basic methods for maintaining </a:t>
            </a:r>
            <a:r>
              <a:rPr lang="en-US" dirty="0" smtClean="0"/>
              <a:t>privacy</a:t>
            </a:r>
            <a:endParaRPr lang="hr-HR" dirty="0" smtClean="0"/>
          </a:p>
          <a:p>
            <a:pPr lvl="1"/>
            <a:r>
              <a:rPr lang="en-US" dirty="0" smtClean="0"/>
              <a:t>include </a:t>
            </a:r>
            <a:r>
              <a:rPr lang="en-US" dirty="0"/>
              <a:t>limitation of details, top/bottom coding, suppression, rounding and addition of </a:t>
            </a:r>
            <a:r>
              <a:rPr lang="en-US" dirty="0" smtClean="0"/>
              <a:t>noise</a:t>
            </a:r>
            <a:endParaRPr lang="en-US" dirty="0"/>
          </a:p>
          <a:p>
            <a:r>
              <a:rPr lang="hr-HR" dirty="0"/>
              <a:t>M</a:t>
            </a:r>
            <a:r>
              <a:rPr lang="en-US" dirty="0" err="1"/>
              <a:t>anagement</a:t>
            </a:r>
            <a:r>
              <a:rPr lang="en-US" dirty="0"/>
              <a:t> system to handle data sensitivity levels and </a:t>
            </a:r>
            <a:r>
              <a:rPr lang="en-US" b="1" dirty="0"/>
              <a:t>access </a:t>
            </a:r>
            <a:r>
              <a:rPr lang="en-US" b="1" dirty="0" smtClean="0"/>
              <a:t>rights</a:t>
            </a:r>
            <a:endParaRPr lang="en-US" b="1" dirty="0"/>
          </a:p>
          <a:p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8622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err="1" smtClean="0"/>
              <a:t>Recommendations</a:t>
            </a:r>
            <a:r>
              <a:rPr lang="hr-HR" dirty="0" smtClean="0"/>
              <a:t> (II)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 system with functionalities similar to those of Statistical Metadata System (SMS) could be used to manage sensitive health-related data!</a:t>
            </a:r>
          </a:p>
          <a:p>
            <a:endParaRPr lang="en-US" dirty="0" smtClean="0"/>
          </a:p>
          <a:p>
            <a:r>
              <a:rPr lang="en-US" dirty="0" smtClean="0"/>
              <a:t>Access to data objects according to users’ and user groups’ rights!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9698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err="1" smtClean="0"/>
              <a:t>Recommendations</a:t>
            </a:r>
            <a:r>
              <a:rPr lang="hr-HR" dirty="0" smtClean="0"/>
              <a:t> (III)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hr-HR" dirty="0" smtClean="0"/>
              <a:t>Use:</a:t>
            </a:r>
          </a:p>
          <a:p>
            <a:pPr lvl="1"/>
            <a:r>
              <a:rPr lang="en-US" dirty="0" smtClean="0"/>
              <a:t>standardized</a:t>
            </a:r>
            <a:r>
              <a:rPr lang="hr-HR" dirty="0"/>
              <a:t> </a:t>
            </a:r>
            <a:r>
              <a:rPr lang="hr-HR" dirty="0" err="1" smtClean="0"/>
              <a:t>and</a:t>
            </a:r>
            <a:endParaRPr lang="hr-HR" dirty="0" smtClean="0"/>
          </a:p>
          <a:p>
            <a:pPr lvl="1"/>
            <a:r>
              <a:rPr lang="en-US" dirty="0" smtClean="0"/>
              <a:t>globally </a:t>
            </a:r>
            <a:r>
              <a:rPr lang="en-US" dirty="0"/>
              <a:t>accepted file </a:t>
            </a:r>
            <a:r>
              <a:rPr lang="en-US" dirty="0" smtClean="0"/>
              <a:t>formats</a:t>
            </a:r>
            <a:endParaRPr lang="hr-HR" dirty="0"/>
          </a:p>
          <a:p>
            <a:endParaRPr lang="hr-HR" dirty="0" smtClean="0"/>
          </a:p>
          <a:p>
            <a:r>
              <a:rPr lang="hr-HR" dirty="0" smtClean="0"/>
              <a:t>Assure </a:t>
            </a:r>
            <a:r>
              <a:rPr lang="hr-HR" dirty="0"/>
              <a:t>accessibility according to </a:t>
            </a:r>
            <a:r>
              <a:rPr lang="hr-HR" dirty="0" err="1"/>
              <a:t>retention</a:t>
            </a:r>
            <a:r>
              <a:rPr lang="hr-HR" dirty="0"/>
              <a:t> </a:t>
            </a:r>
            <a:r>
              <a:rPr lang="hr-HR" dirty="0" err="1" smtClean="0"/>
              <a:t>policies</a:t>
            </a:r>
            <a:r>
              <a:rPr lang="en-US" dirty="0"/>
              <a:t>!</a:t>
            </a:r>
            <a:endParaRPr lang="hr-HR" dirty="0" smtClean="0"/>
          </a:p>
          <a:p>
            <a:endParaRPr lang="hr-HR" dirty="0" smtClean="0"/>
          </a:p>
          <a:p>
            <a:r>
              <a:rPr lang="hr-HR" dirty="0" err="1" smtClean="0"/>
              <a:t>Always</a:t>
            </a:r>
            <a:r>
              <a:rPr lang="hr-HR" dirty="0" smtClean="0"/>
              <a:t> </a:t>
            </a:r>
            <a:r>
              <a:rPr lang="hr-HR" dirty="0" err="1" smtClean="0"/>
              <a:t>have</a:t>
            </a:r>
            <a:r>
              <a:rPr lang="en-US" dirty="0"/>
              <a:t> </a:t>
            </a:r>
            <a:r>
              <a:rPr lang="hr-HR" dirty="0" smtClean="0"/>
              <a:t>Data/</a:t>
            </a:r>
            <a:r>
              <a:rPr lang="hr-HR" dirty="0" err="1" smtClean="0"/>
              <a:t>Records</a:t>
            </a:r>
            <a:r>
              <a:rPr lang="hr-HR" dirty="0" smtClean="0"/>
              <a:t> </a:t>
            </a:r>
            <a:r>
              <a:rPr lang="hr-HR" dirty="0"/>
              <a:t>Management Plan!</a:t>
            </a:r>
            <a:endParaRPr lang="en-US" dirty="0"/>
          </a:p>
          <a:p>
            <a:endParaRPr lang="hr-HR" sz="2800" dirty="0"/>
          </a:p>
          <a:p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1626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>
                <a:solidFill>
                  <a:srgbClr val="FF0000"/>
                </a:solidFill>
              </a:rPr>
              <a:t>CONCLUSION</a:t>
            </a:r>
            <a:endParaRPr lang="hr-HR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5221560"/>
          </a:xfrm>
        </p:spPr>
        <p:txBody>
          <a:bodyPr>
            <a:normAutofit lnSpcReduction="10000"/>
          </a:bodyPr>
          <a:lstStyle/>
          <a:p>
            <a:r>
              <a:rPr lang="hr-HR" sz="2800" b="1" dirty="0"/>
              <a:t>I</a:t>
            </a:r>
            <a:r>
              <a:rPr lang="en-US" sz="2800" b="1" dirty="0" err="1" smtClean="0"/>
              <a:t>nterdependence</a:t>
            </a:r>
            <a:r>
              <a:rPr lang="en-US" sz="2800" dirty="0"/>
              <a:t> </a:t>
            </a:r>
            <a:r>
              <a:rPr lang="en-US" sz="2800" dirty="0" smtClean="0"/>
              <a:t>between </a:t>
            </a:r>
            <a:r>
              <a:rPr lang="en-US" sz="2800" dirty="0"/>
              <a:t>the needs of psycholinguistic research </a:t>
            </a:r>
            <a:r>
              <a:rPr lang="en-US" sz="2800" dirty="0" smtClean="0"/>
              <a:t>and </a:t>
            </a:r>
            <a:r>
              <a:rPr lang="en-US" sz="2800" dirty="0"/>
              <a:t>available models and standards in official </a:t>
            </a:r>
            <a:r>
              <a:rPr lang="en-US" sz="2800" dirty="0" smtClean="0"/>
              <a:t>statistics</a:t>
            </a:r>
            <a:endParaRPr lang="hr-HR" sz="2800" dirty="0" smtClean="0"/>
          </a:p>
          <a:p>
            <a:endParaRPr lang="en-US" sz="1800" dirty="0"/>
          </a:p>
          <a:p>
            <a:r>
              <a:rPr lang="en-US" sz="2800" dirty="0"/>
              <a:t>Solutions considered </a:t>
            </a:r>
            <a:r>
              <a:rPr lang="hr-HR" sz="2800" dirty="0" err="1"/>
              <a:t>here</a:t>
            </a:r>
            <a:r>
              <a:rPr lang="hr-HR" sz="2800" dirty="0"/>
              <a:t> </a:t>
            </a:r>
            <a:r>
              <a:rPr lang="en-US" sz="2800" dirty="0" smtClean="0"/>
              <a:t>include the ones for</a:t>
            </a:r>
            <a:endParaRPr lang="hr-HR" sz="2800" dirty="0" smtClean="0"/>
          </a:p>
          <a:p>
            <a:pPr lvl="1"/>
            <a:r>
              <a:rPr lang="en-US" sz="2400" dirty="0" smtClean="0"/>
              <a:t>data collection</a:t>
            </a:r>
            <a:endParaRPr lang="hr-HR" sz="2400" dirty="0" smtClean="0"/>
          </a:p>
          <a:p>
            <a:pPr lvl="1"/>
            <a:r>
              <a:rPr lang="en-US" sz="2400" dirty="0" smtClean="0"/>
              <a:t>statistical </a:t>
            </a:r>
            <a:r>
              <a:rPr lang="en-US" sz="2400" dirty="0"/>
              <a:t>survey processing, and </a:t>
            </a:r>
            <a:endParaRPr lang="hr-HR" sz="2400" dirty="0" smtClean="0"/>
          </a:p>
          <a:p>
            <a:pPr lvl="1"/>
            <a:r>
              <a:rPr lang="en-US" sz="2400" dirty="0" smtClean="0"/>
              <a:t>records management</a:t>
            </a:r>
            <a:endParaRPr lang="hr-HR" sz="2400" dirty="0" smtClean="0"/>
          </a:p>
          <a:p>
            <a:endParaRPr lang="hr-HR" sz="1800" dirty="0" smtClean="0"/>
          </a:p>
          <a:p>
            <a:r>
              <a:rPr lang="en-US" sz="2800" dirty="0" smtClean="0"/>
              <a:t>Knowledge</a:t>
            </a:r>
            <a:r>
              <a:rPr lang="hr-HR" sz="2800" dirty="0" smtClean="0"/>
              <a:t> </a:t>
            </a:r>
            <a:r>
              <a:rPr lang="en-US" sz="2800" dirty="0"/>
              <a:t>and solutions from official statistics and modern archival </a:t>
            </a:r>
            <a:r>
              <a:rPr lang="en-US" sz="2800" dirty="0" smtClean="0"/>
              <a:t>science </a:t>
            </a:r>
            <a:r>
              <a:rPr lang="hr-HR" sz="2800" dirty="0" err="1" smtClean="0"/>
              <a:t>could</a:t>
            </a:r>
            <a:r>
              <a:rPr lang="en-US" sz="2800" dirty="0" smtClean="0"/>
              <a:t> be</a:t>
            </a:r>
            <a:r>
              <a:rPr lang="en-US" sz="2800" dirty="0"/>
              <a:t> </a:t>
            </a:r>
            <a:r>
              <a:rPr lang="hr-HR" sz="2800" dirty="0" err="1" smtClean="0"/>
              <a:t>combined</a:t>
            </a:r>
            <a:r>
              <a:rPr lang="hr-HR" sz="2800" dirty="0" smtClean="0"/>
              <a:t>!</a:t>
            </a:r>
            <a:endParaRPr lang="en-US" sz="280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4876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"/>
          <p:cNvSpPr>
            <a:spLocks/>
          </p:cNvSpPr>
          <p:nvPr/>
        </p:nvSpPr>
        <p:spPr bwMode="auto">
          <a:xfrm>
            <a:off x="1043608" y="44624"/>
            <a:ext cx="8100392" cy="6878806"/>
          </a:xfrm>
          <a:custGeom>
            <a:avLst/>
            <a:gdLst>
              <a:gd name="T0" fmla="*/ 18056 w 7289549"/>
              <a:gd name="T1" fmla="*/ 0 h 5373585"/>
              <a:gd name="T2" fmla="*/ 7158550 w 7289549"/>
              <a:gd name="T3" fmla="*/ 0 h 5373585"/>
              <a:gd name="T4" fmla="*/ 7266852 w 7289549"/>
              <a:gd name="T5" fmla="*/ 3277100 h 5373585"/>
              <a:gd name="T6" fmla="*/ 0 w 7289549"/>
              <a:gd name="T7" fmla="*/ 3277101 h 5373585"/>
              <a:gd name="T8" fmla="*/ 18056 w 7289549"/>
              <a:gd name="T9" fmla="*/ 0 h 537358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7289549"/>
              <a:gd name="T16" fmla="*/ 0 h 5373585"/>
              <a:gd name="T17" fmla="*/ 7289549 w 7289549"/>
              <a:gd name="T18" fmla="*/ 5373585 h 537358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7289549" h="5373585">
                <a:moveTo>
                  <a:pt x="18107" y="0"/>
                </a:moveTo>
                <a:lnTo>
                  <a:pt x="7180907" y="0"/>
                </a:lnTo>
                <a:lnTo>
                  <a:pt x="7289549" y="5373584"/>
                </a:lnTo>
                <a:lnTo>
                  <a:pt x="0" y="5373585"/>
                </a:lnTo>
                <a:cubicBezTo>
                  <a:pt x="6036" y="3582390"/>
                  <a:pt x="12071" y="1791195"/>
                  <a:pt x="18107" y="0"/>
                </a:cubicBezTo>
                <a:close/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eaLnBrk="1" hangingPunct="1"/>
            <a:endParaRPr lang="en-GB" sz="800" dirty="0">
              <a:latin typeface="Calibri" pitchFamily="34" charset="0"/>
            </a:endParaRPr>
          </a:p>
          <a:p>
            <a:pPr algn="ctr" eaLnBrk="1" hangingPunct="1"/>
            <a:r>
              <a:rPr lang="hr-HR" sz="4800" b="1" dirty="0" smtClean="0">
                <a:latin typeface="Calibri" pitchFamily="34" charset="0"/>
              </a:rPr>
              <a:t>THANK YOU!</a:t>
            </a:r>
            <a:endParaRPr lang="en-GB" sz="4800" dirty="0">
              <a:latin typeface="Calibri" pitchFamily="34" charset="0"/>
            </a:endParaRPr>
          </a:p>
          <a:p>
            <a:pPr algn="ctr" eaLnBrk="1" hangingPunct="1">
              <a:buFont typeface="Arial" charset="0"/>
              <a:buNone/>
            </a:pPr>
            <a:endParaRPr lang="hr-HR" sz="1100" dirty="0" smtClean="0">
              <a:latin typeface="Calibri" pitchFamily="34" charset="0"/>
            </a:endParaRPr>
          </a:p>
          <a:p>
            <a:pPr algn="ctr" eaLnBrk="1" hangingPunct="1">
              <a:buFont typeface="Arial" charset="0"/>
              <a:buNone/>
            </a:pPr>
            <a:endParaRPr lang="hr-HR" sz="1100" dirty="0" smtClean="0">
              <a:latin typeface="Calibri" pitchFamily="34" charset="0"/>
            </a:endParaRPr>
          </a:p>
          <a:p>
            <a:pPr algn="ctr" eaLnBrk="1" hangingPunct="1">
              <a:buFont typeface="Arial" charset="0"/>
              <a:buNone/>
            </a:pPr>
            <a:endParaRPr lang="hr-HR" sz="1100" dirty="0">
              <a:latin typeface="Calibri" pitchFamily="34" charset="0"/>
            </a:endParaRPr>
          </a:p>
          <a:p>
            <a:pPr algn="ctr" eaLnBrk="1" hangingPunct="1">
              <a:buFont typeface="Arial" charset="0"/>
              <a:buNone/>
            </a:pPr>
            <a:endParaRPr lang="hr-HR" sz="1100" dirty="0" smtClean="0">
              <a:latin typeface="Calibri" pitchFamily="34" charset="0"/>
            </a:endParaRPr>
          </a:p>
          <a:p>
            <a:pPr algn="ctr" eaLnBrk="1" hangingPunct="1">
              <a:buFont typeface="Arial" charset="0"/>
              <a:buNone/>
            </a:pPr>
            <a:endParaRPr lang="hr-HR" sz="1100" dirty="0">
              <a:latin typeface="Calibri" pitchFamily="34" charset="0"/>
            </a:endParaRPr>
          </a:p>
          <a:p>
            <a:pPr algn="ctr" eaLnBrk="1" hangingPunct="1">
              <a:buFont typeface="Arial" charset="0"/>
              <a:buNone/>
            </a:pPr>
            <a:endParaRPr lang="hr-HR" sz="1100" dirty="0" smtClean="0">
              <a:latin typeface="Calibri" pitchFamily="34" charset="0"/>
            </a:endParaRPr>
          </a:p>
          <a:p>
            <a:pPr algn="ctr" eaLnBrk="1" hangingPunct="1">
              <a:buFont typeface="Arial" charset="0"/>
              <a:buNone/>
            </a:pPr>
            <a:endParaRPr lang="hr-HR" sz="1100" dirty="0">
              <a:latin typeface="Calibri" pitchFamily="34" charset="0"/>
            </a:endParaRPr>
          </a:p>
          <a:p>
            <a:pPr algn="ctr"/>
            <a:r>
              <a:rPr lang="en-US" sz="3200" b="1" dirty="0" smtClean="0">
                <a:solidFill>
                  <a:srgbClr val="FF0000"/>
                </a:solidFill>
                <a:latin typeface="Calibri" pitchFamily="34" charset="0"/>
              </a:rPr>
              <a:t>Long-term </a:t>
            </a:r>
            <a:r>
              <a:rPr lang="en-US" sz="3200" b="1" dirty="0">
                <a:solidFill>
                  <a:srgbClr val="FF0000"/>
                </a:solidFill>
                <a:latin typeface="Calibri" pitchFamily="34" charset="0"/>
              </a:rPr>
              <a:t>Preservation </a:t>
            </a:r>
            <a:endParaRPr lang="hr-HR" sz="3200" b="1" dirty="0" smtClean="0">
              <a:solidFill>
                <a:srgbClr val="FF0000"/>
              </a:solidFill>
              <a:latin typeface="Calibri" pitchFamily="34" charset="0"/>
            </a:endParaRPr>
          </a:p>
          <a:p>
            <a:pPr algn="ctr"/>
            <a:r>
              <a:rPr lang="en-US" sz="3200" b="1" dirty="0" smtClean="0">
                <a:solidFill>
                  <a:srgbClr val="FF0000"/>
                </a:solidFill>
                <a:latin typeface="Calibri" pitchFamily="34" charset="0"/>
              </a:rPr>
              <a:t>of </a:t>
            </a:r>
            <a:r>
              <a:rPr lang="en-US" sz="3200" b="1" dirty="0">
                <a:solidFill>
                  <a:srgbClr val="FF0000"/>
                </a:solidFill>
                <a:latin typeface="Calibri" pitchFamily="34" charset="0"/>
              </a:rPr>
              <a:t>Longitudinal Statistical Surveys in Psycholinguistic </a:t>
            </a:r>
            <a:r>
              <a:rPr lang="en-US" sz="3200" b="1" dirty="0" smtClean="0">
                <a:solidFill>
                  <a:srgbClr val="FF0000"/>
                </a:solidFill>
                <a:latin typeface="Calibri" pitchFamily="34" charset="0"/>
              </a:rPr>
              <a:t>Research</a:t>
            </a:r>
            <a:endParaRPr lang="hr-HR" sz="3200" b="1" dirty="0" smtClean="0">
              <a:solidFill>
                <a:srgbClr val="FF0000"/>
              </a:solidFill>
              <a:latin typeface="Calibri" pitchFamily="34" charset="0"/>
            </a:endParaRPr>
          </a:p>
          <a:p>
            <a:pPr algn="ctr"/>
            <a:endParaRPr lang="hr-HR" sz="1100" dirty="0" smtClean="0">
              <a:latin typeface="Calibri" pitchFamily="34" charset="0"/>
            </a:endParaRPr>
          </a:p>
          <a:p>
            <a:pPr algn="ctr"/>
            <a:endParaRPr lang="en-GB" sz="1600" dirty="0">
              <a:latin typeface="Calibri" pitchFamily="34" charset="0"/>
            </a:endParaRPr>
          </a:p>
          <a:p>
            <a:r>
              <a:rPr lang="hr-HR" sz="2000" b="1" dirty="0">
                <a:latin typeface="Calibri" pitchFamily="34" charset="0"/>
              </a:rPr>
              <a:t>Hrvoje Stančić</a:t>
            </a:r>
          </a:p>
          <a:p>
            <a:pPr marL="357188"/>
            <a:r>
              <a:rPr lang="en-US" sz="2000" dirty="0">
                <a:latin typeface="Calibri" pitchFamily="34" charset="0"/>
              </a:rPr>
              <a:t>Faculty of Humanities and Social Sciences</a:t>
            </a:r>
            <a:r>
              <a:rPr lang="hr-HR" sz="2000" dirty="0">
                <a:latin typeface="Calibri" pitchFamily="34" charset="0"/>
              </a:rPr>
              <a:t>, Zagreb, Croatia</a:t>
            </a:r>
            <a:endParaRPr lang="en-GB" sz="2000" dirty="0">
              <a:latin typeface="Calibri" pitchFamily="34" charset="0"/>
            </a:endParaRPr>
          </a:p>
          <a:p>
            <a:pPr marL="357188"/>
            <a:r>
              <a:rPr lang="hr-HR" sz="2000" dirty="0" err="1" smtClean="0">
                <a:latin typeface="Calibri" pitchFamily="34" charset="0"/>
                <a:hlinkClick r:id="rId2"/>
              </a:rPr>
              <a:t>hstancic</a:t>
            </a:r>
            <a:r>
              <a:rPr lang="hr-HR" sz="2000" dirty="0" smtClean="0">
                <a:latin typeface="Calibri" pitchFamily="34" charset="0"/>
                <a:hlinkClick r:id="rId2"/>
              </a:rPr>
              <a:t>@</a:t>
            </a:r>
            <a:r>
              <a:rPr lang="hr-HR" sz="2000" dirty="0" err="1" smtClean="0">
                <a:latin typeface="Calibri" pitchFamily="34" charset="0"/>
                <a:hlinkClick r:id="rId2"/>
              </a:rPr>
              <a:t>ffzg.hr</a:t>
            </a:r>
            <a:r>
              <a:rPr lang="hr-HR" sz="2000" dirty="0" smtClean="0">
                <a:latin typeface="Calibri" pitchFamily="34" charset="0"/>
              </a:rPr>
              <a:t> </a:t>
            </a:r>
            <a:endParaRPr lang="hr-HR" sz="2000" dirty="0">
              <a:latin typeface="Calibri" pitchFamily="34" charset="0"/>
            </a:endParaRPr>
          </a:p>
          <a:p>
            <a:pPr eaLnBrk="1" hangingPunct="1">
              <a:buFont typeface="Arial" charset="0"/>
              <a:buNone/>
            </a:pPr>
            <a:r>
              <a:rPr lang="hr-HR" sz="2000" b="1" dirty="0" smtClean="0">
                <a:latin typeface="Calibri" pitchFamily="34" charset="0"/>
              </a:rPr>
              <a:t>Martina Poljičak</a:t>
            </a:r>
          </a:p>
          <a:p>
            <a:pPr marL="357188"/>
            <a:r>
              <a:rPr lang="hr-HR" sz="2000" dirty="0" smtClean="0">
                <a:latin typeface="Calibri" pitchFamily="34" charset="0"/>
              </a:rPr>
              <a:t>Central Bureau of Statistics, Zagreb, Croatia</a:t>
            </a:r>
          </a:p>
          <a:p>
            <a:pPr marL="357188"/>
            <a:r>
              <a:rPr lang="hr-HR" sz="2000" dirty="0" smtClean="0">
                <a:latin typeface="Calibri" pitchFamily="34" charset="0"/>
                <a:hlinkClick r:id="rId3"/>
              </a:rPr>
              <a:t>poljicakm</a:t>
            </a:r>
            <a:r>
              <a:rPr lang="en-GB" sz="2000" dirty="0">
                <a:latin typeface="Calibri" pitchFamily="34" charset="0"/>
                <a:hlinkClick r:id="rId3"/>
              </a:rPr>
              <a:t>@</a:t>
            </a:r>
            <a:r>
              <a:rPr lang="hr-HR" sz="2000" dirty="0">
                <a:latin typeface="Calibri" pitchFamily="34" charset="0"/>
                <a:hlinkClick r:id="rId3"/>
              </a:rPr>
              <a:t>g</a:t>
            </a:r>
            <a:r>
              <a:rPr lang="en-GB" sz="2000" dirty="0" smtClean="0">
                <a:latin typeface="Calibri" pitchFamily="34" charset="0"/>
                <a:hlinkClick r:id="rId3"/>
              </a:rPr>
              <a:t>mail.com</a:t>
            </a:r>
            <a:r>
              <a:rPr lang="hr-HR" sz="2000" dirty="0" smtClean="0">
                <a:latin typeface="Calibri" pitchFamily="34" charset="0"/>
              </a:rPr>
              <a:t> </a:t>
            </a:r>
          </a:p>
          <a:p>
            <a:r>
              <a:rPr lang="hr-HR" sz="2000" b="1" dirty="0" smtClean="0">
                <a:latin typeface="Calibri" pitchFamily="34" charset="0"/>
              </a:rPr>
              <a:t>Anabela Lendić</a:t>
            </a:r>
          </a:p>
          <a:p>
            <a:pPr marL="357188"/>
            <a:r>
              <a:rPr lang="en-US" sz="2000" dirty="0">
                <a:latin typeface="Calibri" pitchFamily="34" charset="0"/>
              </a:rPr>
              <a:t>Faculty of Humanities and Social Sciences</a:t>
            </a:r>
            <a:r>
              <a:rPr lang="hr-HR" sz="2000" dirty="0">
                <a:latin typeface="Calibri" pitchFamily="34" charset="0"/>
              </a:rPr>
              <a:t>, Zagreb, </a:t>
            </a:r>
            <a:r>
              <a:rPr lang="hr-HR" sz="2000" dirty="0" smtClean="0">
                <a:latin typeface="Calibri" pitchFamily="34" charset="0"/>
              </a:rPr>
              <a:t>Croatia</a:t>
            </a:r>
          </a:p>
          <a:p>
            <a:pPr marL="357188"/>
            <a:r>
              <a:rPr lang="en-US" sz="2000" dirty="0" err="1" smtClean="0">
                <a:latin typeface="Calibri" pitchFamily="34" charset="0"/>
                <a:hlinkClick r:id="rId4"/>
              </a:rPr>
              <a:t>alendic</a:t>
            </a:r>
            <a:r>
              <a:rPr lang="hr-HR" sz="2000" dirty="0" smtClean="0">
                <a:latin typeface="Calibri" pitchFamily="34" charset="0"/>
                <a:hlinkClick r:id="rId4"/>
              </a:rPr>
              <a:t>@</a:t>
            </a:r>
            <a:r>
              <a:rPr lang="hr-HR" sz="2000" dirty="0" err="1" smtClean="0">
                <a:latin typeface="Calibri" pitchFamily="34" charset="0"/>
                <a:hlinkClick r:id="rId4"/>
              </a:rPr>
              <a:t>ffzg.hr</a:t>
            </a:r>
            <a:r>
              <a:rPr lang="hr-HR" sz="2000" dirty="0" smtClean="0">
                <a:latin typeface="Calibri" pitchFamily="34" charset="0"/>
              </a:rPr>
              <a:t> </a:t>
            </a:r>
            <a:endParaRPr lang="en-GB" sz="2000" dirty="0">
              <a:latin typeface="Calibri" pitchFamily="34" charset="0"/>
            </a:endParaRPr>
          </a:p>
        </p:txBody>
      </p:sp>
      <p:pic>
        <p:nvPicPr>
          <p:cNvPr id="3" name="Picture 2" descr="D:\My Documents\Word\Fax\Znanstveni skupovi\2010-10-20-22 Slavonski Brod (44. savjetovanje HAD)\question-mark1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73079" y="745124"/>
            <a:ext cx="1441450" cy="1441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88493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Psycholinguistics</a:t>
            </a:r>
          </a:p>
          <a:p>
            <a:pPr lvl="1"/>
            <a:r>
              <a:rPr lang="en-US" dirty="0"/>
              <a:t>I</a:t>
            </a:r>
            <a:r>
              <a:rPr lang="en-US" dirty="0" smtClean="0"/>
              <a:t>nterdisciplinary nature of the field</a:t>
            </a:r>
          </a:p>
          <a:p>
            <a:pPr lvl="1"/>
            <a:r>
              <a:rPr lang="en-US" dirty="0" smtClean="0"/>
              <a:t>Different types of evidence and obtained data</a:t>
            </a:r>
          </a:p>
          <a:p>
            <a:pPr lvl="1">
              <a:spcAft>
                <a:spcPts val="1200"/>
              </a:spcAft>
            </a:pPr>
            <a:r>
              <a:rPr lang="en-US" dirty="0">
                <a:sym typeface="Wingdings" panose="05000000000000000000" pitchFamily="2" charset="2"/>
              </a:rPr>
              <a:t>Language-specific research </a:t>
            </a:r>
            <a:r>
              <a:rPr lang="en-US" dirty="0" smtClean="0">
                <a:sym typeface="Wingdings" panose="05000000000000000000" pitchFamily="2" charset="2"/>
              </a:rPr>
              <a:t>data</a:t>
            </a:r>
            <a:endParaRPr lang="en-US" dirty="0" smtClean="0"/>
          </a:p>
          <a:p>
            <a:r>
              <a:rPr lang="en-US" dirty="0" smtClean="0">
                <a:sym typeface="Wingdings" panose="05000000000000000000" pitchFamily="2" charset="2"/>
              </a:rPr>
              <a:t>Aphasia </a:t>
            </a:r>
            <a:r>
              <a:rPr lang="en-US" sz="2800" dirty="0" smtClean="0">
                <a:sym typeface="Wingdings" panose="05000000000000000000" pitchFamily="2" charset="2"/>
              </a:rPr>
              <a:t>(s</a:t>
            </a:r>
            <a:r>
              <a:rPr lang="en-US" sz="2800" dirty="0" smtClean="0"/>
              <a:t>peech-language pathology)</a:t>
            </a:r>
            <a:endParaRPr lang="en-US" sz="2800" u="sng" dirty="0" smtClean="0">
              <a:sym typeface="Wingdings" panose="05000000000000000000" pitchFamily="2" charset="2"/>
            </a:endParaRPr>
          </a:p>
          <a:p>
            <a:pPr lvl="1">
              <a:spcAft>
                <a:spcPts val="1200"/>
              </a:spcAft>
            </a:pPr>
            <a:r>
              <a:rPr lang="en-US" dirty="0" smtClean="0">
                <a:sym typeface="Wingdings" panose="05000000000000000000" pitchFamily="2" charset="2"/>
              </a:rPr>
              <a:t>Aphasic subjects taking part in clinical therapy </a:t>
            </a:r>
          </a:p>
          <a:p>
            <a:pPr marL="365760" lvl="1" indent="-283464">
              <a:spcBef>
                <a:spcPts val="600"/>
              </a:spcBef>
              <a:buSzPct val="80000"/>
              <a:buFont typeface="Wingdings 2"/>
              <a:buChar char=""/>
            </a:pPr>
            <a:r>
              <a:rPr lang="en-US" sz="3200" dirty="0" smtClean="0">
                <a:sym typeface="Wingdings" panose="05000000000000000000" pitchFamily="2" charset="2"/>
              </a:rPr>
              <a:t>Aphasia research  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Standard informed consent form  </a:t>
            </a:r>
          </a:p>
          <a:p>
            <a:pPr lvl="1"/>
            <a:r>
              <a:rPr lang="en-US" dirty="0">
                <a:sym typeface="Wingdings" panose="05000000000000000000" pitchFamily="2" charset="2"/>
              </a:rPr>
              <a:t>Personal </a:t>
            </a:r>
            <a:r>
              <a:rPr lang="en-US" dirty="0" smtClean="0">
                <a:sym typeface="Wingdings" panose="05000000000000000000" pitchFamily="2" charset="2"/>
              </a:rPr>
              <a:t>information  </a:t>
            </a:r>
          </a:p>
          <a:p>
            <a:pPr lvl="1"/>
            <a:endParaRPr lang="en-US" dirty="0" smtClean="0">
              <a:sym typeface="Wingdings" panose="05000000000000000000" pitchFamily="2" charset="2"/>
            </a:endParaRPr>
          </a:p>
          <a:p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7551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 </a:t>
            </a:r>
            <a:r>
              <a:rPr lang="hr-HR" dirty="0" smtClean="0"/>
              <a:t>…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sz="2800" dirty="0" err="1" smtClean="0">
                <a:sym typeface="Wingdings" pitchFamily="2" charset="2"/>
              </a:rPr>
              <a:t>Psycholinguistic</a:t>
            </a:r>
            <a:r>
              <a:rPr lang="hr-HR" sz="2800" dirty="0" smtClean="0">
                <a:sym typeface="Wingdings" pitchFamily="2" charset="2"/>
              </a:rPr>
              <a:t> </a:t>
            </a:r>
            <a:r>
              <a:rPr lang="en-US" sz="2800" dirty="0" smtClean="0">
                <a:sym typeface="Wingdings" pitchFamily="2" charset="2"/>
              </a:rPr>
              <a:t>r</a:t>
            </a:r>
            <a:r>
              <a:rPr lang="hr-HR" sz="2800" dirty="0" err="1" smtClean="0">
                <a:sym typeface="Wingdings" pitchFamily="2" charset="2"/>
              </a:rPr>
              <a:t>esearch</a:t>
            </a:r>
            <a:r>
              <a:rPr lang="en-US" sz="2800" dirty="0">
                <a:sym typeface="Wingdings" pitchFamily="2" charset="2"/>
              </a:rPr>
              <a:t> </a:t>
            </a:r>
            <a:r>
              <a:rPr lang="en-GB" sz="2800" dirty="0" smtClean="0">
                <a:sym typeface="Wingdings" pitchFamily="2" charset="2"/>
              </a:rPr>
              <a:t></a:t>
            </a:r>
            <a:r>
              <a:rPr lang="hr-HR" sz="2800" dirty="0" smtClean="0">
                <a:solidFill>
                  <a:srgbClr val="FF0000"/>
                </a:solidFill>
                <a:sym typeface="Wingdings" pitchFamily="2" charset="2"/>
              </a:rPr>
              <a:t> </a:t>
            </a:r>
            <a:r>
              <a:rPr lang="en-US" sz="2800" dirty="0">
                <a:solidFill>
                  <a:srgbClr val="FF0000"/>
                </a:solidFill>
                <a:sym typeface="Wingdings" pitchFamily="2" charset="2"/>
              </a:rPr>
              <a:t>A</a:t>
            </a:r>
            <a:r>
              <a:rPr lang="hr-HR" sz="2800" dirty="0" err="1" smtClean="0">
                <a:solidFill>
                  <a:srgbClr val="FF0000"/>
                </a:solidFill>
                <a:sym typeface="Wingdings" pitchFamily="2" charset="2"/>
              </a:rPr>
              <a:t>ccess</a:t>
            </a:r>
            <a:r>
              <a:rPr lang="hr-HR" sz="2800" dirty="0" smtClean="0">
                <a:solidFill>
                  <a:srgbClr val="FF0000"/>
                </a:solidFill>
                <a:sym typeface="Wingdings" pitchFamily="2" charset="2"/>
              </a:rPr>
              <a:t> </a:t>
            </a:r>
            <a:r>
              <a:rPr lang="hr-HR" sz="2800" dirty="0">
                <a:solidFill>
                  <a:srgbClr val="FF0000"/>
                </a:solidFill>
                <a:sym typeface="Wingdings" pitchFamily="2" charset="2"/>
              </a:rPr>
              <a:t>to </a:t>
            </a:r>
            <a:r>
              <a:rPr lang="hr-HR" sz="2800" b="1" dirty="0">
                <a:solidFill>
                  <a:srgbClr val="FF0000"/>
                </a:solidFill>
                <a:sym typeface="Wingdings" pitchFamily="2" charset="2"/>
              </a:rPr>
              <a:t>sensitive personal </a:t>
            </a:r>
            <a:r>
              <a:rPr lang="hr-HR" sz="2800" b="1" dirty="0" smtClean="0">
                <a:solidFill>
                  <a:srgbClr val="FF0000"/>
                </a:solidFill>
                <a:sym typeface="Wingdings" pitchFamily="2" charset="2"/>
              </a:rPr>
              <a:t>data</a:t>
            </a:r>
            <a:r>
              <a:rPr lang="en-US" sz="2800" dirty="0" smtClean="0">
                <a:solidFill>
                  <a:srgbClr val="FF0000"/>
                </a:solidFill>
                <a:sym typeface="Wingdings" pitchFamily="2" charset="2"/>
              </a:rPr>
              <a:t> </a:t>
            </a:r>
            <a:r>
              <a:rPr lang="hr-HR" sz="2800" dirty="0" smtClean="0">
                <a:solidFill>
                  <a:srgbClr val="FF0000"/>
                </a:solidFill>
                <a:sym typeface="Wingdings" pitchFamily="2" charset="2"/>
              </a:rPr>
              <a:t>and </a:t>
            </a:r>
            <a:r>
              <a:rPr lang="en-US" sz="2800" dirty="0" smtClean="0">
                <a:solidFill>
                  <a:srgbClr val="FF0000"/>
                </a:solidFill>
                <a:sym typeface="Wingdings" pitchFamily="2" charset="2"/>
              </a:rPr>
              <a:t>its</a:t>
            </a:r>
            <a:r>
              <a:rPr lang="hr-HR" sz="2800" dirty="0" smtClean="0">
                <a:solidFill>
                  <a:srgbClr val="FF0000"/>
                </a:solidFill>
                <a:sym typeface="Wingdings" pitchFamily="2" charset="2"/>
              </a:rPr>
              <a:t> </a:t>
            </a:r>
            <a:r>
              <a:rPr lang="hr-HR" sz="2800" dirty="0" err="1" smtClean="0">
                <a:solidFill>
                  <a:srgbClr val="FF0000"/>
                </a:solidFill>
                <a:sym typeface="Wingdings" pitchFamily="2" charset="2"/>
              </a:rPr>
              <a:t>protection</a:t>
            </a:r>
            <a:r>
              <a:rPr lang="hr-HR" sz="2800" dirty="0" smtClean="0">
                <a:solidFill>
                  <a:srgbClr val="FF0000"/>
                </a:solidFill>
                <a:sym typeface="Wingdings" pitchFamily="2" charset="2"/>
              </a:rPr>
              <a:t> </a:t>
            </a:r>
            <a:br>
              <a:rPr lang="hr-HR" sz="2800" dirty="0" smtClean="0">
                <a:solidFill>
                  <a:srgbClr val="FF0000"/>
                </a:solidFill>
                <a:sym typeface="Wingdings" pitchFamily="2" charset="2"/>
              </a:rPr>
            </a:br>
            <a:r>
              <a:rPr lang="hr-HR" sz="2800" dirty="0" err="1" smtClean="0">
                <a:sym typeface="Wingdings" pitchFamily="2" charset="2"/>
              </a:rPr>
              <a:t>in</a:t>
            </a:r>
            <a:r>
              <a:rPr lang="hr-HR" sz="2800" dirty="0" smtClean="0">
                <a:sym typeface="Wingdings" pitchFamily="2" charset="2"/>
              </a:rPr>
              <a:t> </a:t>
            </a:r>
            <a:r>
              <a:rPr lang="hr-HR" sz="2800" dirty="0" err="1" smtClean="0">
                <a:sym typeface="Wingdings" pitchFamily="2" charset="2"/>
              </a:rPr>
              <a:t>different</a:t>
            </a:r>
            <a:r>
              <a:rPr lang="hr-HR" sz="2800" dirty="0" smtClean="0">
                <a:sym typeface="Wingdings" pitchFamily="2" charset="2"/>
              </a:rPr>
              <a:t> </a:t>
            </a:r>
            <a:r>
              <a:rPr lang="en-US" sz="2800" dirty="0" smtClean="0">
                <a:sym typeface="Wingdings" pitchFamily="2" charset="2"/>
              </a:rPr>
              <a:t>research </a:t>
            </a:r>
            <a:r>
              <a:rPr lang="hr-HR" sz="2800" dirty="0" err="1" smtClean="0">
                <a:sym typeface="Wingdings" pitchFamily="2" charset="2"/>
              </a:rPr>
              <a:t>phases</a:t>
            </a:r>
            <a:r>
              <a:rPr lang="en-US" sz="2800" dirty="0">
                <a:sym typeface="Wingdings" pitchFamily="2" charset="2"/>
              </a:rPr>
              <a:t>:</a:t>
            </a:r>
            <a:endParaRPr lang="hr-HR" sz="2800" dirty="0" smtClean="0">
              <a:sym typeface="Wingdings" pitchFamily="2" charset="2"/>
            </a:endParaRPr>
          </a:p>
          <a:p>
            <a:pPr lvl="1"/>
            <a:r>
              <a:rPr lang="en-US" dirty="0" smtClean="0">
                <a:sym typeface="Wingdings" pitchFamily="2" charset="2"/>
              </a:rPr>
              <a:t>collecting data</a:t>
            </a:r>
            <a:r>
              <a:rPr lang="hr-HR" dirty="0" smtClean="0">
                <a:sym typeface="Wingdings" pitchFamily="2" charset="2"/>
              </a:rPr>
              <a:t> 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P</a:t>
            </a:r>
            <a:r>
              <a:rPr lang="hr-HR" dirty="0" smtClean="0">
                <a:sym typeface="Wingdings" pitchFamily="2" charset="2"/>
              </a:rPr>
              <a:t>ROCESSING </a:t>
            </a:r>
            <a:r>
              <a:rPr lang="hr-HR" dirty="0" err="1" smtClean="0">
                <a:sym typeface="Wingdings" pitchFamily="2" charset="2"/>
              </a:rPr>
              <a:t>data</a:t>
            </a:r>
            <a:endParaRPr lang="hr-HR" dirty="0" smtClean="0">
              <a:sym typeface="Wingdings" pitchFamily="2" charset="2"/>
            </a:endParaRPr>
          </a:p>
          <a:p>
            <a:pPr lvl="1">
              <a:spcAft>
                <a:spcPts val="1200"/>
              </a:spcAft>
            </a:pPr>
            <a:r>
              <a:rPr lang="en-US" dirty="0" smtClean="0">
                <a:sym typeface="Wingdings" pitchFamily="2" charset="2"/>
              </a:rPr>
              <a:t>preserving</a:t>
            </a:r>
            <a:r>
              <a:rPr lang="hr-HR" dirty="0" smtClean="0">
                <a:sym typeface="Wingdings" pitchFamily="2" charset="2"/>
              </a:rPr>
              <a:t> </a:t>
            </a:r>
            <a:r>
              <a:rPr lang="hr-HR" dirty="0" err="1" smtClean="0">
                <a:sym typeface="Wingdings" pitchFamily="2" charset="2"/>
              </a:rPr>
              <a:t>data</a:t>
            </a:r>
            <a:r>
              <a:rPr lang="hr-HR" dirty="0" smtClean="0">
                <a:sym typeface="Wingdings" pitchFamily="2" charset="2"/>
              </a:rPr>
              <a:t> </a:t>
            </a:r>
            <a:r>
              <a:rPr lang="en-US" dirty="0" smtClean="0">
                <a:sym typeface="Wingdings" pitchFamily="2" charset="2"/>
              </a:rPr>
              <a:t>(</a:t>
            </a:r>
            <a:r>
              <a:rPr lang="hr-HR" dirty="0" smtClean="0">
                <a:sym typeface="Wingdings" pitchFamily="2" charset="2"/>
              </a:rPr>
              <a:t>for </a:t>
            </a:r>
            <a:r>
              <a:rPr lang="hr-HR" dirty="0" err="1" smtClean="0">
                <a:sym typeface="Wingdings" pitchFamily="2" charset="2"/>
              </a:rPr>
              <a:t>secondary</a:t>
            </a:r>
            <a:r>
              <a:rPr lang="hr-HR" dirty="0" smtClean="0">
                <a:sym typeface="Wingdings" pitchFamily="2" charset="2"/>
              </a:rPr>
              <a:t> use</a:t>
            </a:r>
            <a:r>
              <a:rPr lang="en-US" dirty="0" smtClean="0">
                <a:sym typeface="Wingdings" pitchFamily="2" charset="2"/>
              </a:rPr>
              <a:t>)</a:t>
            </a:r>
            <a:endParaRPr lang="hr-HR" dirty="0" smtClean="0">
              <a:sym typeface="Wingdings" pitchFamily="2" charset="2"/>
            </a:endParaRPr>
          </a:p>
          <a:p>
            <a:r>
              <a:rPr lang="hr-HR" sz="2800" dirty="0" err="1" smtClean="0"/>
              <a:t>What</a:t>
            </a:r>
            <a:r>
              <a:rPr lang="hr-HR" sz="2800" dirty="0" smtClean="0"/>
              <a:t> </a:t>
            </a:r>
            <a:r>
              <a:rPr lang="hr-HR" sz="2800" dirty="0" err="1" smtClean="0"/>
              <a:t>about</a:t>
            </a:r>
            <a:endParaRPr lang="hr-HR" sz="2800" dirty="0"/>
          </a:p>
          <a:p>
            <a:pPr lvl="1"/>
            <a:r>
              <a:rPr lang="hr-HR" dirty="0" err="1" smtClean="0"/>
              <a:t>long</a:t>
            </a:r>
            <a:r>
              <a:rPr lang="hr-HR" dirty="0" smtClean="0"/>
              <a:t>-</a:t>
            </a:r>
            <a:r>
              <a:rPr lang="hr-HR" dirty="0" err="1" smtClean="0"/>
              <a:t>term</a:t>
            </a:r>
            <a:r>
              <a:rPr lang="hr-HR" dirty="0" smtClean="0"/>
              <a:t> </a:t>
            </a:r>
            <a:r>
              <a:rPr lang="hr-HR" dirty="0" err="1" smtClean="0"/>
              <a:t>preservation</a:t>
            </a:r>
            <a:r>
              <a:rPr lang="hr-HR" dirty="0" smtClean="0"/>
              <a:t> and </a:t>
            </a:r>
            <a:r>
              <a:rPr lang="hr-HR" dirty="0"/>
              <a:t>managment issues concerning data</a:t>
            </a:r>
            <a:r>
              <a:rPr lang="hr-HR" dirty="0" smtClean="0"/>
              <a:t>, standards</a:t>
            </a:r>
            <a:r>
              <a:rPr lang="hr-HR" dirty="0"/>
              <a:t>, </a:t>
            </a:r>
            <a:r>
              <a:rPr lang="hr-HR" dirty="0" err="1" smtClean="0"/>
              <a:t>etc</a:t>
            </a:r>
            <a:r>
              <a:rPr lang="en-US" dirty="0" smtClean="0"/>
              <a:t>.</a:t>
            </a:r>
            <a:r>
              <a:rPr lang="hr-HR" dirty="0" smtClean="0"/>
              <a:t> </a:t>
            </a:r>
            <a:r>
              <a:rPr lang="hr-HR" dirty="0"/>
              <a:t>(?) </a:t>
            </a:r>
            <a:endParaRPr lang="en-US" dirty="0"/>
          </a:p>
          <a:p>
            <a:endParaRPr lang="hr-HR" sz="2800" dirty="0">
              <a:solidFill>
                <a:srgbClr val="FF0000"/>
              </a:solidFill>
              <a:sym typeface="Wingdings" pitchFamily="2" charset="2"/>
            </a:endParaRPr>
          </a:p>
          <a:p>
            <a:endParaRPr lang="hr-HR" sz="2800" dirty="0" smtClean="0">
              <a:sym typeface="Wingdings" pitchFamily="2" charset="2"/>
            </a:endParaRPr>
          </a:p>
          <a:p>
            <a:endParaRPr lang="hr-HR" sz="2400" i="1" dirty="0" smtClean="0"/>
          </a:p>
          <a:p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0293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sz="4000" dirty="0" smtClean="0">
                <a:solidFill>
                  <a:schemeClr val="tx1"/>
                </a:solidFill>
              </a:rPr>
              <a:t>RESEARCH QUESTION</a:t>
            </a:r>
            <a:r>
              <a:rPr lang="en-US" sz="4000" dirty="0" smtClean="0">
                <a:solidFill>
                  <a:schemeClr val="tx1"/>
                </a:solidFill>
              </a:rPr>
              <a:t>(S)</a:t>
            </a:r>
            <a:r>
              <a:rPr lang="hr-HR" sz="4000" dirty="0" smtClean="0">
                <a:solidFill>
                  <a:schemeClr val="tx1"/>
                </a:solidFill>
              </a:rPr>
              <a:t> / MOTIVATION</a:t>
            </a:r>
            <a:endParaRPr lang="hr-HR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hr-HR" sz="2800" dirty="0" smtClean="0"/>
          </a:p>
          <a:p>
            <a:r>
              <a:rPr lang="hr-HR" sz="2800" b="1" dirty="0"/>
              <a:t>Official Statistics (OS)</a:t>
            </a:r>
            <a:r>
              <a:rPr lang="hr-HR" sz="2800" dirty="0"/>
              <a:t> h</a:t>
            </a:r>
            <a:r>
              <a:rPr lang="en-US" sz="2800" dirty="0"/>
              <a:t>as developed a sophisticated ecosystem of models used by </a:t>
            </a:r>
            <a:r>
              <a:rPr lang="hr-HR" sz="2800" dirty="0"/>
              <a:t>OS</a:t>
            </a:r>
            <a:r>
              <a:rPr lang="en-US" sz="2800" dirty="0"/>
              <a:t> organizations</a:t>
            </a:r>
            <a:r>
              <a:rPr lang="hr-HR" sz="2800" dirty="0"/>
              <a:t> for collection, </a:t>
            </a:r>
            <a:r>
              <a:rPr lang="hr-HR" sz="2800" dirty="0" smtClean="0"/>
              <a:t>processing</a:t>
            </a:r>
            <a:r>
              <a:rPr lang="en-US" sz="2800" dirty="0" smtClean="0"/>
              <a:t>,</a:t>
            </a:r>
            <a:r>
              <a:rPr lang="hr-HR" sz="2800" dirty="0" smtClean="0"/>
              <a:t> </a:t>
            </a:r>
            <a:r>
              <a:rPr lang="hr-HR" sz="2800" dirty="0"/>
              <a:t>and dissemination </a:t>
            </a:r>
            <a:r>
              <a:rPr lang="hr-HR" sz="2800" dirty="0" err="1"/>
              <a:t>of</a:t>
            </a:r>
            <a:r>
              <a:rPr lang="hr-HR" sz="2800" dirty="0"/>
              <a:t> </a:t>
            </a:r>
            <a:r>
              <a:rPr lang="hr-HR" sz="2800" dirty="0" err="1" smtClean="0"/>
              <a:t>statistics</a:t>
            </a:r>
            <a:r>
              <a:rPr lang="en-US" sz="2800" dirty="0" smtClean="0"/>
              <a:t>.</a:t>
            </a:r>
            <a:endParaRPr lang="en-US" sz="2800" dirty="0"/>
          </a:p>
          <a:p>
            <a:endParaRPr lang="hr-HR" sz="2800" dirty="0" smtClean="0"/>
          </a:p>
          <a:p>
            <a:r>
              <a:rPr lang="hr-HR" sz="2800" dirty="0" smtClean="0"/>
              <a:t>Could OS</a:t>
            </a:r>
            <a:r>
              <a:rPr lang="en-US" sz="2800" dirty="0" smtClean="0"/>
              <a:t> </a:t>
            </a:r>
            <a:r>
              <a:rPr lang="en-US" sz="2800" dirty="0"/>
              <a:t>models </a:t>
            </a:r>
            <a:r>
              <a:rPr lang="en-US" sz="2800" dirty="0" smtClean="0"/>
              <a:t>or </a:t>
            </a:r>
            <a:r>
              <a:rPr lang="hr-HR" sz="2800" dirty="0" smtClean="0"/>
              <a:t>OS </a:t>
            </a:r>
            <a:r>
              <a:rPr lang="en-US" sz="2800" dirty="0" smtClean="0"/>
              <a:t>concepts be </a:t>
            </a:r>
            <a:r>
              <a:rPr lang="en-US" sz="2800" dirty="0"/>
              <a:t>used in collecting, processing, and preserving health-related digital </a:t>
            </a:r>
            <a:r>
              <a:rPr lang="en-US" sz="2800" dirty="0" smtClean="0"/>
              <a:t>records? </a:t>
            </a:r>
            <a:r>
              <a:rPr lang="hr-HR" sz="2800" dirty="0" smtClean="0"/>
              <a:t>… </a:t>
            </a:r>
            <a:r>
              <a:rPr lang="en-US" sz="2800" dirty="0" smtClean="0"/>
              <a:t>In </a:t>
            </a:r>
            <a:r>
              <a:rPr lang="en-US" sz="2800" dirty="0"/>
              <a:t>aphasia </a:t>
            </a:r>
            <a:r>
              <a:rPr lang="en-US" sz="2800" dirty="0" smtClean="0"/>
              <a:t>research?</a:t>
            </a:r>
            <a:endParaRPr lang="hr-HR" sz="2800" dirty="0" smtClean="0"/>
          </a:p>
          <a:p>
            <a:endParaRPr lang="hr-HR" sz="28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3182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z="4400" dirty="0" smtClean="0">
                <a:solidFill>
                  <a:schemeClr val="tx1"/>
                </a:solidFill>
              </a:rPr>
              <a:t>DATA COLLECTION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447800"/>
            <a:ext cx="7708392" cy="4800600"/>
          </a:xfrm>
        </p:spPr>
        <p:txBody>
          <a:bodyPr>
            <a:normAutofit lnSpcReduction="10000"/>
          </a:bodyPr>
          <a:lstStyle/>
          <a:p>
            <a:pPr marL="82296" indent="0">
              <a:buNone/>
            </a:pPr>
            <a:r>
              <a:rPr lang="en-US" sz="2800" dirty="0" smtClean="0">
                <a:solidFill>
                  <a:srgbClr val="FF0000"/>
                </a:solidFill>
                <a:sym typeface="Wingdings" pitchFamily="2" charset="2"/>
              </a:rPr>
              <a:t> </a:t>
            </a:r>
            <a:r>
              <a:rPr lang="en-US" sz="2800" dirty="0" smtClean="0"/>
              <a:t>Statistical Classifications (in medicine </a:t>
            </a:r>
            <a:r>
              <a:rPr lang="en-US" sz="2800" dirty="0" smtClean="0">
                <a:sym typeface="Wingdings" pitchFamily="2" charset="2"/>
              </a:rPr>
              <a:t> </a:t>
            </a:r>
            <a:r>
              <a:rPr lang="en-US" sz="2800" dirty="0" smtClean="0"/>
              <a:t>ICD, ICF, ICHI, NUTS for territory units, and many others...)</a:t>
            </a:r>
          </a:p>
          <a:p>
            <a:pPr marL="82296" indent="0">
              <a:buNone/>
            </a:pPr>
            <a:r>
              <a:rPr lang="en-US" sz="2800" dirty="0" smtClean="0">
                <a:solidFill>
                  <a:srgbClr val="FF0000"/>
                </a:solidFill>
                <a:sym typeface="Wingdings" pitchFamily="2" charset="2"/>
              </a:rPr>
              <a:t> </a:t>
            </a:r>
            <a:r>
              <a:rPr lang="en-US" sz="2800" dirty="0" smtClean="0"/>
              <a:t>Thesaurus</a:t>
            </a:r>
          </a:p>
          <a:p>
            <a:pPr marL="82296" indent="0">
              <a:buNone/>
            </a:pPr>
            <a:r>
              <a:rPr lang="en-US" sz="2800" dirty="0" smtClean="0">
                <a:solidFill>
                  <a:srgbClr val="FF0000"/>
                </a:solidFill>
                <a:sym typeface="Wingdings" pitchFamily="2" charset="2"/>
              </a:rPr>
              <a:t> </a:t>
            </a:r>
            <a:r>
              <a:rPr lang="en-US" sz="2800" dirty="0" smtClean="0"/>
              <a:t>Nomenclatures</a:t>
            </a:r>
          </a:p>
          <a:p>
            <a:pPr marL="82296" indent="0">
              <a:buNone/>
            </a:pPr>
            <a:r>
              <a:rPr lang="en-US" sz="2800" b="1" dirty="0" smtClean="0">
                <a:solidFill>
                  <a:srgbClr val="FF0000"/>
                </a:solidFill>
                <a:sym typeface="Wingdings" pitchFamily="2" charset="2"/>
              </a:rPr>
              <a:t> </a:t>
            </a:r>
            <a:r>
              <a:rPr lang="en-US" sz="2800" b="1" dirty="0" smtClean="0"/>
              <a:t>The Neuchâtel Terminology Model (NTM)</a:t>
            </a:r>
            <a:r>
              <a:rPr lang="en-US" sz="2800" dirty="0" smtClean="0"/>
              <a:t> </a:t>
            </a:r>
            <a:endParaRPr lang="hr-HR" sz="2800" dirty="0" smtClean="0"/>
          </a:p>
          <a:p>
            <a:pPr lvl="1"/>
            <a:r>
              <a:rPr lang="en-US" sz="2400" dirty="0" smtClean="0"/>
              <a:t>provides the framework for the development of a classification database</a:t>
            </a:r>
            <a:endParaRPr lang="hr-HR" sz="2400" dirty="0" smtClean="0"/>
          </a:p>
          <a:p>
            <a:pPr lvl="1"/>
            <a:r>
              <a:rPr lang="en-US" sz="2400" dirty="0" smtClean="0"/>
              <a:t>semantic and conceptual sphere of metadata</a:t>
            </a:r>
            <a:endParaRPr lang="hr-HR" sz="2400" dirty="0" smtClean="0"/>
          </a:p>
          <a:p>
            <a:pPr lvl="1"/>
            <a:r>
              <a:rPr lang="en-US" sz="2400" dirty="0" smtClean="0"/>
              <a:t>not related to technical aspects of a classification database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2212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dirty="0" smtClean="0"/>
              <a:t>DATA PROCESSING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5365576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hr-HR" sz="2800" dirty="0"/>
              <a:t>T</a:t>
            </a:r>
            <a:r>
              <a:rPr lang="en-US" sz="2800" dirty="0"/>
              <a:t>wo </a:t>
            </a:r>
            <a:r>
              <a:rPr lang="en-US" sz="2800" dirty="0" smtClean="0"/>
              <a:t>categories</a:t>
            </a:r>
            <a:endParaRPr lang="hr-HR" sz="2800" dirty="0"/>
          </a:p>
          <a:p>
            <a:pPr lvl="1">
              <a:spcBef>
                <a:spcPts val="0"/>
              </a:spcBef>
            </a:pPr>
            <a:r>
              <a:rPr lang="en-US" dirty="0" smtClean="0"/>
              <a:t>restricted</a:t>
            </a:r>
            <a:endParaRPr lang="hr-HR" dirty="0"/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dirty="0" smtClean="0"/>
              <a:t>unrestricted</a:t>
            </a:r>
            <a:endParaRPr lang="en-US" dirty="0"/>
          </a:p>
          <a:p>
            <a:pPr>
              <a:spcBef>
                <a:spcPts val="0"/>
              </a:spcBef>
            </a:pPr>
            <a:r>
              <a:rPr lang="en-US" sz="2800" dirty="0"/>
              <a:t>Data classified </a:t>
            </a:r>
            <a:r>
              <a:rPr lang="en-US" sz="2800" dirty="0" smtClean="0"/>
              <a:t>as</a:t>
            </a:r>
            <a:endParaRPr lang="hr-HR" sz="2800" dirty="0"/>
          </a:p>
          <a:p>
            <a:pPr lvl="1">
              <a:spcBef>
                <a:spcPts val="0"/>
              </a:spcBef>
              <a:buFontTx/>
              <a:buChar char="-"/>
            </a:pPr>
            <a:r>
              <a:rPr lang="en-US" dirty="0" smtClean="0"/>
              <a:t>confidential data</a:t>
            </a:r>
            <a:endParaRPr lang="hr-HR" dirty="0"/>
          </a:p>
          <a:p>
            <a:pPr lvl="1">
              <a:spcBef>
                <a:spcPts val="0"/>
              </a:spcBef>
              <a:buFontTx/>
              <a:buChar char="-"/>
            </a:pPr>
            <a:r>
              <a:rPr lang="en-US" dirty="0" smtClean="0"/>
              <a:t>internal/private data</a:t>
            </a:r>
            <a:endParaRPr lang="hr-HR" dirty="0"/>
          </a:p>
          <a:p>
            <a:pPr lvl="1">
              <a:spcBef>
                <a:spcPts val="0"/>
              </a:spcBef>
              <a:spcAft>
                <a:spcPts val="600"/>
              </a:spcAft>
              <a:buFontTx/>
              <a:buChar char="-"/>
            </a:pPr>
            <a:r>
              <a:rPr lang="en-US" dirty="0" smtClean="0"/>
              <a:t>public data</a:t>
            </a:r>
            <a:endParaRPr lang="en-US" dirty="0"/>
          </a:p>
          <a:p>
            <a:pPr>
              <a:spcBef>
                <a:spcPts val="0"/>
              </a:spcBef>
            </a:pPr>
            <a:r>
              <a:rPr lang="en-US" sz="2800" dirty="0"/>
              <a:t>Data (variables) classified </a:t>
            </a:r>
            <a:r>
              <a:rPr lang="en-US" sz="2800" dirty="0" smtClean="0"/>
              <a:t>as</a:t>
            </a:r>
            <a:endParaRPr lang="hr-HR" sz="2800" dirty="0"/>
          </a:p>
          <a:p>
            <a:pPr lvl="1">
              <a:spcBef>
                <a:spcPts val="0"/>
              </a:spcBef>
              <a:buFontTx/>
              <a:buChar char="-"/>
            </a:pPr>
            <a:r>
              <a:rPr lang="en-US" dirty="0" smtClean="0"/>
              <a:t>identifier</a:t>
            </a:r>
            <a:endParaRPr lang="hr-HR" dirty="0"/>
          </a:p>
          <a:p>
            <a:pPr lvl="1">
              <a:spcBef>
                <a:spcPts val="0"/>
              </a:spcBef>
              <a:buFontTx/>
              <a:buChar char="-"/>
            </a:pPr>
            <a:r>
              <a:rPr lang="en-US" dirty="0" smtClean="0"/>
              <a:t>quasi-identifier</a:t>
            </a:r>
            <a:endParaRPr lang="hr-HR" dirty="0"/>
          </a:p>
          <a:p>
            <a:pPr lvl="1">
              <a:spcBef>
                <a:spcPts val="0"/>
              </a:spcBef>
              <a:buFontTx/>
              <a:buChar char="-"/>
            </a:pPr>
            <a:r>
              <a:rPr lang="en-US" dirty="0" smtClean="0"/>
              <a:t>sensitive attributes</a:t>
            </a:r>
            <a:endParaRPr lang="hr-HR" dirty="0"/>
          </a:p>
          <a:p>
            <a:pPr lvl="1">
              <a:spcBef>
                <a:spcPts val="0"/>
              </a:spcBef>
              <a:buFontTx/>
              <a:buChar char="-"/>
            </a:pPr>
            <a:r>
              <a:rPr lang="en-US" dirty="0" smtClean="0"/>
              <a:t>non-sensitive attributes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5668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/>
              <a:t>Interoperability and </a:t>
            </a:r>
            <a:r>
              <a:rPr lang="hr-HR" dirty="0" smtClean="0"/>
              <a:t>Shareable </a:t>
            </a:r>
            <a:r>
              <a:rPr lang="hr-HR" dirty="0"/>
              <a:t>Artefact Catalogues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5293568"/>
          </a:xfrm>
        </p:spPr>
        <p:txBody>
          <a:bodyPr>
            <a:normAutofit/>
          </a:bodyPr>
          <a:lstStyle/>
          <a:p>
            <a:r>
              <a:rPr lang="en-US" dirty="0" smtClean="0"/>
              <a:t>Interoperability</a:t>
            </a:r>
          </a:p>
          <a:p>
            <a:pPr lvl="1"/>
            <a:r>
              <a:rPr lang="en-US" dirty="0" smtClean="0"/>
              <a:t>set of common principles and standards within and between statistical </a:t>
            </a:r>
            <a:r>
              <a:rPr lang="en-US" dirty="0" err="1" smtClean="0"/>
              <a:t>organisations</a:t>
            </a:r>
            <a:endParaRPr lang="en-US" dirty="0" smtClean="0"/>
          </a:p>
          <a:p>
            <a:pPr lvl="2"/>
            <a:r>
              <a:rPr lang="en-US" sz="2400" dirty="0" smtClean="0"/>
              <a:t>GSBPM – define business processes in OS</a:t>
            </a:r>
          </a:p>
          <a:p>
            <a:pPr lvl="2"/>
            <a:r>
              <a:rPr lang="en-US" dirty="0" smtClean="0"/>
              <a:t>GSIM – conceptual model</a:t>
            </a:r>
          </a:p>
          <a:p>
            <a:pPr lvl="3"/>
            <a:r>
              <a:rPr lang="en-US" sz="2400" dirty="0" smtClean="0"/>
              <a:t>set of standardized information objects</a:t>
            </a:r>
          </a:p>
          <a:p>
            <a:r>
              <a:rPr lang="en-US" dirty="0" smtClean="0"/>
              <a:t>Global Catalogues</a:t>
            </a:r>
          </a:p>
          <a:p>
            <a:pPr lvl="1"/>
            <a:r>
              <a:rPr lang="en-US" dirty="0" smtClean="0"/>
              <a:t>reusable processes, information objects and statistical services</a:t>
            </a:r>
          </a:p>
          <a:p>
            <a:pPr lvl="1"/>
            <a:r>
              <a:rPr lang="en-US" dirty="0" smtClean="0"/>
              <a:t>Common Statistical Production Architecture (CSPA)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6918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sz="4000" dirty="0" smtClean="0">
                <a:solidFill>
                  <a:schemeClr val="tx1"/>
                </a:solidFill>
              </a:rPr>
              <a:t>LONG-TERM DATA PRESERVATION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dirty="0" smtClean="0"/>
              <a:t>Data (</a:t>
            </a:r>
            <a:r>
              <a:rPr lang="hr-HR" dirty="0" err="1" smtClean="0"/>
              <a:t>and</a:t>
            </a:r>
            <a:r>
              <a:rPr lang="hr-HR" dirty="0" smtClean="0"/>
              <a:t> </a:t>
            </a:r>
            <a:r>
              <a:rPr lang="hr-HR" dirty="0" err="1" smtClean="0"/>
              <a:t>records</a:t>
            </a:r>
            <a:r>
              <a:rPr lang="hr-HR" dirty="0" smtClean="0"/>
              <a:t>)</a:t>
            </a:r>
            <a:r>
              <a:rPr lang="en-US" dirty="0" smtClean="0"/>
              <a:t> should </a:t>
            </a:r>
            <a:r>
              <a:rPr lang="en-US" dirty="0"/>
              <a:t>stay at all </a:t>
            </a:r>
            <a:r>
              <a:rPr lang="en-US" dirty="0" smtClean="0"/>
              <a:t>times:</a:t>
            </a:r>
            <a:endParaRPr lang="hr-HR" dirty="0" smtClean="0"/>
          </a:p>
          <a:p>
            <a:pPr lvl="1"/>
            <a:r>
              <a:rPr lang="en-US" dirty="0" smtClean="0"/>
              <a:t>authentic</a:t>
            </a:r>
            <a:endParaRPr lang="hr-HR" dirty="0" smtClean="0"/>
          </a:p>
          <a:p>
            <a:pPr lvl="1"/>
            <a:r>
              <a:rPr lang="en-US" dirty="0" smtClean="0"/>
              <a:t>reliable</a:t>
            </a:r>
            <a:endParaRPr lang="hr-HR" dirty="0" smtClean="0"/>
          </a:p>
          <a:p>
            <a:pPr lvl="1"/>
            <a:r>
              <a:rPr lang="en-US" dirty="0" smtClean="0"/>
              <a:t>usable</a:t>
            </a:r>
            <a:r>
              <a:rPr lang="hr-HR" dirty="0" smtClean="0"/>
              <a:t>, </a:t>
            </a:r>
            <a:r>
              <a:rPr lang="en-US" dirty="0" smtClean="0"/>
              <a:t>and </a:t>
            </a:r>
            <a:endParaRPr lang="hr-HR" dirty="0" smtClean="0"/>
          </a:p>
          <a:p>
            <a:pPr lvl="1"/>
            <a:r>
              <a:rPr lang="en-US" dirty="0" smtClean="0"/>
              <a:t>its </a:t>
            </a:r>
            <a:r>
              <a:rPr lang="en-US" dirty="0"/>
              <a:t>integrity should stay </a:t>
            </a:r>
            <a:r>
              <a:rPr lang="en-US" dirty="0" smtClean="0"/>
              <a:t>preserved</a:t>
            </a:r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6333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Standards in OS</a:t>
            </a:r>
            <a:endParaRPr lang="hr-HR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05724856"/>
              </p:ext>
            </p:extLst>
          </p:nvPr>
        </p:nvGraphicFramePr>
        <p:xfrm>
          <a:off x="1187624" y="1196753"/>
          <a:ext cx="7776864" cy="5472608"/>
        </p:xfrm>
        <a:graphic>
          <a:graphicData uri="http://schemas.openxmlformats.org/drawingml/2006/table">
            <a:tbl>
              <a:tblPr firstRow="1" firstCol="1" bandRow="1">
                <a:solidFill>
                  <a:schemeClr val="bg2">
                    <a:lumMod val="75000"/>
                  </a:schemeClr>
                </a:solidFill>
                <a:tableStyleId>{74C1A8A3-306A-4EB7-A6B1-4F7E0EB9C5D6}</a:tableStyleId>
              </a:tblPr>
              <a:tblGrid>
                <a:gridCol w="1961730"/>
                <a:gridCol w="5815134"/>
              </a:tblGrid>
              <a:tr h="91210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</a:rPr>
                        <a:t>Metadata standard</a:t>
                      </a:r>
                      <a:endParaRPr lang="hr-HR" sz="2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7780" marR="1778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6CE9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</a:rPr>
                        <a:t>Description</a:t>
                      </a:r>
                      <a:endParaRPr lang="hr-HR" sz="2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7780" marR="1778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6CE92"/>
                    </a:solidFill>
                  </a:tcPr>
                </a:tc>
              </a:tr>
              <a:tr h="2280253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</a:rPr>
                        <a:t>Data Documentation Initiative (DDI)</a:t>
                      </a:r>
                      <a:endParaRPr lang="hr-HR" sz="2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7780" marR="1778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CE92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A metadata specification for the social and behavioral sciences created by the Data Documentation Initiative. Used to document data through its lifecycle and to enhance dataset interoperability.</a:t>
                      </a:r>
                      <a:endParaRPr lang="hr-HR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7780" marR="1778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</a:tr>
              <a:tr h="2280253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</a:rPr>
                        <a:t>Statistical Data and Metadata Exchange (SDMX)</a:t>
                      </a:r>
                      <a:endParaRPr lang="hr-HR" sz="2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7780" marR="1778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6CE92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A self-describing data format that provides both metadata and a method of data transmission. It is primarily used in "the world of official statistics", such as the EU, WHO, UNESCO, World Bank, and US Reserve Banks.</a:t>
                      </a:r>
                      <a:endParaRPr lang="hr-HR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7780" marR="17780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E7E7E7"/>
                    </a:solidFill>
                  </a:tcPr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2177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Custom 26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FF0000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2417</TotalTime>
  <Words>663</Words>
  <Application>Microsoft Office PowerPoint</Application>
  <PresentationFormat>On-screen Show (4:3)</PresentationFormat>
  <Paragraphs>148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Solstice</vt:lpstr>
      <vt:lpstr>PowerPoint Presentation</vt:lpstr>
      <vt:lpstr>Introduction</vt:lpstr>
      <vt:lpstr>Introduction …</vt:lpstr>
      <vt:lpstr>RESEARCH QUESTION(S) / MOTIVATION</vt:lpstr>
      <vt:lpstr>DATA COLLECTION</vt:lpstr>
      <vt:lpstr>DATA PROCESSING</vt:lpstr>
      <vt:lpstr>Interoperability and Shareable Artefact Catalogues</vt:lpstr>
      <vt:lpstr>LONG-TERM DATA PRESERVATION</vt:lpstr>
      <vt:lpstr>Standards in OS</vt:lpstr>
      <vt:lpstr>DDI-Lifecycle Model</vt:lpstr>
      <vt:lpstr>Recommendations (I)</vt:lpstr>
      <vt:lpstr>Recommendations (II)</vt:lpstr>
      <vt:lpstr>Recommendations (III)</vt:lpstr>
      <vt:lpstr>CONCLUSION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Martina Poljičak</dc:creator>
  <cp:lastModifiedBy>Poljičak Martina</cp:lastModifiedBy>
  <cp:revision>99</cp:revision>
  <dcterms:created xsi:type="dcterms:W3CDTF">2014-04-25T17:58:52Z</dcterms:created>
  <dcterms:modified xsi:type="dcterms:W3CDTF">2015-11-10T15:24:25Z</dcterms:modified>
</cp:coreProperties>
</file>