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9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3" r:id="rId16"/>
    <p:sldId id="294" r:id="rId17"/>
    <p:sldId id="295" r:id="rId18"/>
    <p:sldId id="297" r:id="rId19"/>
    <p:sldId id="298" r:id="rId20"/>
    <p:sldId id="302" r:id="rId21"/>
    <p:sldId id="303" r:id="rId22"/>
    <p:sldId id="301" r:id="rId23"/>
  </p:sldIdLst>
  <p:sldSz cx="9144000" cy="5715000" type="screen16x10"/>
  <p:notesSz cx="6797675" cy="987425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038" y="6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2934" y="7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016419112383678"/>
          <c:y val="7.9043665204964766E-2"/>
          <c:w val="0.45475077917746015"/>
          <c:h val="0.59371342605847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Type of authentication (e-prescription)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eID</c:v>
                </c:pt>
                <c:pt idx="1">
                  <c:v>eID card</c:v>
                </c:pt>
                <c:pt idx="2">
                  <c:v>Smart card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596632"/>
        <c:axId val="236597024"/>
      </c:barChart>
      <c:catAx>
        <c:axId val="2365966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hr-HR" sz="1200" dirty="0"/>
                  <a:t>Implemented </a:t>
                </a:r>
                <a:r>
                  <a:rPr lang="hr-HR" sz="1200" dirty="0" smtClean="0"/>
                  <a:t>authentication</a:t>
                </a:r>
                <a:br>
                  <a:rPr lang="hr-HR" sz="1200" dirty="0" smtClean="0"/>
                </a:br>
                <a:r>
                  <a:rPr lang="hr-HR" sz="1200" dirty="0" smtClean="0"/>
                  <a:t>methods</a:t>
                </a:r>
                <a:endParaRPr lang="hr-HR" sz="1200" dirty="0"/>
              </a:p>
            </c:rich>
          </c:tx>
          <c:layout>
            <c:manualLayout>
              <c:xMode val="edge"/>
              <c:yMode val="edge"/>
              <c:x val="2.3147986268196925E-2"/>
              <c:y val="9.4810935714375419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236597024"/>
        <c:crosses val="autoZero"/>
        <c:auto val="1"/>
        <c:lblAlgn val="ctr"/>
        <c:lblOffset val="100"/>
        <c:noMultiLvlLbl val="0"/>
      </c:catAx>
      <c:valAx>
        <c:axId val="236597024"/>
        <c:scaling>
          <c:orientation val="minMax"/>
          <c:max val="4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hr-HR" sz="1200" b="1" i="0" baseline="0">
                    <a:effectLst/>
                  </a:rPr>
                  <a:t>Number of countries</a:t>
                </a:r>
              </a:p>
            </c:rich>
          </c:tx>
          <c:layout>
            <c:manualLayout>
              <c:xMode val="edge"/>
              <c:yMode val="edge"/>
              <c:x val="0.43927962724376812"/>
              <c:y val="0.811125343781788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236596632"/>
        <c:crosses val="autoZero"/>
        <c:crossBetween val="between"/>
        <c:majorUnit val="1"/>
        <c:min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4395470229142706"/>
          <c:y val="8.7714671770065755E-2"/>
          <c:w val="0.40809614313724885"/>
          <c:h val="0.57261669755830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Type of authentication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Smart card</c:v>
                </c:pt>
                <c:pt idx="1">
                  <c:v>Username, password</c:v>
                </c:pt>
                <c:pt idx="2">
                  <c:v>eID</c:v>
                </c:pt>
                <c:pt idx="3">
                  <c:v>eID card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597808"/>
        <c:axId val="236598200"/>
      </c:barChart>
      <c:catAx>
        <c:axId val="2365978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hr-HR" sz="1200"/>
                  <a:t>Implemented authentication methods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spPr>
          <a:ln w="9525"/>
        </c:spPr>
        <c:txPr>
          <a:bodyPr/>
          <a:lstStyle/>
          <a:p>
            <a:pPr>
              <a:defRPr sz="1400"/>
            </a:pPr>
            <a:endParaRPr lang="sr-Latn-RS"/>
          </a:p>
        </c:txPr>
        <c:crossAx val="236598200"/>
        <c:crosses val="autoZero"/>
        <c:auto val="1"/>
        <c:lblAlgn val="ctr"/>
        <c:lblOffset val="100"/>
        <c:noMultiLvlLbl val="0"/>
      </c:catAx>
      <c:valAx>
        <c:axId val="236598200"/>
        <c:scaling>
          <c:orientation val="minMax"/>
          <c:max val="4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 algn="just">
                  <a:defRPr sz="1200"/>
                </a:pPr>
                <a:r>
                  <a:rPr lang="hr-HR" sz="1200"/>
                  <a:t>Number of countries</a:t>
                </a:r>
              </a:p>
            </c:rich>
          </c:tx>
          <c:layout>
            <c:manualLayout>
              <c:xMode val="edge"/>
              <c:yMode val="edge"/>
              <c:x val="0.55132096852595824"/>
              <c:y val="0.8112433912268143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9525"/>
        </c:spPr>
        <c:txPr>
          <a:bodyPr/>
          <a:lstStyle/>
          <a:p>
            <a:pPr>
              <a:defRPr sz="1400"/>
            </a:pPr>
            <a:endParaRPr lang="sr-Latn-RS"/>
          </a:p>
        </c:txPr>
        <c:crossAx val="236597808"/>
        <c:crosses val="autoZero"/>
        <c:crossBetween val="between"/>
        <c:majorUnit val="1"/>
        <c:minorUnit val="0.1"/>
      </c:valAx>
      <c:spPr>
        <a:ln w="12700" cmpd="sng"/>
      </c:spPr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740C2-2D77-4E59-9F02-5ADCD51DBDD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2464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AC53A-AC30-48D5-9344-F7B28455495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741363"/>
            <a:ext cx="59213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DA783-F233-4BB0-95CD-E133F1CA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9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PowerPoint_Slide1.sldx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255330"/>
            <a:ext cx="5438140" cy="6878353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886884"/>
              </p:ext>
            </p:extLst>
          </p:nvPr>
        </p:nvGraphicFramePr>
        <p:xfrm>
          <a:off x="1854994" y="326517"/>
          <a:ext cx="3087688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Slide" r:id="rId4" imgW="4570501" imgH="2856108" progId="PowerPoint.Slide.12">
                  <p:embed/>
                </p:oleObj>
              </mc:Choice>
              <mc:Fallback>
                <p:oleObj name="Slide" r:id="rId4" imgW="4570501" imgH="2856108" progId="PowerPoint.Slid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54994" y="326517"/>
                        <a:ext cx="3087688" cy="192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7543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0" y="339725"/>
            <a:ext cx="3681413" cy="2301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871537"/>
            <a:ext cx="5438140" cy="626214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65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11300" y="147638"/>
            <a:ext cx="3870325" cy="2419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823411"/>
            <a:ext cx="5438140" cy="6310271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52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0" y="147638"/>
            <a:ext cx="3697288" cy="2311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711117"/>
            <a:ext cx="5438140" cy="6422566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79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2250" y="296863"/>
            <a:ext cx="3808413" cy="2381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815389"/>
            <a:ext cx="5438140" cy="6318293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0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41463" y="200025"/>
            <a:ext cx="3662362" cy="22907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634917"/>
            <a:ext cx="5438140" cy="6498766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03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00200" y="187325"/>
            <a:ext cx="3579813" cy="2238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646947"/>
            <a:ext cx="5438140" cy="6486735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80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08113" y="260350"/>
            <a:ext cx="3989387" cy="2493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3007895"/>
            <a:ext cx="5438140" cy="6125787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141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12900" y="339725"/>
            <a:ext cx="3306763" cy="2066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534653"/>
            <a:ext cx="5438140" cy="6599029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821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28800" y="741363"/>
            <a:ext cx="3119438" cy="1949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919663"/>
            <a:ext cx="5438140" cy="6214019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48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66838" y="307975"/>
            <a:ext cx="4064000" cy="2541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3080085"/>
            <a:ext cx="5438140" cy="605359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94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62088" y="228600"/>
            <a:ext cx="3527425" cy="2205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761489"/>
            <a:ext cx="5438140" cy="6372194"/>
          </a:xfrm>
        </p:spPr>
        <p:txBody>
          <a:bodyPr/>
          <a:lstStyle/>
          <a:p>
            <a:pPr algn="just"/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534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71638" y="500063"/>
            <a:ext cx="3454400" cy="21605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871537"/>
            <a:ext cx="5438140" cy="626214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8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73238" y="265113"/>
            <a:ext cx="3254375" cy="2035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60946" y="2299600"/>
            <a:ext cx="6027821" cy="6834083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48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81138" y="192088"/>
            <a:ext cx="3835400" cy="2398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2347" y="2731168"/>
            <a:ext cx="6304548" cy="6402515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83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63675" y="247650"/>
            <a:ext cx="3908425" cy="244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04537" y="2691456"/>
            <a:ext cx="6208295" cy="6442227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27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09725" y="466725"/>
            <a:ext cx="3579813" cy="2238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6883" y="2971800"/>
            <a:ext cx="6100011" cy="6161883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14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7188" y="192088"/>
            <a:ext cx="3671887" cy="2295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2631067"/>
            <a:ext cx="5438140" cy="6225890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94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35088" y="303213"/>
            <a:ext cx="3963987" cy="2478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92505" y="2962657"/>
            <a:ext cx="5925403" cy="6171026"/>
          </a:xfrm>
        </p:spPr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02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2550" y="247650"/>
            <a:ext cx="3983038" cy="248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2347" y="2758849"/>
            <a:ext cx="6485021" cy="6116162"/>
          </a:xfrm>
        </p:spPr>
        <p:txBody>
          <a:bodyPr/>
          <a:lstStyle/>
          <a:p>
            <a:pPr algn="just"/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DA783-F233-4BB0-95CD-E133F1CAC7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66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8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CCB8-EEF5-4119-BEFF-E4230F9BC24B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9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9C38-D302-4A14-8A09-94B8AE8417FF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5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1979"/>
            <a:ext cx="2057400" cy="36565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1979"/>
            <a:ext cx="6019800" cy="36565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839E-73EC-447D-AF51-419019C55BCB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7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y Documents\Dropbox\Fax\Projekti\2013 InterPARES Trust\ipt_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17" y="0"/>
            <a:ext cx="1371603" cy="137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" y="228866"/>
            <a:ext cx="8961120" cy="95250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00C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5396549"/>
            <a:ext cx="2133600" cy="304271"/>
          </a:xfrm>
        </p:spPr>
        <p:txBody>
          <a:bodyPr/>
          <a:lstStyle/>
          <a:p>
            <a:fld id="{3246129C-6BC0-45F3-A9C2-608CBD0A18C0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396549"/>
            <a:ext cx="2895600" cy="3042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7060" y="5396549"/>
            <a:ext cx="2133600" cy="30427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C18D655-827A-4125-B09C-F68148C40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2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AB1-DEFD-42D8-BBDC-78904B33400C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8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61391-5818-4271-A16A-2BBF9A13402D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7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66F9-56F0-4B14-AB5E-3169FCB8F02E}" type="datetime1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9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A162-987D-4201-B6C6-02F8D8F03EF8}" type="datetime1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F63C4-5747-4E9A-8673-76228BD4E094}" type="datetime1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2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566DF-CD6C-4CFB-A1A9-77380AE7ABEC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5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5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FBFE-46DA-40A1-A047-F1F78D37B506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CF7EC-354A-4637-8F4D-0F97C9A138B6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8D655-827A-4125-B09C-F68148C4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8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parestrus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1729638"/>
            <a:ext cx="7772400" cy="1225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B050"/>
                </a:solidFill>
              </a:rPr>
              <a:t>Development of Health Care </a:t>
            </a:r>
            <a:r>
              <a:rPr lang="en-GB" b="1" dirty="0" smtClean="0">
                <a:solidFill>
                  <a:srgbClr val="00B050"/>
                </a:solidFill>
              </a:rPr>
              <a:t>e-Services</a:t>
            </a:r>
            <a:r>
              <a:rPr lang="hr-HR" b="1" dirty="0" smtClean="0">
                <a:solidFill>
                  <a:srgbClr val="00B050"/>
                </a:solidFill>
              </a:rPr>
              <a:t/>
            </a:r>
            <a:br>
              <a:rPr lang="hr-HR" b="1" dirty="0" smtClean="0">
                <a:solidFill>
                  <a:srgbClr val="00B050"/>
                </a:solidFill>
              </a:rPr>
            </a:br>
            <a:r>
              <a:rPr lang="en-GB" b="1" dirty="0" smtClean="0">
                <a:solidFill>
                  <a:srgbClr val="00B050"/>
                </a:solidFill>
              </a:rPr>
              <a:t>in </a:t>
            </a:r>
            <a:r>
              <a:rPr lang="en-GB" b="1" dirty="0">
                <a:solidFill>
                  <a:srgbClr val="00B050"/>
                </a:solidFill>
              </a:rPr>
              <a:t>the European </a:t>
            </a:r>
            <a:r>
              <a:rPr lang="en-GB" b="1" dirty="0" smtClean="0">
                <a:solidFill>
                  <a:srgbClr val="00B050"/>
                </a:solidFill>
              </a:rPr>
              <a:t>Union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725930" y="3283051"/>
            <a:ext cx="5692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Ana </a:t>
            </a:r>
            <a:r>
              <a:rPr lang="en-GB" sz="2000" dirty="0" err="1">
                <a:solidFill>
                  <a:srgbClr val="00B0F0"/>
                </a:solidFill>
              </a:rPr>
              <a:t>Stanković</a:t>
            </a:r>
            <a:endParaRPr lang="hr-HR" sz="2000" dirty="0">
              <a:solidFill>
                <a:srgbClr val="00B0F0"/>
              </a:solidFill>
            </a:endParaRPr>
          </a:p>
          <a:p>
            <a:pPr algn="ctr"/>
            <a:r>
              <a:rPr lang="en-GB" sz="2000" dirty="0" err="1">
                <a:solidFill>
                  <a:srgbClr val="00B0F0"/>
                </a:solidFill>
              </a:rPr>
              <a:t>Hrvoje</a:t>
            </a:r>
            <a:r>
              <a:rPr lang="en-GB" sz="2000" dirty="0">
                <a:solidFill>
                  <a:srgbClr val="00B0F0"/>
                </a:solidFill>
              </a:rPr>
              <a:t> </a:t>
            </a:r>
            <a:r>
              <a:rPr lang="en-GB" sz="2000" dirty="0" err="1" smtClean="0">
                <a:solidFill>
                  <a:srgbClr val="00B0F0"/>
                </a:solidFill>
              </a:rPr>
              <a:t>Stančić</a:t>
            </a:r>
            <a:r>
              <a:rPr lang="hr-HR" dirty="0" smtClean="0">
                <a:solidFill>
                  <a:srgbClr val="00B0F0"/>
                </a:solidFill>
              </a:rPr>
              <a:t/>
            </a:r>
            <a:br>
              <a:rPr lang="hr-HR" dirty="0" smtClean="0">
                <a:solidFill>
                  <a:srgbClr val="00B0F0"/>
                </a:solidFill>
              </a:rPr>
            </a:br>
            <a:r>
              <a:rPr lang="en-GB" sz="1600" dirty="0">
                <a:solidFill>
                  <a:srgbClr val="00B0F0"/>
                </a:solidFill>
              </a:rPr>
              <a:t>Department of Information and Communication Sciences</a:t>
            </a:r>
            <a:endParaRPr lang="hr-HR" sz="1600" dirty="0">
              <a:solidFill>
                <a:srgbClr val="00B0F0"/>
              </a:solidFill>
            </a:endParaRPr>
          </a:p>
          <a:p>
            <a:pPr algn="ctr"/>
            <a:r>
              <a:rPr lang="en-GB" sz="1600" dirty="0">
                <a:solidFill>
                  <a:srgbClr val="00B0F0"/>
                </a:solidFill>
              </a:rPr>
              <a:t>Faculty of Humanities and Social Sciences</a:t>
            </a:r>
            <a:endParaRPr lang="hr-HR" sz="16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4053" y="4391681"/>
            <a:ext cx="27958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>
                <a:solidFill>
                  <a:srgbClr val="00B0F0"/>
                </a:solidFill>
                <a:hlinkClick r:id="rId3"/>
              </a:rPr>
              <a:t>http://www.interparestrust.org</a:t>
            </a:r>
            <a:endParaRPr lang="hr-HR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4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/>
          </a:bodyPr>
          <a:lstStyle/>
          <a:p>
            <a:r>
              <a:rPr lang="hr-HR" sz="2700" dirty="0" smtClean="0"/>
              <a:t>The </a:t>
            </a:r>
            <a:r>
              <a:rPr lang="en-GB" sz="2700" dirty="0" smtClean="0"/>
              <a:t>use </a:t>
            </a:r>
            <a:r>
              <a:rPr lang="en-GB" sz="2700" dirty="0"/>
              <a:t>of e-prescription is helping to save time on several levels:</a:t>
            </a:r>
            <a:endParaRPr lang="hr-HR" sz="2700" dirty="0"/>
          </a:p>
          <a:p>
            <a:pPr marL="804863" lvl="1" indent="-404813">
              <a:buFont typeface="+mj-lt"/>
              <a:buAutoNum type="alphaLcParenR"/>
            </a:pPr>
            <a:r>
              <a:rPr lang="en-GB" sz="2400" dirty="0"/>
              <a:t>it ensures doctors the possibility to repeat the prescribed medicine thus re­ducing the number of patient </a:t>
            </a:r>
            <a:r>
              <a:rPr lang="en-GB" sz="2400" dirty="0" smtClean="0"/>
              <a:t>visits</a:t>
            </a:r>
            <a:endParaRPr lang="hr-HR" sz="2400" dirty="0"/>
          </a:p>
          <a:p>
            <a:pPr marL="804863" lvl="1" indent="-404813">
              <a:buFont typeface="+mj-lt"/>
              <a:buAutoNum type="alphaLcParenR"/>
            </a:pPr>
            <a:r>
              <a:rPr lang="en-GB" sz="2400" dirty="0"/>
              <a:t>pharmacists can prepare the medicine in advance thus </a:t>
            </a:r>
            <a:r>
              <a:rPr lang="en-GB" sz="2400" dirty="0" smtClean="0"/>
              <a:t>red</a:t>
            </a:r>
            <a:r>
              <a:rPr lang="hr-HR" sz="2400" dirty="0" smtClean="0"/>
              <a:t>u</a:t>
            </a:r>
            <a:r>
              <a:rPr lang="en-GB" sz="2400" dirty="0" err="1" smtClean="0"/>
              <a:t>cing</a:t>
            </a:r>
            <a:r>
              <a:rPr lang="en-GB" sz="2400" dirty="0" smtClean="0"/>
              <a:t> </a:t>
            </a:r>
            <a:r>
              <a:rPr lang="en-GB" sz="2400" dirty="0"/>
              <a:t>waiting </a:t>
            </a:r>
            <a:r>
              <a:rPr lang="en-GB" sz="2400" dirty="0" smtClean="0"/>
              <a:t>time</a:t>
            </a:r>
            <a:endParaRPr lang="hr-HR" sz="2400" dirty="0"/>
          </a:p>
          <a:p>
            <a:pPr marL="804863" lvl="1" indent="-404813">
              <a:buFont typeface="+mj-lt"/>
              <a:buAutoNum type="alphaLcParenR"/>
            </a:pPr>
            <a:r>
              <a:rPr lang="en-GB" sz="2400" dirty="0" smtClean="0"/>
              <a:t>less </a:t>
            </a:r>
            <a:r>
              <a:rPr lang="en-GB" sz="2400" dirty="0"/>
              <a:t>possibility of errors due to illegible </a:t>
            </a:r>
            <a:r>
              <a:rPr lang="en-GB" sz="2400" dirty="0" smtClean="0"/>
              <a:t>handwriting</a:t>
            </a:r>
            <a:endParaRPr lang="hr-HR" sz="2400" dirty="0"/>
          </a:p>
          <a:p>
            <a:pPr marL="804863" lvl="1" indent="-404813">
              <a:buFont typeface="+mj-lt"/>
              <a:buAutoNum type="alphaLcParenR"/>
            </a:pPr>
            <a:r>
              <a:rPr lang="en-GB" sz="2400" dirty="0" smtClean="0"/>
              <a:t>no </a:t>
            </a:r>
            <a:r>
              <a:rPr lang="en-GB" sz="2400" dirty="0"/>
              <a:t>risk of losing the </a:t>
            </a:r>
            <a:r>
              <a:rPr lang="en-GB" sz="2400" dirty="0" smtClean="0"/>
              <a:t>prescription</a:t>
            </a:r>
            <a:endParaRPr lang="hr-HR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4.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>
                <a:solidFill>
                  <a:srgbClr val="00B050"/>
                </a:solidFill>
              </a:rPr>
              <a:t>results</a:t>
            </a:r>
            <a:r>
              <a:rPr lang="hr-HR" dirty="0"/>
              <a:t/>
            </a:r>
            <a:br>
              <a:rPr lang="hr-HR" dirty="0"/>
            </a:br>
            <a:r>
              <a:rPr lang="hr-HR" dirty="0">
                <a:solidFill>
                  <a:srgbClr val="009BD2"/>
                </a:solidFill>
              </a:rPr>
              <a:t>Business optimisation</a:t>
            </a:r>
            <a:endParaRPr lang="en-US" dirty="0">
              <a:solidFill>
                <a:srgbClr val="009B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0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/>
          </a:bodyPr>
          <a:lstStyle/>
          <a:p>
            <a:r>
              <a:rPr lang="hr-HR" sz="2700" dirty="0" smtClean="0"/>
              <a:t>P</a:t>
            </a:r>
            <a:r>
              <a:rPr lang="en-GB" sz="2700" dirty="0" err="1" smtClean="0"/>
              <a:t>lans</a:t>
            </a:r>
            <a:r>
              <a:rPr lang="en-GB" sz="2700" dirty="0" smtClean="0"/>
              <a:t> </a:t>
            </a:r>
            <a:r>
              <a:rPr lang="en-GB" sz="2700" dirty="0"/>
              <a:t>for upgrading and expanding the system can be categorized into several groups:</a:t>
            </a:r>
            <a:endParaRPr lang="hr-HR" sz="2700" dirty="0"/>
          </a:p>
          <a:p>
            <a:pPr marL="895350" lvl="1" indent="-319088">
              <a:buFont typeface="+mj-lt"/>
              <a:buAutoNum type="arabicPeriod"/>
            </a:pPr>
            <a:r>
              <a:rPr lang="en-GB" sz="2400" dirty="0"/>
              <a:t>technical </a:t>
            </a:r>
            <a:r>
              <a:rPr lang="en-GB" sz="2400" dirty="0" smtClean="0"/>
              <a:t>upgrades</a:t>
            </a:r>
            <a:endParaRPr lang="hr-HR" sz="2400" dirty="0" smtClean="0"/>
          </a:p>
          <a:p>
            <a:pPr marL="895350" lvl="1" indent="-319088">
              <a:buFont typeface="+mj-lt"/>
              <a:buAutoNum type="arabicPeriod"/>
            </a:pPr>
            <a:r>
              <a:rPr lang="en-GB" sz="2400" dirty="0" smtClean="0"/>
              <a:t>improving </a:t>
            </a:r>
            <a:r>
              <a:rPr lang="en-GB" sz="2400" dirty="0"/>
              <a:t>data </a:t>
            </a:r>
            <a:r>
              <a:rPr lang="en-GB" sz="2400" dirty="0" smtClean="0"/>
              <a:t>management</a:t>
            </a:r>
            <a:endParaRPr lang="hr-HR" sz="2400" dirty="0"/>
          </a:p>
          <a:p>
            <a:pPr marL="895350" lvl="1" indent="-319088">
              <a:buFont typeface="+mj-lt"/>
              <a:buAutoNum type="arabicPeriod"/>
            </a:pPr>
            <a:r>
              <a:rPr lang="en-GB" sz="2400" dirty="0"/>
              <a:t>educating health care </a:t>
            </a:r>
            <a:r>
              <a:rPr lang="en-GB" sz="2400" dirty="0" smtClean="0"/>
              <a:t>professionals</a:t>
            </a:r>
            <a:endParaRPr lang="hr-HR" sz="2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4.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>
                <a:solidFill>
                  <a:srgbClr val="00B050"/>
                </a:solidFill>
              </a:rPr>
              <a:t>results</a:t>
            </a:r>
            <a:r>
              <a:rPr lang="hr-HR" dirty="0"/>
              <a:t/>
            </a:r>
            <a:br>
              <a:rPr lang="hr-HR" dirty="0"/>
            </a:br>
            <a:r>
              <a:rPr lang="hr-HR" dirty="0">
                <a:solidFill>
                  <a:srgbClr val="009BD2"/>
                </a:solidFill>
              </a:rPr>
              <a:t>Business optimisation</a:t>
            </a:r>
            <a:endParaRPr lang="en-US" dirty="0">
              <a:solidFill>
                <a:srgbClr val="009B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9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Autofit/>
          </a:bodyPr>
          <a:lstStyle/>
          <a:p>
            <a:r>
              <a:rPr lang="hr-HR" sz="2700" dirty="0" smtClean="0"/>
              <a:t>Access to e-services by </a:t>
            </a:r>
            <a:r>
              <a:rPr lang="hr-HR" sz="2700" dirty="0"/>
              <a:t>using any device with Internet connection and a </a:t>
            </a:r>
            <a:r>
              <a:rPr lang="hr-HR" sz="2700" dirty="0" smtClean="0"/>
              <a:t>browser</a:t>
            </a:r>
          </a:p>
          <a:p>
            <a:r>
              <a:rPr lang="hr-HR" sz="2700" dirty="0"/>
              <a:t>D</a:t>
            </a:r>
            <a:r>
              <a:rPr lang="hr-HR" sz="2700" dirty="0" smtClean="0"/>
              <a:t>octors </a:t>
            </a:r>
            <a:r>
              <a:rPr lang="hr-HR" sz="2700" dirty="0" err="1"/>
              <a:t>usually</a:t>
            </a:r>
            <a:r>
              <a:rPr lang="hr-HR" sz="2700" dirty="0"/>
              <a:t> </a:t>
            </a:r>
            <a:r>
              <a:rPr lang="hr-HR" sz="2700" dirty="0" err="1" smtClean="0"/>
              <a:t>fill</a:t>
            </a:r>
            <a:r>
              <a:rPr lang="hr-HR" sz="2700" dirty="0" smtClean="0"/>
              <a:t>-</a:t>
            </a:r>
            <a:r>
              <a:rPr lang="hr-HR" sz="2700" dirty="0" err="1" smtClean="0"/>
              <a:t>in</a:t>
            </a:r>
            <a:r>
              <a:rPr lang="hr-HR" sz="2700" dirty="0" smtClean="0"/>
              <a:t> </a:t>
            </a:r>
            <a:r>
              <a:rPr lang="hr-HR" sz="2700" dirty="0"/>
              <a:t>a web </a:t>
            </a:r>
            <a:r>
              <a:rPr lang="hr-HR" sz="2700" dirty="0" err="1"/>
              <a:t>form</a:t>
            </a:r>
            <a:r>
              <a:rPr lang="hr-HR" sz="2700" dirty="0"/>
              <a:t> </a:t>
            </a:r>
            <a:endParaRPr lang="hr-HR" sz="2700" dirty="0" smtClean="0"/>
          </a:p>
          <a:p>
            <a:pPr lvl="1"/>
            <a:r>
              <a:rPr lang="hr-HR" sz="2300" dirty="0" smtClean="0"/>
              <a:t>use </a:t>
            </a:r>
            <a:r>
              <a:rPr lang="hr-HR" sz="2300" dirty="0" err="1" smtClean="0"/>
              <a:t>standardised</a:t>
            </a:r>
            <a:r>
              <a:rPr lang="hr-HR" sz="2300" dirty="0" smtClean="0"/>
              <a:t> </a:t>
            </a:r>
            <a:r>
              <a:rPr lang="hr-HR" sz="2300" dirty="0"/>
              <a:t>formats (.doc, .tiff, .pdf, </a:t>
            </a:r>
            <a:r>
              <a:rPr lang="hr-HR" sz="2300" dirty="0" err="1"/>
              <a:t>etc</a:t>
            </a:r>
            <a:r>
              <a:rPr lang="hr-HR" sz="2300" dirty="0" smtClean="0"/>
              <a:t>.)</a:t>
            </a:r>
          </a:p>
          <a:p>
            <a:r>
              <a:rPr lang="hr-HR" sz="2700" dirty="0" smtClean="0"/>
              <a:t>Denmark </a:t>
            </a:r>
            <a:r>
              <a:rPr lang="hr-HR" sz="2700" dirty="0"/>
              <a:t>and Estonia </a:t>
            </a:r>
            <a:endParaRPr lang="hr-HR" sz="2700" dirty="0" smtClean="0"/>
          </a:p>
          <a:p>
            <a:pPr lvl="1"/>
            <a:r>
              <a:rPr lang="hr-HR" sz="2400" dirty="0" err="1" smtClean="0"/>
              <a:t>XAdES</a:t>
            </a:r>
            <a:r>
              <a:rPr lang="hr-HR" sz="2400" dirty="0" smtClean="0"/>
              <a:t> </a:t>
            </a:r>
            <a:r>
              <a:rPr lang="hr-HR" sz="2400" dirty="0"/>
              <a:t>(XML Advanced Electronic Signature) format of electronic </a:t>
            </a:r>
            <a:r>
              <a:rPr lang="hr-HR" sz="2400" dirty="0" smtClean="0"/>
              <a:t>signatures</a:t>
            </a:r>
          </a:p>
          <a:p>
            <a:r>
              <a:rPr lang="hr-HR" sz="2700" dirty="0" smtClean="0"/>
              <a:t>Bel­gium</a:t>
            </a:r>
            <a:r>
              <a:rPr lang="hr-HR" sz="2700" dirty="0"/>
              <a:t>, Denmark and the United </a:t>
            </a:r>
            <a:r>
              <a:rPr lang="hr-HR" sz="2700" dirty="0" smtClean="0"/>
              <a:t>Kingdom</a:t>
            </a:r>
          </a:p>
          <a:p>
            <a:pPr lvl="1"/>
            <a:r>
              <a:rPr lang="hr-HR" sz="2400" dirty="0" smtClean="0"/>
              <a:t>conforming </a:t>
            </a:r>
            <a:r>
              <a:rPr lang="hr-HR" sz="2400" dirty="0"/>
              <a:t>to ISO 27001 and ISO 9001 </a:t>
            </a:r>
            <a:r>
              <a:rPr lang="hr-HR" sz="2400" dirty="0" smtClean="0"/>
              <a:t>standards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4.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>
                <a:solidFill>
                  <a:srgbClr val="00B050"/>
                </a:solidFill>
              </a:rPr>
              <a:t>results</a:t>
            </a:r>
            <a:r>
              <a:rPr lang="hr-HR" dirty="0"/>
              <a:t/>
            </a:r>
            <a:br>
              <a:rPr lang="hr-HR" dirty="0"/>
            </a:br>
            <a:r>
              <a:rPr lang="hr-HR" dirty="0">
                <a:solidFill>
                  <a:srgbClr val="009BD2"/>
                </a:solidFill>
              </a:rPr>
              <a:t>Technological solutions</a:t>
            </a:r>
            <a:endParaRPr lang="en-US" dirty="0">
              <a:solidFill>
                <a:srgbClr val="009B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4.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>
                <a:solidFill>
                  <a:srgbClr val="00B050"/>
                </a:solidFill>
              </a:rPr>
              <a:t>results</a:t>
            </a:r>
            <a:r>
              <a:rPr lang="hr-HR" dirty="0"/>
              <a:t/>
            </a:r>
            <a:br>
              <a:rPr lang="hr-HR" dirty="0"/>
            </a:br>
            <a:r>
              <a:rPr lang="hr-HR" dirty="0">
                <a:solidFill>
                  <a:srgbClr val="009BD2"/>
                </a:solidFill>
              </a:rPr>
              <a:t>Technological solutions</a:t>
            </a:r>
            <a:endParaRPr lang="en-US" dirty="0">
              <a:solidFill>
                <a:srgbClr val="009B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606290" y="1725153"/>
            <a:ext cx="4160304" cy="2900019"/>
            <a:chOff x="4457700" y="1991042"/>
            <a:chExt cx="4160304" cy="2900019"/>
          </a:xfrm>
        </p:grpSpPr>
        <p:graphicFrame>
          <p:nvGraphicFramePr>
            <p:cNvPr id="7" name="Chart 6"/>
            <p:cNvGraphicFramePr/>
            <p:nvPr>
              <p:extLst/>
            </p:nvPr>
          </p:nvGraphicFramePr>
          <p:xfrm>
            <a:off x="4574539" y="1991042"/>
            <a:ext cx="4043465" cy="28809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4457700" y="1991042"/>
              <a:ext cx="4069080" cy="2900019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131570" y="4649621"/>
            <a:ext cx="3209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Graph 1. Type of authentication </a:t>
            </a:r>
            <a:endParaRPr lang="hr-HR" dirty="0"/>
          </a:p>
          <a:p>
            <a:r>
              <a:rPr lang="hr-HR" dirty="0"/>
              <a:t>       </a:t>
            </a:r>
            <a:r>
              <a:rPr lang="hr-HR" dirty="0" smtClean="0"/>
              <a:t>       (</a:t>
            </a:r>
            <a:r>
              <a:rPr lang="hr-HR" dirty="0"/>
              <a:t>e-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 smtClean="0"/>
              <a:t>record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11" name="TextBox 10"/>
          <p:cNvSpPr txBox="1"/>
          <p:nvPr/>
        </p:nvSpPr>
        <p:spPr>
          <a:xfrm>
            <a:off x="5238750" y="4649621"/>
            <a:ext cx="3209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Graph </a:t>
            </a:r>
            <a:r>
              <a:rPr lang="hr-HR" dirty="0" smtClean="0"/>
              <a:t>2</a:t>
            </a:r>
            <a:r>
              <a:rPr lang="en-GB" dirty="0" smtClean="0"/>
              <a:t>. </a:t>
            </a:r>
            <a:r>
              <a:rPr lang="en-GB" dirty="0"/>
              <a:t>Type of authentication </a:t>
            </a:r>
            <a:endParaRPr lang="hr-HR" dirty="0"/>
          </a:p>
          <a:p>
            <a:r>
              <a:rPr lang="hr-HR" dirty="0"/>
              <a:t>       </a:t>
            </a:r>
            <a:r>
              <a:rPr lang="hr-HR" dirty="0" smtClean="0"/>
              <a:t>        (e-</a:t>
            </a:r>
            <a:r>
              <a:rPr lang="hr-HR" dirty="0" err="1" smtClean="0"/>
              <a:t>prescription</a:t>
            </a:r>
            <a:r>
              <a:rPr lang="hr-HR" dirty="0" smtClean="0"/>
              <a:t>)</a:t>
            </a:r>
            <a:endParaRPr lang="hr-HR" dirty="0"/>
          </a:p>
        </p:txBody>
      </p:sp>
      <p:graphicFrame>
        <p:nvGraphicFramePr>
          <p:cNvPr id="13" name="Chart 12"/>
          <p:cNvGraphicFramePr/>
          <p:nvPr>
            <p:extLst/>
          </p:nvPr>
        </p:nvGraphicFramePr>
        <p:xfrm>
          <a:off x="315878" y="1727828"/>
          <a:ext cx="4024711" cy="2835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Rectangle 15"/>
          <p:cNvSpPr/>
          <p:nvPr/>
        </p:nvSpPr>
        <p:spPr>
          <a:xfrm>
            <a:off x="315879" y="1725153"/>
            <a:ext cx="4069080" cy="2900019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47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Sweden</a:t>
            </a:r>
            <a:endParaRPr lang="hr-HR" dirty="0" smtClean="0"/>
          </a:p>
          <a:p>
            <a:pPr lvl="1"/>
            <a:r>
              <a:rPr lang="en-GB" dirty="0" smtClean="0"/>
              <a:t>data </a:t>
            </a:r>
            <a:r>
              <a:rPr lang="en-GB" dirty="0"/>
              <a:t>from the patients’ health records are kept </a:t>
            </a:r>
            <a:r>
              <a:rPr lang="en-GB" dirty="0" smtClean="0"/>
              <a:t>permanently</a:t>
            </a:r>
            <a:endParaRPr lang="hr-HR" dirty="0" smtClean="0"/>
          </a:p>
          <a:p>
            <a:r>
              <a:rPr lang="en-GB" dirty="0" smtClean="0"/>
              <a:t>United Kingdom</a:t>
            </a:r>
            <a:endParaRPr lang="hr-HR" dirty="0" smtClean="0"/>
          </a:p>
          <a:p>
            <a:pPr lvl="1"/>
            <a:r>
              <a:rPr lang="en-GB" dirty="0" smtClean="0"/>
              <a:t>retention period</a:t>
            </a:r>
            <a:r>
              <a:rPr lang="hr-HR" dirty="0" smtClean="0"/>
              <a:t> for the </a:t>
            </a:r>
            <a:r>
              <a:rPr lang="en-GB" dirty="0"/>
              <a:t>data from the patients’ health records </a:t>
            </a:r>
            <a:r>
              <a:rPr lang="hr-HR" dirty="0" smtClean="0"/>
              <a:t>–</a:t>
            </a:r>
            <a:r>
              <a:rPr lang="en-GB" dirty="0" smtClean="0"/>
              <a:t> </a:t>
            </a:r>
            <a:r>
              <a:rPr lang="en-GB" dirty="0"/>
              <a:t>30 </a:t>
            </a:r>
            <a:r>
              <a:rPr lang="en-GB" dirty="0" smtClean="0"/>
              <a:t>years</a:t>
            </a:r>
            <a:endParaRPr lang="hr-HR" dirty="0" smtClean="0"/>
          </a:p>
          <a:p>
            <a:pPr lvl="1"/>
            <a:r>
              <a:rPr lang="en-GB" dirty="0" smtClean="0"/>
              <a:t>retention </a:t>
            </a:r>
            <a:r>
              <a:rPr lang="en-GB" dirty="0"/>
              <a:t>period for e-prescriptions </a:t>
            </a:r>
            <a:r>
              <a:rPr lang="hr-HR" dirty="0" smtClean="0"/>
              <a:t>–</a:t>
            </a:r>
            <a:r>
              <a:rPr lang="en-GB" dirty="0" smtClean="0"/>
              <a:t> </a:t>
            </a:r>
            <a:r>
              <a:rPr lang="en-GB" dirty="0"/>
              <a:t>2 </a:t>
            </a:r>
            <a:r>
              <a:rPr lang="en-GB" dirty="0" smtClean="0"/>
              <a:t>years</a:t>
            </a:r>
            <a:endParaRPr lang="hr-HR" dirty="0" smtClean="0"/>
          </a:p>
          <a:p>
            <a:r>
              <a:rPr lang="en-GB" dirty="0" smtClean="0"/>
              <a:t>Croatia</a:t>
            </a:r>
            <a:endParaRPr lang="hr-HR" dirty="0" smtClean="0"/>
          </a:p>
          <a:p>
            <a:pPr lvl="1"/>
            <a:r>
              <a:rPr lang="en-GB" dirty="0" smtClean="0"/>
              <a:t>data </a:t>
            </a:r>
            <a:r>
              <a:rPr lang="en-GB" dirty="0"/>
              <a:t>should be kept for 70 years from their creation or 100 years from a person’s </a:t>
            </a:r>
            <a:r>
              <a:rPr lang="en-GB" dirty="0" smtClean="0"/>
              <a:t>birth</a:t>
            </a: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4.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 err="1" smtClean="0">
                <a:solidFill>
                  <a:srgbClr val="00B050"/>
                </a:solidFill>
              </a:rPr>
              <a:t>results</a:t>
            </a:r>
            <a:r>
              <a:rPr lang="hr-HR" dirty="0"/>
              <a:t/>
            </a:r>
            <a:br>
              <a:rPr lang="hr-HR" dirty="0"/>
            </a:br>
            <a:r>
              <a:rPr lang="hr-HR" sz="3600" dirty="0" err="1" smtClean="0">
                <a:solidFill>
                  <a:srgbClr val="009BD2"/>
                </a:solidFill>
              </a:rPr>
              <a:t>Storage</a:t>
            </a:r>
            <a:r>
              <a:rPr lang="hr-HR" sz="3600" dirty="0" smtClean="0">
                <a:solidFill>
                  <a:srgbClr val="009BD2"/>
                </a:solidFill>
              </a:rPr>
              <a:t> </a:t>
            </a:r>
            <a:r>
              <a:rPr lang="hr-HR" sz="3600" dirty="0">
                <a:solidFill>
                  <a:srgbClr val="009BD2"/>
                </a:solidFill>
              </a:rPr>
              <a:t>and long-term </a:t>
            </a:r>
            <a:r>
              <a:rPr lang="hr-HR" sz="3600" dirty="0" err="1">
                <a:solidFill>
                  <a:srgbClr val="009BD2"/>
                </a:solidFill>
              </a:rPr>
              <a:t>content</a:t>
            </a:r>
            <a:r>
              <a:rPr lang="hr-HR" sz="3600" dirty="0">
                <a:solidFill>
                  <a:srgbClr val="009BD2"/>
                </a:solidFill>
              </a:rPr>
              <a:t> </a:t>
            </a:r>
            <a:r>
              <a:rPr lang="hr-HR" sz="3600" dirty="0" err="1" smtClean="0">
                <a:solidFill>
                  <a:srgbClr val="009BD2"/>
                </a:solidFill>
              </a:rPr>
              <a:t>availability</a:t>
            </a:r>
            <a:endParaRPr lang="en-US" dirty="0">
              <a:solidFill>
                <a:srgbClr val="009B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In almost all of the surveyed countries users are able to access and view their </a:t>
            </a:r>
            <a:r>
              <a:rPr lang="en-GB" dirty="0" smtClean="0"/>
              <a:t>data</a:t>
            </a:r>
            <a:endParaRPr lang="hr-HR" dirty="0" smtClean="0"/>
          </a:p>
          <a:p>
            <a:r>
              <a:rPr lang="en-GB" dirty="0" smtClean="0"/>
              <a:t>Estonia</a:t>
            </a:r>
            <a:r>
              <a:rPr lang="hr-HR" dirty="0" smtClean="0"/>
              <a:t> and </a:t>
            </a:r>
            <a:r>
              <a:rPr lang="en-GB" dirty="0" smtClean="0"/>
              <a:t>Sweden</a:t>
            </a:r>
            <a:endParaRPr lang="hr-HR" dirty="0" smtClean="0"/>
          </a:p>
          <a:p>
            <a:pPr lvl="1"/>
            <a:r>
              <a:rPr lang="hr-HR" dirty="0"/>
              <a:t>restriction </a:t>
            </a:r>
            <a:r>
              <a:rPr lang="hr-HR" dirty="0" smtClean="0"/>
              <a:t>measures provided</a:t>
            </a:r>
          </a:p>
          <a:p>
            <a:r>
              <a:rPr lang="en-GB" dirty="0" smtClean="0"/>
              <a:t>Belgium</a:t>
            </a:r>
            <a:endParaRPr lang="hr-HR" dirty="0" smtClean="0"/>
          </a:p>
          <a:p>
            <a:pPr lvl="1"/>
            <a:r>
              <a:rPr lang="en-GB" dirty="0" smtClean="0"/>
              <a:t>citizens </a:t>
            </a:r>
            <a:r>
              <a:rPr lang="en-GB" dirty="0"/>
              <a:t>can update data in their e-health </a:t>
            </a:r>
            <a:r>
              <a:rPr lang="en-GB" dirty="0" smtClean="0"/>
              <a:t>records</a:t>
            </a:r>
            <a:endParaRPr lang="hr-HR" dirty="0" smtClean="0"/>
          </a:p>
          <a:p>
            <a:r>
              <a:rPr lang="en-GB" dirty="0" smtClean="0"/>
              <a:t>Estonia</a:t>
            </a:r>
            <a:endParaRPr lang="hr-HR" dirty="0" smtClean="0"/>
          </a:p>
          <a:p>
            <a:pPr lvl="1"/>
            <a:r>
              <a:rPr lang="en-GB" dirty="0" smtClean="0"/>
              <a:t>citizens </a:t>
            </a:r>
            <a:r>
              <a:rPr lang="en-GB" dirty="0"/>
              <a:t>can update only their demo­graphic </a:t>
            </a:r>
            <a:r>
              <a:rPr lang="en-GB" dirty="0" smtClean="0"/>
              <a:t>data </a:t>
            </a:r>
            <a:endParaRPr lang="hr-HR" dirty="0"/>
          </a:p>
          <a:p>
            <a:r>
              <a:rPr lang="hr-HR" dirty="0" smtClean="0"/>
              <a:t>Certain i</a:t>
            </a:r>
            <a:r>
              <a:rPr lang="en-GB" dirty="0" err="1" smtClean="0"/>
              <a:t>n­formation</a:t>
            </a:r>
            <a:r>
              <a:rPr lang="en-GB" dirty="0" smtClean="0"/>
              <a:t> </a:t>
            </a:r>
            <a:r>
              <a:rPr lang="en-GB" dirty="0"/>
              <a:t>should be available to users when using </a:t>
            </a:r>
            <a:r>
              <a:rPr lang="en-GB" dirty="0" smtClean="0"/>
              <a:t>e-prescriptions</a:t>
            </a:r>
            <a:r>
              <a:rPr lang="hr-HR" dirty="0" smtClean="0"/>
              <a:t>, e.g. monitoring </a:t>
            </a:r>
            <a:r>
              <a:rPr lang="hr-HR" dirty="0"/>
              <a:t>prescribed </a:t>
            </a:r>
            <a:r>
              <a:rPr lang="hr-HR" dirty="0" smtClean="0"/>
              <a:t>medi­cations (</a:t>
            </a:r>
            <a:r>
              <a:rPr lang="en-GB" dirty="0" smtClean="0"/>
              <a:t>Denmark </a:t>
            </a:r>
            <a:r>
              <a:rPr lang="en-GB" dirty="0"/>
              <a:t>and </a:t>
            </a:r>
            <a:r>
              <a:rPr lang="en-GB" dirty="0" smtClean="0"/>
              <a:t>Estonia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4.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>
                <a:solidFill>
                  <a:srgbClr val="00B050"/>
                </a:solidFill>
              </a:rPr>
              <a:t>results</a:t>
            </a:r>
            <a:r>
              <a:rPr lang="hr-HR" dirty="0"/>
              <a:t/>
            </a:r>
            <a:br>
              <a:rPr lang="hr-HR" dirty="0"/>
            </a:br>
            <a:r>
              <a:rPr lang="hr-HR" dirty="0">
                <a:solidFill>
                  <a:srgbClr val="009BD2"/>
                </a:solidFill>
              </a:rPr>
              <a:t>System operation transparency</a:t>
            </a:r>
            <a:endParaRPr lang="en-US" dirty="0">
              <a:solidFill>
                <a:srgbClr val="009B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/>
          </a:bodyPr>
          <a:lstStyle/>
          <a:p>
            <a:r>
              <a:rPr lang="hr-HR" sz="2700" dirty="0"/>
              <a:t>The </a:t>
            </a:r>
            <a:r>
              <a:rPr lang="en-GB" sz="2700" dirty="0"/>
              <a:t>development of e-services depends on</a:t>
            </a:r>
            <a:r>
              <a:rPr lang="hr-HR" sz="2700" dirty="0"/>
              <a:t>:</a:t>
            </a:r>
          </a:p>
          <a:p>
            <a:pPr marL="1076325" lvl="1" indent="-357188">
              <a:buFont typeface="+mj-lt"/>
              <a:buAutoNum type="arabicPeriod"/>
            </a:pPr>
            <a:r>
              <a:rPr lang="en-GB" sz="2400" dirty="0"/>
              <a:t>size of the state</a:t>
            </a:r>
            <a:endParaRPr lang="hr-HR" sz="2400" dirty="0"/>
          </a:p>
          <a:p>
            <a:pPr marL="1076325" lvl="1" indent="-357188">
              <a:buFont typeface="+mj-lt"/>
              <a:buAutoNum type="arabicPeriod"/>
            </a:pPr>
            <a:r>
              <a:rPr lang="en-GB" sz="2400" dirty="0" err="1" smtClean="0"/>
              <a:t>informati</a:t>
            </a:r>
            <a:r>
              <a:rPr lang="hr-HR" sz="2400" dirty="0" smtClean="0"/>
              <a:t>s</a:t>
            </a:r>
            <a:r>
              <a:rPr lang="en-GB" sz="2400" dirty="0" err="1" smtClean="0"/>
              <a:t>ation</a:t>
            </a:r>
            <a:r>
              <a:rPr lang="en-GB" sz="2400" dirty="0" smtClean="0"/>
              <a:t> </a:t>
            </a:r>
            <a:r>
              <a:rPr lang="en-GB" sz="2400" dirty="0"/>
              <a:t>of the state</a:t>
            </a:r>
            <a:endParaRPr lang="hr-HR" sz="2400" dirty="0"/>
          </a:p>
          <a:p>
            <a:pPr marL="1076325" lvl="1" indent="-357188">
              <a:buFont typeface="+mj-lt"/>
              <a:buAutoNum type="arabicPeriod"/>
            </a:pPr>
            <a:r>
              <a:rPr lang="en-GB" sz="2400" dirty="0"/>
              <a:t>information literacy of the </a:t>
            </a:r>
            <a:r>
              <a:rPr lang="en-GB" sz="2400" dirty="0" smtClean="0"/>
              <a:t>citizens</a:t>
            </a:r>
            <a:endParaRPr lang="hr-HR" sz="2400" dirty="0"/>
          </a:p>
          <a:p>
            <a:r>
              <a:rPr lang="en-US" sz="2700" dirty="0"/>
              <a:t>Countries that appeared to be the most advanced in implementing these </a:t>
            </a:r>
            <a:r>
              <a:rPr lang="en-US" sz="2700" dirty="0" smtClean="0"/>
              <a:t>e-services</a:t>
            </a:r>
            <a:r>
              <a:rPr lang="hr-HR" sz="2700" dirty="0" smtClean="0"/>
              <a:t>: </a:t>
            </a:r>
            <a:r>
              <a:rPr lang="en-US" sz="2700" dirty="0" smtClean="0">
                <a:solidFill>
                  <a:srgbClr val="009BD2"/>
                </a:solidFill>
              </a:rPr>
              <a:t>Denmark </a:t>
            </a:r>
            <a:r>
              <a:rPr lang="en-US" sz="2700" dirty="0"/>
              <a:t>and</a:t>
            </a:r>
            <a:r>
              <a:rPr lang="en-US" sz="2700" dirty="0">
                <a:solidFill>
                  <a:srgbClr val="009BD2"/>
                </a:solidFill>
              </a:rPr>
              <a:t> </a:t>
            </a:r>
            <a:r>
              <a:rPr lang="en-US" sz="2700" dirty="0" smtClean="0">
                <a:solidFill>
                  <a:srgbClr val="009BD2"/>
                </a:solidFill>
              </a:rPr>
              <a:t>Estonia</a:t>
            </a:r>
            <a:endParaRPr lang="hr-HR" sz="2700" dirty="0">
              <a:solidFill>
                <a:srgbClr val="009BD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</a:rPr>
              <a:t>5. </a:t>
            </a:r>
            <a:r>
              <a:rPr lang="hr-HR" dirty="0" err="1" smtClean="0">
                <a:solidFill>
                  <a:srgbClr val="00B050"/>
                </a:solidFill>
              </a:rPr>
              <a:t>Discussion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2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Implementing </a:t>
            </a:r>
            <a:r>
              <a:rPr lang="hr-HR" dirty="0"/>
              <a:t>e-services in health care leads to business </a:t>
            </a:r>
            <a:r>
              <a:rPr lang="hr-HR" dirty="0" smtClean="0"/>
              <a:t>optimisation</a:t>
            </a:r>
          </a:p>
          <a:p>
            <a:r>
              <a:rPr lang="hr-HR" dirty="0" smtClean="0"/>
              <a:t>Potential </a:t>
            </a:r>
            <a:r>
              <a:rPr lang="hr-HR" dirty="0"/>
              <a:t>problems and disadvantages when implementing such large-scale and complicated </a:t>
            </a:r>
            <a:r>
              <a:rPr lang="hr-HR" dirty="0" smtClean="0"/>
              <a:t>ser­vices</a:t>
            </a:r>
          </a:p>
          <a:p>
            <a:pPr lvl="1"/>
            <a:r>
              <a:rPr lang="hr-HR" dirty="0" err="1" smtClean="0"/>
              <a:t>assessment</a:t>
            </a:r>
            <a:r>
              <a:rPr lang="hr-HR" dirty="0" smtClean="0"/>
              <a:t> </a:t>
            </a:r>
            <a:r>
              <a:rPr lang="hr-HR" dirty="0"/>
              <a:t>of the current situation and </a:t>
            </a:r>
            <a:r>
              <a:rPr lang="hr-HR" dirty="0" smtClean="0"/>
              <a:t>the </a:t>
            </a:r>
            <a:r>
              <a:rPr lang="hr-HR" dirty="0"/>
              <a:t>readiness of a country to imple­ment e-health record and e-prescriptions at the national </a:t>
            </a:r>
            <a:r>
              <a:rPr lang="hr-HR" dirty="0" smtClean="0"/>
              <a:t>level</a:t>
            </a:r>
          </a:p>
          <a:p>
            <a:pPr lvl="1"/>
            <a:r>
              <a:rPr lang="hr-HR" dirty="0" err="1" smtClean="0"/>
              <a:t>prerequisite</a:t>
            </a:r>
            <a:r>
              <a:rPr lang="hr-HR" dirty="0" smtClean="0"/>
              <a:t> – improving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 smtClean="0"/>
              <a:t>informatisation</a:t>
            </a:r>
            <a:r>
              <a:rPr lang="hr-HR" dirty="0" smtClean="0"/>
              <a:t> </a:t>
            </a:r>
            <a:r>
              <a:rPr lang="hr-HR" dirty="0"/>
              <a:t>level of the whole </a:t>
            </a:r>
            <a:r>
              <a:rPr lang="hr-HR" dirty="0" smtClean="0"/>
              <a:t>country</a:t>
            </a:r>
          </a:p>
          <a:p>
            <a:pPr lvl="1"/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/>
              <a:t>the first period after implementation not all of the benefits will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 smtClean="0"/>
              <a:t>visible</a:t>
            </a: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</a:rPr>
              <a:t>6. </a:t>
            </a:r>
            <a:r>
              <a:rPr lang="hr-HR" dirty="0" err="1" smtClean="0">
                <a:solidFill>
                  <a:srgbClr val="00B050"/>
                </a:solidFill>
              </a:rPr>
              <a:t>Conclusion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4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/>
          </a:bodyPr>
          <a:lstStyle/>
          <a:p>
            <a:r>
              <a:rPr lang="hr-HR" sz="2700" dirty="0"/>
              <a:t>Motivating citizens to use e-services in order to ensure that the development and implementation are financially </a:t>
            </a:r>
            <a:r>
              <a:rPr lang="hr-HR" sz="2700" dirty="0" smtClean="0"/>
              <a:t>worthwhile</a:t>
            </a:r>
          </a:p>
          <a:p>
            <a:r>
              <a:rPr lang="hr-HR" sz="2700" dirty="0" smtClean="0"/>
              <a:t>Transparency </a:t>
            </a:r>
            <a:r>
              <a:rPr lang="hr-HR" sz="2700" dirty="0"/>
              <a:t>as a </a:t>
            </a:r>
            <a:r>
              <a:rPr lang="hr-HR" sz="2700" dirty="0" smtClean="0"/>
              <a:t>priority</a:t>
            </a:r>
          </a:p>
          <a:p>
            <a:r>
              <a:rPr lang="hr-HR" sz="2700" dirty="0" smtClean="0"/>
              <a:t>By </a:t>
            </a:r>
            <a:r>
              <a:rPr lang="hr-HR" sz="2700" dirty="0"/>
              <a:t>providing the basic or more </a:t>
            </a:r>
            <a:r>
              <a:rPr lang="hr-HR" sz="2700" dirty="0" err="1"/>
              <a:t>detailed</a:t>
            </a:r>
            <a:r>
              <a:rPr lang="hr-HR" sz="2700" dirty="0"/>
              <a:t> </a:t>
            </a:r>
            <a:r>
              <a:rPr lang="hr-HR" sz="2700" dirty="0" err="1" smtClean="0"/>
              <a:t>information</a:t>
            </a:r>
            <a:endParaRPr lang="hr-HR" sz="2700" dirty="0" smtClean="0"/>
          </a:p>
          <a:p>
            <a:pPr lvl="1"/>
            <a:r>
              <a:rPr lang="hr-HR" sz="2300" dirty="0" smtClean="0"/>
              <a:t>e-</a:t>
            </a:r>
            <a:r>
              <a:rPr lang="hr-HR" sz="2300" dirty="0" err="1" smtClean="0"/>
              <a:t>services</a:t>
            </a:r>
            <a:r>
              <a:rPr lang="hr-HR" sz="2300" dirty="0" smtClean="0"/>
              <a:t> </a:t>
            </a:r>
            <a:r>
              <a:rPr lang="hr-HR" sz="2300" dirty="0"/>
              <a:t>will </a:t>
            </a:r>
            <a:r>
              <a:rPr lang="hr-HR" sz="2300" dirty="0" err="1"/>
              <a:t>gain</a:t>
            </a:r>
            <a:r>
              <a:rPr lang="hr-HR" sz="2300" dirty="0"/>
              <a:t> </a:t>
            </a:r>
            <a:r>
              <a:rPr lang="hr-HR" sz="2300" dirty="0" smtClean="0"/>
              <a:t>trust</a:t>
            </a:r>
          </a:p>
          <a:p>
            <a:pPr lvl="1"/>
            <a:r>
              <a:rPr lang="hr-HR" sz="2300" dirty="0" smtClean="0"/>
              <a:t>users </a:t>
            </a:r>
            <a:r>
              <a:rPr lang="hr-HR" sz="2300" dirty="0"/>
              <a:t>will be motivated to use </a:t>
            </a:r>
            <a:r>
              <a:rPr lang="hr-HR" sz="2300" dirty="0" smtClean="0"/>
              <a:t>them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</a:rPr>
              <a:t>6. </a:t>
            </a:r>
            <a:r>
              <a:rPr lang="hr-HR" dirty="0" err="1">
                <a:solidFill>
                  <a:srgbClr val="00B050"/>
                </a:solidFill>
              </a:rPr>
              <a:t>Conclusion</a:t>
            </a:r>
            <a:r>
              <a:rPr lang="hr-HR" dirty="0">
                <a:solidFill>
                  <a:srgbClr val="00B050"/>
                </a:solidFill>
              </a:rPr>
              <a:t> – </a:t>
            </a:r>
            <a:r>
              <a:rPr lang="hr-HR" dirty="0" err="1">
                <a:solidFill>
                  <a:srgbClr val="00B050"/>
                </a:solidFill>
              </a:rPr>
              <a:t>Guidelines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Autofit/>
          </a:bodyPr>
          <a:lstStyle/>
          <a:p>
            <a:r>
              <a:rPr lang="en-GB" sz="1100" dirty="0"/>
              <a:t>Anderson, Ross J., (1996), A Security Privacy Model for Clinical Information Systems. IEEE Symposium on Security and Privacy. Oakland, California, pp. 30-43.</a:t>
            </a:r>
            <a:endParaRPr lang="hr-HR" sz="1100" dirty="0"/>
          </a:p>
          <a:p>
            <a:r>
              <a:rPr lang="en-GB" sz="1100" dirty="0"/>
              <a:t>Barrows, C. Randolph and Clayton, D. Paul, (1996), Privacy, Confidentiality and Electronic Medical Records. Journal of the American Medical Informatics Association, Vol. 3, 2.</a:t>
            </a:r>
            <a:endParaRPr lang="hr-HR" sz="1100" dirty="0"/>
          </a:p>
          <a:p>
            <a:r>
              <a:rPr lang="en-GB" sz="1100" dirty="0"/>
              <a:t>Cornford, Tony, Hibberd, Ralph; Barber, Nick (2014). The evaluation of the electronic prescription service in primary care. Final report, University of London, 158 pp.</a:t>
            </a:r>
            <a:endParaRPr lang="hr-HR" sz="1100" dirty="0"/>
          </a:p>
          <a:p>
            <a:r>
              <a:rPr lang="en-GB" sz="1100" dirty="0"/>
              <a:t>Digitizing Public Services in Europe: Putting ambition into action. 9th Benchmark Measurement (2010), Directorate General for Information Society and Media, European Commission, http://ec.europa.eu/newsroom/dae/document.cfm?action=display&amp;doc_id=747, [25.01.2014]</a:t>
            </a:r>
            <a:endParaRPr lang="hr-HR" sz="1100" dirty="0"/>
          </a:p>
          <a:p>
            <a:r>
              <a:rPr lang="en-GB" sz="1100" dirty="0"/>
              <a:t>E-government Gateway, (</a:t>
            </a:r>
            <a:r>
              <a:rPr lang="en-GB" sz="1100" dirty="0" err="1"/>
              <a:t>n.d.</a:t>
            </a:r>
            <a:r>
              <a:rPr lang="en-GB" sz="1100" dirty="0"/>
              <a:t>), Construction related documentation provision. https://www. </a:t>
            </a:r>
            <a:r>
              <a:rPr lang="en-GB" sz="1100" dirty="0" err="1"/>
              <a:t>epaslaugos.lt</a:t>
            </a:r>
            <a:r>
              <a:rPr lang="en-GB" sz="1100" dirty="0"/>
              <a:t>/portal/citizen/service/177, [01.07.2014]</a:t>
            </a:r>
            <a:endParaRPr lang="hr-HR" sz="1100" dirty="0"/>
          </a:p>
          <a:p>
            <a:r>
              <a:rPr lang="en-GB" sz="1100" dirty="0"/>
              <a:t>EHMA, (</a:t>
            </a:r>
            <a:r>
              <a:rPr lang="en-GB" sz="1100" dirty="0" err="1"/>
              <a:t>n.d.</a:t>
            </a:r>
            <a:r>
              <a:rPr lang="en-GB" sz="1100" dirty="0"/>
              <a:t>), Report on the webinar “Introducing an e-National Patient Summary in Sweden: lessons from practice”. http://www.ehma.org/files/Webinar%20Public%20Report;%20 Introducing%20an%20e-National%20Patient%20Summary%20in%20Sweden.pdf, [12.07.2014]</a:t>
            </a:r>
            <a:endParaRPr lang="hr-HR" sz="1100" dirty="0"/>
          </a:p>
          <a:p>
            <a:r>
              <a:rPr lang="en-GB" sz="1100" dirty="0"/>
              <a:t>ENTRUST, (2007), Understanding Digital Certificates &amp; Secure Sockets Layer.  http://www.entrust.net/ssl-resources/pdf/understanding_ssl.pdf , [03.07.2014]</a:t>
            </a:r>
            <a:endParaRPr lang="hr-HR" sz="1100" dirty="0"/>
          </a:p>
          <a:p>
            <a:r>
              <a:rPr lang="en-GB" sz="1100" dirty="0" err="1"/>
              <a:t>ePractice</a:t>
            </a:r>
            <a:r>
              <a:rPr lang="en-GB" sz="1100" dirty="0"/>
              <a:t>, (2014), </a:t>
            </a:r>
            <a:r>
              <a:rPr lang="en-GB" sz="1100" dirty="0" err="1"/>
              <a:t>eGovernment</a:t>
            </a:r>
            <a:r>
              <a:rPr lang="en-GB" sz="1100" dirty="0"/>
              <a:t> Factsheets Lithuania. http://www.epractice.eu/files/eGovernment %20in%20LT%20-%20May%202014%20-%20v.16_0.pdf, [12.06.2014]</a:t>
            </a:r>
            <a:endParaRPr lang="hr-HR" sz="1100" dirty="0"/>
          </a:p>
          <a:p>
            <a:r>
              <a:rPr lang="en-GB" sz="1100" dirty="0" err="1"/>
              <a:t>ePractice</a:t>
            </a:r>
            <a:r>
              <a:rPr lang="en-GB" sz="1100" dirty="0"/>
              <a:t>, (2014), </a:t>
            </a:r>
            <a:r>
              <a:rPr lang="en-GB" sz="1100" dirty="0" err="1"/>
              <a:t>eGovernment</a:t>
            </a:r>
            <a:r>
              <a:rPr lang="en-GB" sz="1100" dirty="0"/>
              <a:t> Factsheets United Kingdom. https://joinup.ec.europa.eu/sites/ default/files/98/c1/99/eGov%20in%20UK%20May%202014%20v.16.0.pdf, [12.06.2014]</a:t>
            </a:r>
            <a:endParaRPr lang="hr-HR" sz="1100" dirty="0"/>
          </a:p>
          <a:p>
            <a:r>
              <a:rPr lang="en-GB" sz="1100" dirty="0"/>
              <a:t>Ericsson Nikola Tesla </a:t>
            </a:r>
            <a:r>
              <a:rPr lang="en-GB" sz="1100" dirty="0" err="1"/>
              <a:t>d.d</a:t>
            </a:r>
            <a:r>
              <a:rPr lang="en-GB" sz="1100" dirty="0"/>
              <a:t>, (2005), </a:t>
            </a:r>
            <a:r>
              <a:rPr lang="en-GB" sz="1100" dirty="0" err="1"/>
              <a:t>Informacijski</a:t>
            </a:r>
            <a:r>
              <a:rPr lang="en-GB" sz="1100" dirty="0"/>
              <a:t> </a:t>
            </a:r>
            <a:r>
              <a:rPr lang="en-GB" sz="1100" dirty="0" err="1"/>
              <a:t>sustav</a:t>
            </a:r>
            <a:r>
              <a:rPr lang="en-GB" sz="1100" dirty="0"/>
              <a:t> </a:t>
            </a:r>
            <a:r>
              <a:rPr lang="en-GB" sz="1100" dirty="0" err="1"/>
              <a:t>primarne</a:t>
            </a:r>
            <a:r>
              <a:rPr lang="en-GB" sz="1100" dirty="0"/>
              <a:t> </a:t>
            </a:r>
            <a:r>
              <a:rPr lang="en-GB" sz="1100" dirty="0" err="1"/>
              <a:t>zdravstvene</a:t>
            </a:r>
            <a:r>
              <a:rPr lang="en-GB" sz="1100" dirty="0"/>
              <a:t> </a:t>
            </a:r>
            <a:r>
              <a:rPr lang="en-GB" sz="1100" dirty="0" err="1"/>
              <a:t>zaštite</a:t>
            </a:r>
            <a:r>
              <a:rPr lang="en-GB" sz="1100" dirty="0"/>
              <a:t> </a:t>
            </a:r>
            <a:r>
              <a:rPr lang="en-GB" sz="1100" dirty="0" err="1"/>
              <a:t>Republike</a:t>
            </a:r>
            <a:r>
              <a:rPr lang="en-GB" sz="1100" dirty="0"/>
              <a:t> </a:t>
            </a:r>
            <a:r>
              <a:rPr lang="en-GB" sz="1100" dirty="0" err="1"/>
              <a:t>Hrvatske</a:t>
            </a:r>
            <a:r>
              <a:rPr lang="en-GB" sz="1100" dirty="0"/>
              <a:t>. http://www.cezih.hr/pzz/dokumenti_pzz/HR_PHCIS_FunctionalSpecification.pdf, [16.07.2014]</a:t>
            </a:r>
            <a:endParaRPr lang="hr-HR" sz="1100" dirty="0"/>
          </a:p>
          <a:p>
            <a:r>
              <a:rPr lang="en-GB" sz="1100" dirty="0"/>
              <a:t>Estonian e-Health Foundation, (2010), Overview of Estonian Electronic Health Record (EHR) System. http://www.e-tervis.ee/index.php/en/news-and-arcticles/432-overview-of-estonian-electronic-health-record-ehr-system, [07.05.2014</a:t>
            </a:r>
            <a:r>
              <a:rPr lang="en-GB" sz="1100" dirty="0" smtClean="0"/>
              <a:t>]</a:t>
            </a:r>
            <a:endParaRPr lang="hr-HR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References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3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>
                <a:solidFill>
                  <a:srgbClr val="00B050"/>
                </a:solidFill>
              </a:rPr>
              <a:t>Contents</a:t>
            </a:r>
            <a:endParaRPr lang="hr-HR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800" dirty="0" err="1" smtClean="0"/>
              <a:t>Introduction</a:t>
            </a:r>
            <a:endParaRPr lang="hr-H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Health care e-services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Research methodology and limitations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Research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0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Autofit/>
          </a:bodyPr>
          <a:lstStyle/>
          <a:p>
            <a:r>
              <a:rPr lang="en-GB" sz="1100" dirty="0"/>
              <a:t>Fleming, N. et al., (2011), The financial and nonfinancial costs of implementing electronic health records in primary care practices. PubMed, 30(3).</a:t>
            </a:r>
            <a:endParaRPr lang="hr-HR" sz="1100" dirty="0"/>
          </a:p>
          <a:p>
            <a:r>
              <a:rPr lang="en-GB" sz="1100" dirty="0" err="1"/>
              <a:t>Gray</a:t>
            </a:r>
            <a:r>
              <a:rPr lang="en-GB" sz="1100" dirty="0"/>
              <a:t>, T. B., (2011), Electronic Health Records: An International Perspective on “Meaningful Use". http://www.commonwealthfund.org/~/media/Files/Publications/Issue%20Brief/2011/ Nov/1565_Gray_electronic_med_records_meaningful_use_intl_brief.pdf, [30.06.2014]</a:t>
            </a:r>
            <a:endParaRPr lang="hr-HR" sz="1100" dirty="0"/>
          </a:p>
          <a:p>
            <a:r>
              <a:rPr lang="en-GB" sz="1100" dirty="0"/>
              <a:t>HSCIC, (2013), A new way to get your medicines and appliances. http://systems.hscic.gov.uk/ eps/library/summary.pdf, [01.07.2014]</a:t>
            </a:r>
            <a:endParaRPr lang="hr-HR" sz="1100" dirty="0"/>
          </a:p>
          <a:p>
            <a:r>
              <a:rPr lang="en-GB" sz="1100" dirty="0"/>
              <a:t>HSCIC, (</a:t>
            </a:r>
            <a:r>
              <a:rPr lang="en-GB" sz="1100" dirty="0" err="1"/>
              <a:t>n.d.</a:t>
            </a:r>
            <a:r>
              <a:rPr lang="en-GB" sz="1100" dirty="0"/>
              <a:t>), Electronic Prescription Service. http://systems.hscic.gov.uk/eps/library/ nhsecomms.pdf, [30.6.2014]</a:t>
            </a:r>
            <a:endParaRPr lang="hr-HR" sz="1100" dirty="0"/>
          </a:p>
          <a:p>
            <a:r>
              <a:rPr lang="en-GB" sz="1100" dirty="0" err="1"/>
              <a:t>InterPARES</a:t>
            </a:r>
            <a:r>
              <a:rPr lang="en-GB" sz="1100" dirty="0"/>
              <a:t> Trust. http://interparestrust.org/,  [07.01.2015]</a:t>
            </a:r>
            <a:endParaRPr lang="hr-HR" sz="1100" dirty="0"/>
          </a:p>
          <a:p>
            <a:r>
              <a:rPr lang="en-GB" sz="1100" dirty="0"/>
              <a:t>J. </a:t>
            </a:r>
            <a:r>
              <a:rPr lang="en-GB" sz="1100" dirty="0" err="1"/>
              <a:t>Devlies</a:t>
            </a:r>
            <a:r>
              <a:rPr lang="en-GB" sz="1100" dirty="0"/>
              <a:t>, U. W., (2010),  eHealth Strategies: Country Brief Belgium. http://ehealth-strategies.eu/ database/documents/Belgium_CountryBrief_eHStrategies.pdf, [16.07.2014]</a:t>
            </a:r>
            <a:endParaRPr lang="hr-HR" sz="1100" dirty="0"/>
          </a:p>
          <a:p>
            <a:r>
              <a:rPr lang="en-GB" sz="1100" dirty="0"/>
              <a:t>Johansen, I., (2004), e-Prescriptions: ETP-Denmark. http://ehtel.eu/activities/tasks-sources/tf-patient-safety-emedication/ehtel-seminar-eprescribing-an-overview-of-challenges-and-experiences-in-europe-amsterdam-2004/files/dk_ib-johansen_2004.pdf, [23.05.2014]</a:t>
            </a:r>
            <a:endParaRPr lang="hr-HR" sz="1100" dirty="0"/>
          </a:p>
          <a:p>
            <a:r>
              <a:rPr lang="en-GB" sz="1100" dirty="0" err="1"/>
              <a:t>Krag</a:t>
            </a:r>
            <a:r>
              <a:rPr lang="en-GB" sz="1100" dirty="0"/>
              <a:t>, B. H., (2012), eHealth in Denmark: eHealth as a part of a coherent Danish health care system. Danish Ministry of Health. http://www.sum.dk/~/media/Filer%20-%20Publikationer _</a:t>
            </a:r>
            <a:r>
              <a:rPr lang="en-GB" sz="1100" dirty="0" err="1"/>
              <a:t>i_pdf</a:t>
            </a:r>
            <a:r>
              <a:rPr lang="en-GB" sz="1100" dirty="0"/>
              <a:t>/2012/</a:t>
            </a:r>
            <a:r>
              <a:rPr lang="en-GB" sz="1100" dirty="0" err="1"/>
              <a:t>Sundheds</a:t>
            </a:r>
            <a:r>
              <a:rPr lang="en-GB" sz="1100" dirty="0"/>
              <a:t>-IT/Sundheds_IT_juni_web.ashx, [17.07.2014]</a:t>
            </a:r>
            <a:endParaRPr lang="hr-HR" sz="1100" dirty="0"/>
          </a:p>
          <a:p>
            <a:r>
              <a:rPr lang="hr-HR" sz="1100" dirty="0"/>
              <a:t>Kushniruk, E. B., (2010), Advances in Electronic Helath Records in Denmark: From National Strategy to Effective Healthcare Sysetm Implementation. http://www.scopemed.org/ fulltextpdf.php?mno=2604, [13.4.2014</a:t>
            </a:r>
            <a:r>
              <a:rPr lang="hr-HR" sz="1100" dirty="0" smtClean="0"/>
              <a:t>]</a:t>
            </a:r>
          </a:p>
          <a:p>
            <a:r>
              <a:rPr lang="en-GB" sz="1100" dirty="0"/>
              <a:t>Layne, K. and Lee, J., (2001), Developing fully functional E-government: A four stage model. Government Information Quarterly, 18 (2)</a:t>
            </a:r>
            <a:endParaRPr lang="hr-HR" sz="1100" dirty="0"/>
          </a:p>
          <a:p>
            <a:r>
              <a:rPr lang="hr-HR" sz="1100" dirty="0"/>
              <a:t>M. Püüa, U. V., (2012), Ten years of trusted Estonia. http://www.egov2012.gov.cy/mof/DITS/ conference/Europeone.nsf/All/E7916860932FBB22C2257ACB004BAEBE/$file/s2SESSiON2_No3_PUUA_Vallner.pdf, [30.06.2014</a:t>
            </a:r>
            <a:r>
              <a:rPr lang="hr-HR" sz="1100" dirty="0" smtClean="0"/>
              <a:t>]</a:t>
            </a:r>
          </a:p>
          <a:p>
            <a:r>
              <a:rPr lang="en-GB" sz="1100" dirty="0" err="1"/>
              <a:t>MedTech</a:t>
            </a:r>
            <a:r>
              <a:rPr lang="en-GB" sz="1100" dirty="0"/>
              <a:t> Europe, (</a:t>
            </a:r>
            <a:r>
              <a:rPr lang="en-GB" sz="1100" dirty="0" err="1"/>
              <a:t>n.d.</a:t>
            </a:r>
            <a:r>
              <a:rPr lang="en-GB" sz="1100" dirty="0"/>
              <a:t>), Denmark: Electronic patient records. http://www.reforminghealthcare. </a:t>
            </a:r>
            <a:r>
              <a:rPr lang="en-GB" sz="1100" dirty="0" err="1"/>
              <a:t>eu</a:t>
            </a:r>
            <a:r>
              <a:rPr lang="en-GB" sz="1100" dirty="0"/>
              <a:t>/economist-report/some-roads-ahead-innovative-approaches-in-five-west-european-countries/</a:t>
            </a:r>
            <a:r>
              <a:rPr lang="en-GB" sz="1100" dirty="0" err="1"/>
              <a:t>denmark</a:t>
            </a:r>
            <a:r>
              <a:rPr lang="en-GB" sz="1100" dirty="0"/>
              <a:t>-electronic-patient-records, [17.07.2014]</a:t>
            </a:r>
            <a:endParaRPr lang="hr-HR" sz="1100" dirty="0"/>
          </a:p>
          <a:p>
            <a:r>
              <a:rPr lang="en-GB" sz="1100" dirty="0" err="1"/>
              <a:t>Menachemi</a:t>
            </a:r>
            <a:r>
              <a:rPr lang="en-GB" sz="1100" dirty="0"/>
              <a:t>, N. and </a:t>
            </a:r>
            <a:r>
              <a:rPr lang="en-GB" sz="1100" dirty="0" err="1"/>
              <a:t>Collum</a:t>
            </a:r>
            <a:r>
              <a:rPr lang="en-GB" sz="1100" dirty="0"/>
              <a:t>, T., (2011), Benefits and drawbacks of electronic health record systems</a:t>
            </a:r>
            <a:endParaRPr lang="hr-HR" sz="1100" dirty="0"/>
          </a:p>
          <a:p>
            <a:r>
              <a:rPr lang="en-GB" sz="1100" dirty="0"/>
              <a:t>Murray, S. et al., (2004), Implementation strategies for e-government: A stakeholder analysis </a:t>
            </a:r>
            <a:r>
              <a:rPr lang="en-GB" sz="1100" dirty="0" smtClean="0"/>
              <a:t>Approach</a:t>
            </a:r>
            <a:endParaRPr lang="hr-HR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References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3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Autofit/>
          </a:bodyPr>
          <a:lstStyle/>
          <a:p>
            <a:r>
              <a:rPr lang="en-GB" sz="1100" dirty="0"/>
              <a:t>Oh, H., </a:t>
            </a:r>
            <a:r>
              <a:rPr lang="en-GB" sz="1100" dirty="0" err="1"/>
              <a:t>Rizo</a:t>
            </a:r>
            <a:r>
              <a:rPr lang="en-GB" sz="1100" dirty="0"/>
              <a:t>, C., </a:t>
            </a:r>
            <a:r>
              <a:rPr lang="en-GB" sz="1100" dirty="0" err="1"/>
              <a:t>Enkin</a:t>
            </a:r>
            <a:r>
              <a:rPr lang="en-GB" sz="1100" dirty="0"/>
              <a:t>, M., </a:t>
            </a:r>
            <a:r>
              <a:rPr lang="en-GB" sz="1100" dirty="0" err="1"/>
              <a:t>Jadad</a:t>
            </a:r>
            <a:r>
              <a:rPr lang="en-GB" sz="1100" dirty="0"/>
              <a:t>, A., (2005), What Is eHealth: A Systematic Review of Published Definitions, J Med Internet Res,7 (1). http://www.jmir.org/2005/1/e1/, [15.02.2015</a:t>
            </a:r>
            <a:r>
              <a:rPr lang="en-GB" sz="1100" dirty="0" smtClean="0"/>
              <a:t>]</a:t>
            </a:r>
            <a:endParaRPr lang="hr-HR" sz="1100" dirty="0" smtClean="0"/>
          </a:p>
          <a:p>
            <a:r>
              <a:rPr lang="en-GB" sz="1100" dirty="0" err="1" smtClean="0"/>
              <a:t>Piccinelli</a:t>
            </a:r>
            <a:r>
              <a:rPr lang="en-GB" sz="1100" dirty="0"/>
              <a:t>, G., Stammers, E., (2001), From E-Processes to E-Networks: an E-Service-oriented approach. http://researcher.watson.ibm.com/researcher/files/us-bth/piccinelli.pdf, [15.11.2014]</a:t>
            </a:r>
            <a:endParaRPr lang="hr-HR" sz="1100" dirty="0"/>
          </a:p>
          <a:p>
            <a:r>
              <a:rPr lang="en-GB" sz="1100" dirty="0" err="1"/>
              <a:t>Saluse</a:t>
            </a:r>
            <a:r>
              <a:rPr lang="en-GB" sz="1100" dirty="0"/>
              <a:t> et al., (2010), Assessing the Economic Impact/Net Benefits of the Estonian Electronic Health Record System. Tallinn</a:t>
            </a:r>
            <a:endParaRPr lang="hr-HR" sz="1100" dirty="0"/>
          </a:p>
          <a:p>
            <a:r>
              <a:rPr lang="en-GB" sz="1100" dirty="0"/>
              <a:t>Schmitt, K. and Wofford, D., (2002), Financial analysis projects clear returns from electronic medical records. </a:t>
            </a:r>
            <a:r>
              <a:rPr lang="en-GB" sz="1100" dirty="0" err="1"/>
              <a:t>Healthc</a:t>
            </a:r>
            <a:r>
              <a:rPr lang="en-GB" sz="1100" dirty="0"/>
              <a:t> </a:t>
            </a:r>
            <a:r>
              <a:rPr lang="en-GB" sz="1100" dirty="0" err="1"/>
              <a:t>Financ</a:t>
            </a:r>
            <a:r>
              <a:rPr lang="en-GB" sz="1100" dirty="0"/>
              <a:t> Manage. PubMed, 56(1).</a:t>
            </a:r>
            <a:endParaRPr lang="hr-HR" sz="1100" dirty="0"/>
          </a:p>
          <a:p>
            <a:r>
              <a:rPr lang="en-US" sz="1100" dirty="0"/>
              <a:t>Smith, E. and </a:t>
            </a:r>
            <a:r>
              <a:rPr lang="en-US" sz="1100" dirty="0" err="1"/>
              <a:t>Eloff</a:t>
            </a:r>
            <a:r>
              <a:rPr lang="en-US" sz="1100" dirty="0"/>
              <a:t>, J. H. P., (1999), Security in health-care information systems –current trends. International Journal of Medical Informatics, Vol. 54, 1, pp. 39-54</a:t>
            </a:r>
            <a:endParaRPr lang="hr-HR" sz="1100" dirty="0"/>
          </a:p>
          <a:p>
            <a:r>
              <a:rPr lang="en-GB" sz="1100" dirty="0"/>
              <a:t>Van </a:t>
            </a:r>
            <a:r>
              <a:rPr lang="en-GB" sz="1100" dirty="0" err="1"/>
              <a:t>Dijk</a:t>
            </a:r>
            <a:r>
              <a:rPr lang="en-GB" sz="1100" dirty="0"/>
              <a:t>, H. V., (2011), Electronic Prescribing in the United Kingdom and in the Netherlands. http://healthit.ahrq.gov/sites/default/files/docs/citation/europe-e-prescribing-report.pdf, [10.07.2014]</a:t>
            </a:r>
            <a:endParaRPr lang="hr-HR" sz="1100" dirty="0"/>
          </a:p>
          <a:p>
            <a:r>
              <a:rPr lang="en-GB" sz="1100" dirty="0"/>
              <a:t>Van </a:t>
            </a:r>
            <a:r>
              <a:rPr lang="en-GB" sz="1100" dirty="0" err="1"/>
              <a:t>Langenhove</a:t>
            </a:r>
            <a:r>
              <a:rPr lang="en-GB" sz="1100" dirty="0"/>
              <a:t>, P. et al., (2013), eHealth European Interoperability Framework, European Commission</a:t>
            </a:r>
            <a:endParaRPr lang="hr-HR" sz="1100" dirty="0"/>
          </a:p>
          <a:p>
            <a:r>
              <a:rPr lang="hr-HR" sz="1100" dirty="0"/>
              <a:t>Zakon o arhivskom gradivu i arhivima (Official gazette/Narodne novine, 105/97)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References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11285" y="1340531"/>
            <a:ext cx="8521430" cy="12250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50"/>
                </a:solidFill>
              </a:rPr>
              <a:t>Development of Health Care </a:t>
            </a:r>
            <a:endParaRPr lang="hr-HR" sz="3600" dirty="0" smtClean="0">
              <a:solidFill>
                <a:srgbClr val="00B050"/>
              </a:solidFill>
            </a:endParaRPr>
          </a:p>
          <a:p>
            <a:r>
              <a:rPr lang="en-GB" sz="3600" dirty="0" smtClean="0">
                <a:solidFill>
                  <a:srgbClr val="00B050"/>
                </a:solidFill>
              </a:rPr>
              <a:t>e-Services</a:t>
            </a:r>
            <a:r>
              <a:rPr lang="hr-HR" sz="3600" dirty="0" smtClean="0">
                <a:solidFill>
                  <a:srgbClr val="00B050"/>
                </a:solidFill>
              </a:rPr>
              <a:t> </a:t>
            </a:r>
            <a:r>
              <a:rPr lang="en-GB" sz="3600" dirty="0" smtClean="0">
                <a:solidFill>
                  <a:srgbClr val="00B050"/>
                </a:solidFill>
              </a:rPr>
              <a:t>in </a:t>
            </a:r>
            <a:r>
              <a:rPr lang="en-GB" sz="3600" dirty="0">
                <a:solidFill>
                  <a:srgbClr val="00B050"/>
                </a:solidFill>
              </a:rPr>
              <a:t>the European </a:t>
            </a:r>
            <a:r>
              <a:rPr lang="en-GB" sz="3600" dirty="0" smtClean="0">
                <a:solidFill>
                  <a:srgbClr val="00B050"/>
                </a:solidFill>
              </a:rPr>
              <a:t>Union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810638" y="2753178"/>
            <a:ext cx="75227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9BD2"/>
                </a:solidFill>
              </a:rPr>
              <a:t>Ana </a:t>
            </a:r>
            <a:r>
              <a:rPr lang="en-GB" sz="2400" b="1" dirty="0" err="1" smtClean="0">
                <a:solidFill>
                  <a:srgbClr val="009BD2"/>
                </a:solidFill>
              </a:rPr>
              <a:t>Stanković</a:t>
            </a:r>
            <a:r>
              <a:rPr lang="hr-HR" sz="2400" b="1" dirty="0" smtClean="0">
                <a:solidFill>
                  <a:srgbClr val="009BD2"/>
                </a:solidFill>
              </a:rPr>
              <a:t>, </a:t>
            </a:r>
            <a:r>
              <a:rPr lang="en-GB" sz="2400" b="1" dirty="0" err="1" smtClean="0">
                <a:solidFill>
                  <a:srgbClr val="009BD2"/>
                </a:solidFill>
              </a:rPr>
              <a:t>Hrvoje</a:t>
            </a:r>
            <a:r>
              <a:rPr lang="en-GB" sz="2400" b="1" dirty="0" smtClean="0">
                <a:solidFill>
                  <a:srgbClr val="009BD2"/>
                </a:solidFill>
              </a:rPr>
              <a:t> </a:t>
            </a:r>
            <a:r>
              <a:rPr lang="en-GB" sz="2400" b="1" dirty="0" err="1" smtClean="0">
                <a:solidFill>
                  <a:srgbClr val="009BD2"/>
                </a:solidFill>
              </a:rPr>
              <a:t>Stančić</a:t>
            </a:r>
            <a:r>
              <a:rPr lang="hr-HR" sz="2000" dirty="0" smtClean="0">
                <a:solidFill>
                  <a:srgbClr val="009BD2"/>
                </a:solidFill>
              </a:rPr>
              <a:t/>
            </a:r>
            <a:br>
              <a:rPr lang="hr-HR" sz="2000" dirty="0" smtClean="0">
                <a:solidFill>
                  <a:srgbClr val="009BD2"/>
                </a:solidFill>
              </a:rPr>
            </a:br>
            <a:r>
              <a:rPr lang="en-GB" dirty="0">
                <a:solidFill>
                  <a:srgbClr val="009BD2"/>
                </a:solidFill>
              </a:rPr>
              <a:t>Department of Information and Communication Sciences</a:t>
            </a:r>
            <a:endParaRPr lang="hr-HR" dirty="0">
              <a:solidFill>
                <a:srgbClr val="009BD2"/>
              </a:solidFill>
            </a:endParaRPr>
          </a:p>
          <a:p>
            <a:pPr algn="ctr"/>
            <a:r>
              <a:rPr lang="en-GB" dirty="0">
                <a:solidFill>
                  <a:srgbClr val="009BD2"/>
                </a:solidFill>
              </a:rPr>
              <a:t>Faculty of Humanities and Social </a:t>
            </a:r>
            <a:r>
              <a:rPr lang="en-GB" dirty="0" smtClean="0">
                <a:solidFill>
                  <a:srgbClr val="009BD2"/>
                </a:solidFill>
              </a:rPr>
              <a:t>Sciences</a:t>
            </a:r>
            <a:endParaRPr lang="hr-HR" dirty="0" smtClean="0">
              <a:solidFill>
                <a:srgbClr val="009BD2"/>
              </a:solidFill>
            </a:endParaRPr>
          </a:p>
          <a:p>
            <a:pPr algn="ctr"/>
            <a:r>
              <a:rPr lang="hr-HR" dirty="0" smtClean="0">
                <a:solidFill>
                  <a:srgbClr val="009BD2"/>
                </a:solidFill>
              </a:rPr>
              <a:t>ana.stankov3@</a:t>
            </a:r>
            <a:r>
              <a:rPr lang="hr-HR" dirty="0" err="1" smtClean="0">
                <a:solidFill>
                  <a:srgbClr val="009BD2"/>
                </a:solidFill>
              </a:rPr>
              <a:t>gmail.com</a:t>
            </a:r>
            <a:r>
              <a:rPr lang="hr-HR" dirty="0" smtClean="0">
                <a:solidFill>
                  <a:srgbClr val="009BD2"/>
                </a:solidFill>
              </a:rPr>
              <a:t>, hstancic@</a:t>
            </a:r>
            <a:r>
              <a:rPr lang="hr-HR" dirty="0" err="1" smtClean="0">
                <a:solidFill>
                  <a:srgbClr val="009BD2"/>
                </a:solidFill>
              </a:rPr>
              <a:t>ffzg.hr</a:t>
            </a:r>
            <a:r>
              <a:rPr lang="hr-HR" dirty="0" smtClean="0">
                <a:solidFill>
                  <a:srgbClr val="009BD2"/>
                </a:solidFill>
              </a:rPr>
              <a:t> </a:t>
            </a:r>
            <a:endParaRPr lang="hr-HR" dirty="0">
              <a:solidFill>
                <a:srgbClr val="009BD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0803" y="4199728"/>
            <a:ext cx="3122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dirty="0">
                <a:solidFill>
                  <a:srgbClr val="009BD2"/>
                </a:solidFill>
              </a:rPr>
              <a:t>http://www.interparestrust.org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46015" y="189284"/>
            <a:ext cx="7239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400" b="1" dirty="0" err="1">
                <a:solidFill>
                  <a:srgbClr val="00B050"/>
                </a:solidFill>
              </a:rPr>
              <a:t>THANK</a:t>
            </a:r>
            <a:r>
              <a:rPr lang="hr-HR" sz="4400" b="1" dirty="0">
                <a:solidFill>
                  <a:srgbClr val="00B050"/>
                </a:solidFill>
              </a:rPr>
              <a:t> </a:t>
            </a:r>
            <a:r>
              <a:rPr lang="hr-HR" sz="4400" b="1" dirty="0" err="1">
                <a:solidFill>
                  <a:srgbClr val="00B050"/>
                </a:solidFill>
              </a:rPr>
              <a:t>YOU</a:t>
            </a:r>
            <a:r>
              <a:rPr lang="hr-HR" sz="4400" b="1" dirty="0">
                <a:solidFill>
                  <a:srgbClr val="00B050"/>
                </a:solidFill>
              </a:rPr>
              <a:t>!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46015" y="4705653"/>
            <a:ext cx="7239000" cy="952500"/>
          </a:xfrm>
        </p:spPr>
        <p:txBody>
          <a:bodyPr>
            <a:normAutofit/>
          </a:bodyPr>
          <a:lstStyle/>
          <a:p>
            <a:r>
              <a:rPr lang="hr-HR" sz="4400" b="1" dirty="0" smtClean="0">
                <a:solidFill>
                  <a:srgbClr val="009BD2"/>
                </a:solidFill>
              </a:rPr>
              <a:t>Time for your questions...</a:t>
            </a:r>
            <a:endParaRPr lang="en-US" sz="4400" b="1" dirty="0">
              <a:solidFill>
                <a:srgbClr val="009B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1. </a:t>
            </a:r>
            <a:r>
              <a:rPr lang="hr-HR" dirty="0" err="1" smtClean="0">
                <a:solidFill>
                  <a:srgbClr val="00B050"/>
                </a:solidFill>
              </a:rPr>
              <a:t>Introduction</a:t>
            </a:r>
            <a:endParaRPr lang="hr-HR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The study presented – part of the </a:t>
            </a:r>
            <a:r>
              <a:rPr lang="en-US" sz="2700" dirty="0" err="1" smtClean="0"/>
              <a:t>InterPARES</a:t>
            </a:r>
            <a:r>
              <a:rPr lang="en-US" sz="2700" dirty="0" smtClean="0"/>
              <a:t> Trust international</a:t>
            </a:r>
            <a:r>
              <a:rPr lang="hr-HR" sz="2700" dirty="0" smtClean="0"/>
              <a:t>, </a:t>
            </a:r>
            <a:r>
              <a:rPr lang="hr-HR" sz="2700" dirty="0" err="1" smtClean="0"/>
              <a:t>interdisciplinary</a:t>
            </a:r>
            <a:r>
              <a:rPr lang="en-US" sz="2700" dirty="0" smtClean="0"/>
              <a:t> research</a:t>
            </a:r>
            <a:r>
              <a:rPr lang="hr-HR" sz="2700" dirty="0" smtClean="0"/>
              <a:t> </a:t>
            </a:r>
            <a:r>
              <a:rPr lang="hr-HR" sz="2700" dirty="0" err="1" smtClean="0"/>
              <a:t>project</a:t>
            </a:r>
            <a:endParaRPr lang="hr-HR" sz="2700" dirty="0" smtClean="0"/>
          </a:p>
          <a:p>
            <a:pPr lvl="1"/>
            <a:r>
              <a:rPr lang="hr-HR" sz="2400" dirty="0" err="1" smtClean="0"/>
              <a:t>Comparative</a:t>
            </a:r>
            <a:r>
              <a:rPr lang="hr-HR" sz="2400" dirty="0" smtClean="0"/>
              <a:t> </a:t>
            </a:r>
            <a:r>
              <a:rPr lang="hr-HR" sz="2400" dirty="0" err="1"/>
              <a:t>Analysis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Implemented</a:t>
            </a:r>
            <a:r>
              <a:rPr lang="hr-HR" sz="2400" dirty="0"/>
              <a:t> </a:t>
            </a:r>
            <a:r>
              <a:rPr lang="hr-HR" sz="2400" dirty="0" err="1"/>
              <a:t>Governmental</a:t>
            </a:r>
            <a:r>
              <a:rPr lang="hr-HR" sz="2400" dirty="0"/>
              <a:t> </a:t>
            </a:r>
            <a:r>
              <a:rPr lang="hr-HR" sz="2400" dirty="0" smtClean="0"/>
              <a:t>e-</a:t>
            </a:r>
            <a:r>
              <a:rPr lang="hr-HR" sz="2400" dirty="0" err="1" smtClean="0"/>
              <a:t>Services</a:t>
            </a:r>
            <a:endParaRPr lang="hr-HR" sz="2400" dirty="0" smtClean="0"/>
          </a:p>
          <a:p>
            <a:pPr lvl="1"/>
            <a:r>
              <a:rPr lang="hr-HR" sz="2400" dirty="0" smtClean="0"/>
              <a:t>8 EU </a:t>
            </a:r>
            <a:r>
              <a:rPr lang="hr-HR" sz="2400" dirty="0" err="1" smtClean="0"/>
              <a:t>countries</a:t>
            </a:r>
            <a:endParaRPr lang="hr-HR" sz="2400" dirty="0" smtClean="0"/>
          </a:p>
          <a:p>
            <a:pPr lvl="1"/>
            <a:r>
              <a:rPr lang="hr-HR" sz="2400" dirty="0" smtClean="0"/>
              <a:t>20 e-</a:t>
            </a:r>
            <a:r>
              <a:rPr lang="hr-HR" sz="2400" dirty="0" err="1" smtClean="0"/>
              <a:t>Services</a:t>
            </a:r>
            <a:r>
              <a:rPr lang="hr-HR" sz="2400" dirty="0" smtClean="0"/>
              <a:t> (12 G2C, 8 G2B)</a:t>
            </a:r>
          </a:p>
          <a:p>
            <a:pPr lvl="1"/>
            <a:r>
              <a:rPr lang="hr-HR" sz="2400" dirty="0"/>
              <a:t>Health care </a:t>
            </a:r>
            <a:r>
              <a:rPr lang="hr-HR" sz="2400" dirty="0" smtClean="0"/>
              <a:t>e-</a:t>
            </a:r>
            <a:r>
              <a:rPr lang="hr-HR" sz="2400" dirty="0" err="1" smtClean="0"/>
              <a:t>services</a:t>
            </a:r>
            <a:r>
              <a:rPr lang="hr-HR" sz="2400" dirty="0" smtClean="0"/>
              <a:t> – one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those</a:t>
            </a:r>
            <a:r>
              <a:rPr lang="hr-HR" sz="2400" dirty="0" smtClean="0"/>
              <a:t> </a:t>
            </a:r>
            <a:r>
              <a:rPr lang="hr-HR" sz="2400" dirty="0" err="1" smtClean="0"/>
              <a:t>services</a:t>
            </a:r>
            <a:endParaRPr lang="hr-HR" dirty="0"/>
          </a:p>
          <a:p>
            <a:pPr lvl="1"/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 fontScale="92500" lnSpcReduction="10000"/>
          </a:bodyPr>
          <a:lstStyle/>
          <a:p>
            <a:r>
              <a:rPr lang="hr-HR" sz="2900" dirty="0">
                <a:solidFill>
                  <a:srgbClr val="009BD2"/>
                </a:solidFill>
              </a:rPr>
              <a:t>E</a:t>
            </a:r>
            <a:r>
              <a:rPr lang="en-US" sz="2900" dirty="0" smtClean="0">
                <a:solidFill>
                  <a:srgbClr val="009BD2"/>
                </a:solidFill>
              </a:rPr>
              <a:t>-health records</a:t>
            </a:r>
            <a:endParaRPr lang="hr-HR" sz="2900" dirty="0" smtClean="0">
              <a:solidFill>
                <a:srgbClr val="009BD2"/>
              </a:solidFill>
            </a:endParaRPr>
          </a:p>
          <a:p>
            <a:pPr lvl="1"/>
            <a:r>
              <a:rPr lang="en-US" sz="2600" dirty="0"/>
              <a:t>a set of medical in­formation about an individual in the electronic form (containing per­sonal and demographic data, patient medical history, laboratory results etc.)</a:t>
            </a:r>
          </a:p>
          <a:p>
            <a:pPr lvl="1"/>
            <a:r>
              <a:rPr lang="en-US" sz="2600" dirty="0"/>
              <a:t>one of the key </a:t>
            </a:r>
            <a:r>
              <a:rPr lang="en-US" sz="2600" dirty="0" smtClean="0"/>
              <a:t>decision</a:t>
            </a:r>
            <a:r>
              <a:rPr lang="hr-HR" sz="2600" dirty="0" smtClean="0"/>
              <a:t>-</a:t>
            </a:r>
            <a:r>
              <a:rPr lang="en-US" sz="2600" dirty="0" smtClean="0"/>
              <a:t>making </a:t>
            </a:r>
            <a:r>
              <a:rPr lang="en-US" sz="2600" dirty="0"/>
              <a:t>tools regarding the pa­tients’ health</a:t>
            </a:r>
          </a:p>
          <a:p>
            <a:r>
              <a:rPr lang="hr-HR" sz="2900" dirty="0">
                <a:solidFill>
                  <a:srgbClr val="009BD2"/>
                </a:solidFill>
              </a:rPr>
              <a:t>E</a:t>
            </a:r>
            <a:r>
              <a:rPr lang="en-US" sz="2900" dirty="0" smtClean="0">
                <a:solidFill>
                  <a:srgbClr val="009BD2"/>
                </a:solidFill>
              </a:rPr>
              <a:t>-prescriptions</a:t>
            </a:r>
            <a:endParaRPr lang="hr-HR" sz="2900" dirty="0" smtClean="0">
              <a:solidFill>
                <a:srgbClr val="009BD2"/>
              </a:solidFill>
            </a:endParaRPr>
          </a:p>
          <a:p>
            <a:pPr lvl="1"/>
            <a:r>
              <a:rPr lang="en-US" sz="2600" dirty="0"/>
              <a:t>prescribing medications using ICT by the authorized health professionals</a:t>
            </a:r>
          </a:p>
          <a:p>
            <a:pPr lvl="1"/>
            <a:r>
              <a:rPr lang="en-US" sz="2600" dirty="0" err="1"/>
              <a:t>optimisation</a:t>
            </a:r>
            <a:r>
              <a:rPr lang="en-US" sz="2600" dirty="0"/>
              <a:t> of drug purchasing process</a:t>
            </a:r>
          </a:p>
          <a:p>
            <a:r>
              <a:rPr lang="hr-HR" sz="2900" dirty="0"/>
              <a:t>S</a:t>
            </a:r>
            <a:r>
              <a:rPr lang="en-US" sz="2900" dirty="0" err="1" smtClean="0"/>
              <a:t>ecurity</a:t>
            </a:r>
            <a:r>
              <a:rPr lang="en-US" sz="2900" dirty="0" smtClean="0"/>
              <a:t> </a:t>
            </a:r>
            <a:r>
              <a:rPr lang="en-US" sz="2900" dirty="0"/>
              <a:t>and </a:t>
            </a:r>
            <a:r>
              <a:rPr lang="en-US" sz="2900" dirty="0" smtClean="0"/>
              <a:t>confidentiality</a:t>
            </a:r>
            <a:r>
              <a:rPr lang="hr-HR" sz="2900" dirty="0" smtClean="0"/>
              <a:t> risks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</a:rPr>
              <a:t>2. H</a:t>
            </a:r>
            <a:r>
              <a:rPr lang="en-US" dirty="0" err="1" smtClean="0">
                <a:solidFill>
                  <a:srgbClr val="00B050"/>
                </a:solidFill>
              </a:rPr>
              <a:t>ealth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care e-services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From </a:t>
            </a:r>
            <a:r>
              <a:rPr lang="en-GB" dirty="0" smtClean="0"/>
              <a:t>15 </a:t>
            </a:r>
            <a:r>
              <a:rPr lang="en-GB" dirty="0"/>
              <a:t>January </a:t>
            </a:r>
            <a:r>
              <a:rPr lang="hr-HR" dirty="0" smtClean="0"/>
              <a:t>to </a:t>
            </a:r>
            <a:r>
              <a:rPr lang="en-GB" dirty="0" smtClean="0"/>
              <a:t>15 </a:t>
            </a:r>
            <a:r>
              <a:rPr lang="en-GB" dirty="0"/>
              <a:t>July </a:t>
            </a:r>
            <a:r>
              <a:rPr lang="en-GB" dirty="0" smtClean="0"/>
              <a:t>2014</a:t>
            </a:r>
            <a:endParaRPr lang="hr-HR" dirty="0" smtClean="0"/>
          </a:p>
          <a:p>
            <a:r>
              <a:rPr lang="hr-HR" dirty="0" smtClean="0"/>
              <a:t>Eight </a:t>
            </a:r>
            <a:r>
              <a:rPr lang="en-US" dirty="0" smtClean="0"/>
              <a:t>EU </a:t>
            </a:r>
            <a:r>
              <a:rPr lang="en-US" dirty="0"/>
              <a:t>countries: </a:t>
            </a:r>
            <a:r>
              <a:rPr lang="en-US" dirty="0">
                <a:solidFill>
                  <a:srgbClr val="009BD2"/>
                </a:solidFill>
              </a:rPr>
              <a:t>Belgium, Croatia, Denmark, Estonia, Germany, Lithuania, </a:t>
            </a:r>
            <a:r>
              <a:rPr lang="en-US" dirty="0" smtClean="0">
                <a:solidFill>
                  <a:srgbClr val="009BD2"/>
                </a:solidFill>
              </a:rPr>
              <a:t>Sweden </a:t>
            </a:r>
            <a:r>
              <a:rPr lang="en-US" dirty="0">
                <a:solidFill>
                  <a:srgbClr val="009BD2"/>
                </a:solidFill>
              </a:rPr>
              <a:t>and the United </a:t>
            </a:r>
            <a:r>
              <a:rPr lang="en-US" dirty="0" smtClean="0">
                <a:solidFill>
                  <a:srgbClr val="009BD2"/>
                </a:solidFill>
              </a:rPr>
              <a:t>Kingdom</a:t>
            </a:r>
            <a:endParaRPr lang="hr-HR" dirty="0" smtClean="0">
              <a:solidFill>
                <a:srgbClr val="009BD2"/>
              </a:solidFill>
            </a:endParaRPr>
          </a:p>
          <a:p>
            <a:r>
              <a:rPr lang="en-US" dirty="0" smtClean="0"/>
              <a:t>52 </a:t>
            </a:r>
            <a:r>
              <a:rPr lang="en-US" dirty="0"/>
              <a:t>questions divided into six </a:t>
            </a:r>
            <a:r>
              <a:rPr lang="en-US" dirty="0" smtClean="0"/>
              <a:t>categories</a:t>
            </a:r>
            <a:r>
              <a:rPr lang="hr-HR" dirty="0" smtClean="0"/>
              <a:t>:</a:t>
            </a:r>
          </a:p>
          <a:p>
            <a:pPr marL="1076325" lvl="0" indent="-357188">
              <a:buFont typeface="+mj-lt"/>
              <a:buAutoNum type="arabicPeriod"/>
            </a:pPr>
            <a:r>
              <a:rPr lang="en-GB" dirty="0" smtClean="0"/>
              <a:t>Basic </a:t>
            </a:r>
            <a:r>
              <a:rPr lang="en-GB" dirty="0"/>
              <a:t>service </a:t>
            </a:r>
            <a:r>
              <a:rPr lang="en-GB" dirty="0" smtClean="0"/>
              <a:t>information</a:t>
            </a:r>
            <a:endParaRPr lang="hr-HR" dirty="0"/>
          </a:p>
          <a:p>
            <a:pPr marL="1076325" lvl="0" indent="-357188">
              <a:buFont typeface="+mj-lt"/>
              <a:buAutoNum type="arabicPeriod"/>
            </a:pPr>
            <a:r>
              <a:rPr lang="en-GB" dirty="0" smtClean="0"/>
              <a:t>Users</a:t>
            </a:r>
            <a:endParaRPr lang="hr-HR" dirty="0"/>
          </a:p>
          <a:p>
            <a:pPr marL="1076325" lvl="0" indent="-357188">
              <a:buFont typeface="+mj-lt"/>
              <a:buAutoNum type="arabicPeriod"/>
            </a:pPr>
            <a:r>
              <a:rPr lang="en-GB" dirty="0"/>
              <a:t>Business </a:t>
            </a:r>
            <a:r>
              <a:rPr lang="en-GB" dirty="0" smtClean="0"/>
              <a:t>optimisation</a:t>
            </a:r>
            <a:endParaRPr lang="hr-HR" dirty="0"/>
          </a:p>
          <a:p>
            <a:pPr marL="1076325" lvl="0" indent="-357188">
              <a:buFont typeface="+mj-lt"/>
              <a:buAutoNum type="arabicPeriod"/>
            </a:pPr>
            <a:r>
              <a:rPr lang="en-GB" dirty="0"/>
              <a:t>Technological </a:t>
            </a:r>
            <a:r>
              <a:rPr lang="en-GB" dirty="0" smtClean="0"/>
              <a:t>solutions</a:t>
            </a:r>
            <a:endParaRPr lang="hr-HR" dirty="0"/>
          </a:p>
          <a:p>
            <a:pPr marL="1076325" lvl="0" indent="-357188">
              <a:buFont typeface="+mj-lt"/>
              <a:buAutoNum type="arabicPeriod"/>
            </a:pPr>
            <a:r>
              <a:rPr lang="en-GB" dirty="0"/>
              <a:t>Storage and long-term content </a:t>
            </a:r>
            <a:r>
              <a:rPr lang="en-GB" dirty="0" smtClean="0"/>
              <a:t>availability</a:t>
            </a:r>
            <a:endParaRPr lang="hr-HR" dirty="0"/>
          </a:p>
          <a:p>
            <a:pPr marL="1076325" indent="-357188">
              <a:buFont typeface="+mj-lt"/>
              <a:buAutoNum type="arabicPeriod"/>
            </a:pPr>
            <a:r>
              <a:rPr lang="hr-HR" dirty="0"/>
              <a:t>System operation transparency</a:t>
            </a: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3.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 err="1" smtClean="0">
                <a:solidFill>
                  <a:srgbClr val="00B050"/>
                </a:solidFill>
              </a:rPr>
              <a:t>methodology</a:t>
            </a:r>
            <a:r>
              <a:rPr lang="hr-HR" dirty="0" smtClean="0">
                <a:solidFill>
                  <a:srgbClr val="00B050"/>
                </a:solidFill>
              </a:rPr>
              <a:t/>
            </a:r>
            <a:br>
              <a:rPr lang="hr-HR" dirty="0" smtClean="0">
                <a:solidFill>
                  <a:srgbClr val="00B050"/>
                </a:solidFill>
              </a:rPr>
            </a:br>
            <a:r>
              <a:rPr lang="hr-HR" dirty="0" err="1" smtClean="0">
                <a:solidFill>
                  <a:srgbClr val="00B050"/>
                </a:solidFill>
              </a:rPr>
              <a:t>and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>
                <a:solidFill>
                  <a:srgbClr val="00B050"/>
                </a:solidFill>
              </a:rPr>
              <a:t>limitations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/>
          </a:bodyPr>
          <a:lstStyle/>
          <a:p>
            <a:r>
              <a:rPr lang="en-US" dirty="0"/>
              <a:t>Maturity level </a:t>
            </a:r>
            <a:r>
              <a:rPr lang="en-US" dirty="0" smtClean="0"/>
              <a:t>ranking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3.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 err="1" smtClean="0">
                <a:solidFill>
                  <a:srgbClr val="00B050"/>
                </a:solidFill>
              </a:rPr>
              <a:t>methodology</a:t>
            </a:r>
            <a:r>
              <a:rPr lang="hr-HR" dirty="0" smtClean="0">
                <a:solidFill>
                  <a:srgbClr val="00B050"/>
                </a:solidFill>
              </a:rPr>
              <a:t/>
            </a:r>
            <a:br>
              <a:rPr lang="hr-HR" dirty="0" smtClean="0">
                <a:solidFill>
                  <a:srgbClr val="00B050"/>
                </a:solidFill>
              </a:rPr>
            </a:br>
            <a:r>
              <a:rPr lang="hr-HR" dirty="0" err="1" smtClean="0">
                <a:solidFill>
                  <a:srgbClr val="00B050"/>
                </a:solidFill>
              </a:rPr>
              <a:t>and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>
                <a:solidFill>
                  <a:srgbClr val="00B050"/>
                </a:solidFill>
              </a:rPr>
              <a:t>limitations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806550"/>
              </p:ext>
            </p:extLst>
          </p:nvPr>
        </p:nvGraphicFramePr>
        <p:xfrm>
          <a:off x="560070" y="1755658"/>
          <a:ext cx="8404418" cy="37181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46662"/>
                <a:gridCol w="2066660"/>
                <a:gridCol w="4891096"/>
              </a:tblGrid>
              <a:tr h="301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b="1" dirty="0">
                          <a:effectLst/>
                        </a:rPr>
                        <a:t>Maturity level</a:t>
                      </a:r>
                      <a:endParaRPr lang="hr-HR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b="1" dirty="0">
                          <a:effectLst/>
                        </a:rPr>
                        <a:t>Level</a:t>
                      </a:r>
                      <a:endParaRPr lang="hr-HR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b="1" dirty="0">
                          <a:effectLst/>
                        </a:rPr>
                        <a:t>Description</a:t>
                      </a:r>
                      <a:endParaRPr lang="hr-HR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0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0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No information available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No online information 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8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1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Information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Service information (description)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3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2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One-way interaction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Downloadable forms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3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Two-way interaction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Interactive forms, authentication, form submission initiates a service</a:t>
                      </a: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4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Transaction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Complete service available online –</a:t>
                      </a:r>
                      <a:r>
                        <a:rPr lang="en-GB" sz="1700" baseline="0" dirty="0" smtClean="0">
                          <a:effectLst/>
                        </a:rPr>
                        <a:t> interactive forms, authentication, payment, service completion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3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>
                          <a:effectLst/>
                        </a:rPr>
                        <a:t>5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kern="1200" dirty="0">
                          <a:effectLst/>
                        </a:rPr>
                        <a:t>Iteration</a:t>
                      </a:r>
                      <a:endParaRPr lang="hr-HR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Iterative services (e.g.</a:t>
                      </a:r>
                      <a:r>
                        <a:rPr lang="en-GB" sz="1700" baseline="0" dirty="0" smtClean="0">
                          <a:effectLst/>
                        </a:rPr>
                        <a:t> monthly bills), automatic execution, automatic user notification</a:t>
                      </a:r>
                      <a:endParaRPr lang="hr-H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09" marR="65609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14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/>
          </a:bodyPr>
          <a:lstStyle/>
          <a:p>
            <a:r>
              <a:rPr lang="hr-HR" sz="2700" dirty="0" smtClean="0"/>
              <a:t>Health care </a:t>
            </a:r>
            <a:r>
              <a:rPr lang="hr-HR" sz="2700" dirty="0"/>
              <a:t>e-</a:t>
            </a:r>
            <a:r>
              <a:rPr lang="hr-HR" sz="2700" dirty="0" err="1"/>
              <a:t>services</a:t>
            </a:r>
            <a:r>
              <a:rPr lang="hr-HR" sz="2700" dirty="0" smtClean="0"/>
              <a:t> – </a:t>
            </a:r>
            <a:r>
              <a:rPr lang="hr-HR" sz="2700" dirty="0" err="1" smtClean="0"/>
              <a:t>implementation</a:t>
            </a:r>
            <a:r>
              <a:rPr lang="hr-HR" sz="2700" dirty="0" smtClean="0"/>
              <a:t> period: </a:t>
            </a:r>
            <a:br>
              <a:rPr lang="hr-HR" sz="2700" dirty="0" smtClean="0"/>
            </a:br>
            <a:r>
              <a:rPr lang="hr-HR" sz="2700" dirty="0" smtClean="0"/>
              <a:t>2003 </a:t>
            </a:r>
            <a:r>
              <a:rPr lang="hr-HR" sz="2700" dirty="0"/>
              <a:t>to </a:t>
            </a:r>
            <a:r>
              <a:rPr lang="hr-HR" sz="2700" dirty="0" smtClean="0"/>
              <a:t>2009</a:t>
            </a:r>
          </a:p>
          <a:p>
            <a:r>
              <a:rPr lang="hr-HR" sz="2700" dirty="0" smtClean="0"/>
              <a:t>Most e-health </a:t>
            </a:r>
            <a:r>
              <a:rPr lang="hr-HR" sz="2700" dirty="0"/>
              <a:t>records are at the 3rd</a:t>
            </a:r>
            <a:r>
              <a:rPr lang="hr-HR" sz="2700" baseline="30000" dirty="0"/>
              <a:t> </a:t>
            </a:r>
            <a:r>
              <a:rPr lang="hr-HR" sz="2700" dirty="0"/>
              <a:t>level </a:t>
            </a:r>
            <a:r>
              <a:rPr lang="hr-HR" sz="2700" dirty="0" err="1"/>
              <a:t>of</a:t>
            </a:r>
            <a:r>
              <a:rPr lang="hr-HR" sz="2700" dirty="0"/>
              <a:t> </a:t>
            </a:r>
            <a:r>
              <a:rPr lang="hr-HR" sz="2700" dirty="0" err="1" smtClean="0"/>
              <a:t>informatisation</a:t>
            </a:r>
            <a:r>
              <a:rPr lang="hr-HR" sz="2700" dirty="0" smtClean="0"/>
              <a:t> </a:t>
            </a:r>
            <a:r>
              <a:rPr lang="hr-HR" sz="2700" dirty="0"/>
              <a:t>and e-prescriptions are usually between level 3 and 4</a:t>
            </a:r>
            <a:r>
              <a:rPr lang="hr-HR" sz="2700" baseline="30000" dirty="0"/>
              <a:t> </a:t>
            </a:r>
            <a:endParaRPr lang="hr-HR" sz="2700" dirty="0" smtClean="0"/>
          </a:p>
          <a:p>
            <a:r>
              <a:rPr lang="hr-HR" sz="2700" dirty="0" smtClean="0"/>
              <a:t>E-health </a:t>
            </a:r>
            <a:r>
              <a:rPr lang="hr-HR" sz="2700" dirty="0"/>
              <a:t>records and e-prescriptions are usually interconnected and offer round-the-clock service</a:t>
            </a:r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r-HR" dirty="0" smtClean="0">
                <a:solidFill>
                  <a:srgbClr val="00B050"/>
                </a:solidFill>
              </a:rPr>
              <a:t>4.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results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en-GB" dirty="0">
                <a:solidFill>
                  <a:srgbClr val="009BD2"/>
                </a:solidFill>
              </a:rPr>
              <a:t>Basic service </a:t>
            </a:r>
            <a:r>
              <a:rPr lang="en-GB" dirty="0" smtClean="0">
                <a:solidFill>
                  <a:srgbClr val="009BD2"/>
                </a:solidFill>
              </a:rPr>
              <a:t>information</a:t>
            </a:r>
            <a:endParaRPr lang="en-US" dirty="0">
              <a:solidFill>
                <a:srgbClr val="009B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9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The </a:t>
            </a:r>
            <a:r>
              <a:rPr lang="en-GB" dirty="0" smtClean="0"/>
              <a:t>percentage </a:t>
            </a:r>
            <a:r>
              <a:rPr lang="en-GB" dirty="0"/>
              <a:t>of users who use the service </a:t>
            </a:r>
            <a:r>
              <a:rPr lang="en-GB" dirty="0" smtClean="0"/>
              <a:t>electronically</a:t>
            </a:r>
            <a:endParaRPr lang="hr-HR" dirty="0"/>
          </a:p>
          <a:p>
            <a:pPr lvl="1"/>
            <a:r>
              <a:rPr lang="hr-HR" dirty="0" smtClean="0"/>
              <a:t>E-health </a:t>
            </a:r>
            <a:r>
              <a:rPr lang="hr-HR" dirty="0"/>
              <a:t>record</a:t>
            </a:r>
            <a:endParaRPr lang="hr-HR" dirty="0" smtClean="0"/>
          </a:p>
          <a:p>
            <a:pPr lvl="2"/>
            <a:r>
              <a:rPr lang="hr-HR" dirty="0" err="1" smtClean="0"/>
              <a:t>Estonia</a:t>
            </a:r>
            <a:r>
              <a:rPr lang="hr-HR" dirty="0" smtClean="0"/>
              <a:t> – 47% </a:t>
            </a:r>
            <a:r>
              <a:rPr lang="hr-HR" dirty="0"/>
              <a:t>of citizens and 95% of </a:t>
            </a:r>
            <a:r>
              <a:rPr lang="hr-HR" dirty="0" smtClean="0"/>
              <a:t>doctors</a:t>
            </a:r>
          </a:p>
          <a:p>
            <a:pPr lvl="2"/>
            <a:r>
              <a:rPr lang="hr-HR" dirty="0" err="1" smtClean="0"/>
              <a:t>Denmark</a:t>
            </a:r>
            <a:r>
              <a:rPr lang="hr-HR" dirty="0" smtClean="0"/>
              <a:t> – almost </a:t>
            </a:r>
            <a:r>
              <a:rPr lang="hr-HR" dirty="0"/>
              <a:t>100% of </a:t>
            </a:r>
            <a:r>
              <a:rPr lang="hr-HR" dirty="0" smtClean="0"/>
              <a:t>doctors</a:t>
            </a:r>
          </a:p>
          <a:p>
            <a:pPr lvl="1"/>
            <a:r>
              <a:rPr lang="hr-HR" dirty="0" smtClean="0"/>
              <a:t>E-prescriptions</a:t>
            </a:r>
          </a:p>
          <a:p>
            <a:pPr lvl="2"/>
            <a:r>
              <a:rPr lang="hr-HR" dirty="0" smtClean="0"/>
              <a:t>75</a:t>
            </a:r>
            <a:r>
              <a:rPr lang="hr-HR" dirty="0"/>
              <a:t>% and </a:t>
            </a:r>
            <a:r>
              <a:rPr lang="hr-HR" dirty="0" smtClean="0"/>
              <a:t>higher </a:t>
            </a:r>
            <a:r>
              <a:rPr lang="hr-HR" dirty="0"/>
              <a:t>in all of the researched </a:t>
            </a:r>
            <a:r>
              <a:rPr lang="hr-HR" dirty="0" smtClean="0"/>
              <a:t>countries</a:t>
            </a:r>
          </a:p>
          <a:p>
            <a:r>
              <a:rPr lang="hr-HR" dirty="0" smtClean="0"/>
              <a:t>U</a:t>
            </a:r>
            <a:r>
              <a:rPr lang="en-GB" dirty="0" err="1" smtClean="0"/>
              <a:t>sers</a:t>
            </a:r>
            <a:r>
              <a:rPr lang="en-GB" dirty="0"/>
              <a:t>’ </a:t>
            </a:r>
            <a:r>
              <a:rPr lang="en-GB" dirty="0" smtClean="0"/>
              <a:t>satisfaction</a:t>
            </a:r>
            <a:endParaRPr lang="hr-HR" dirty="0" smtClean="0"/>
          </a:p>
          <a:p>
            <a:pPr lvl="1"/>
            <a:r>
              <a:rPr lang="hr-HR" dirty="0" smtClean="0"/>
              <a:t>From </a:t>
            </a:r>
            <a:r>
              <a:rPr lang="hr-HR" dirty="0"/>
              <a:t>80% to 95</a:t>
            </a:r>
            <a:r>
              <a:rPr lang="hr-HR" dirty="0" smtClean="0"/>
              <a:t>% </a:t>
            </a:r>
            <a:r>
              <a:rPr lang="hr-HR" dirty="0"/>
              <a:t>in all of the researched countries for both </a:t>
            </a:r>
            <a:r>
              <a:rPr lang="hr-HR" dirty="0" smtClean="0"/>
              <a:t>services</a:t>
            </a:r>
          </a:p>
          <a:p>
            <a:r>
              <a:rPr lang="hr-HR" dirty="0" smtClean="0"/>
              <a:t>Adaptation </a:t>
            </a:r>
            <a:r>
              <a:rPr lang="hr-HR" dirty="0"/>
              <a:t>of the service </a:t>
            </a:r>
            <a:r>
              <a:rPr lang="en-GB" dirty="0"/>
              <a:t>for users with disabilities</a:t>
            </a:r>
            <a:endParaRPr lang="hr-HR" dirty="0"/>
          </a:p>
          <a:p>
            <a:pPr lvl="1"/>
            <a:r>
              <a:rPr lang="hr-HR" dirty="0" smtClean="0"/>
              <a:t>Sweden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4.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>
                <a:solidFill>
                  <a:srgbClr val="00B050"/>
                </a:solidFill>
              </a:rPr>
              <a:t>results</a:t>
            </a:r>
            <a:r>
              <a:rPr lang="hr-HR" dirty="0"/>
              <a:t/>
            </a:r>
            <a:br>
              <a:rPr lang="hr-HR" dirty="0"/>
            </a:br>
            <a:r>
              <a:rPr lang="hr-HR" dirty="0" smtClean="0">
                <a:solidFill>
                  <a:srgbClr val="009BD2"/>
                </a:solidFill>
              </a:rPr>
              <a:t>Users</a:t>
            </a:r>
            <a:endParaRPr lang="en-US" dirty="0">
              <a:solidFill>
                <a:srgbClr val="009B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" y="1181366"/>
            <a:ext cx="8961120" cy="4519453"/>
          </a:xfrm>
        </p:spPr>
        <p:txBody>
          <a:bodyPr>
            <a:normAutofit fontScale="70000" lnSpcReduction="20000"/>
          </a:bodyPr>
          <a:lstStyle/>
          <a:p>
            <a:r>
              <a:rPr lang="hr-HR" sz="3900" dirty="0" smtClean="0"/>
              <a:t>Estonia </a:t>
            </a:r>
          </a:p>
          <a:p>
            <a:pPr lvl="1"/>
            <a:r>
              <a:rPr lang="hr-HR" sz="3100" dirty="0" smtClean="0"/>
              <a:t>first </a:t>
            </a:r>
            <a:r>
              <a:rPr lang="hr-HR" sz="3100" dirty="0"/>
              <a:t>financial gains </a:t>
            </a:r>
            <a:r>
              <a:rPr lang="hr-HR" sz="3100" dirty="0" smtClean="0"/>
              <a:t>2 </a:t>
            </a:r>
            <a:r>
              <a:rPr lang="hr-HR" sz="3100" dirty="0"/>
              <a:t>years after implementing </a:t>
            </a:r>
            <a:r>
              <a:rPr lang="hr-HR" sz="3100" dirty="0" err="1"/>
              <a:t>the</a:t>
            </a:r>
            <a:r>
              <a:rPr lang="hr-HR" sz="3100" dirty="0"/>
              <a:t> </a:t>
            </a:r>
            <a:r>
              <a:rPr lang="hr-HR" sz="3100" dirty="0" smtClean="0"/>
              <a:t>“</a:t>
            </a:r>
            <a:r>
              <a:rPr lang="hr-HR" sz="3100" dirty="0" err="1" smtClean="0"/>
              <a:t>e</a:t>
            </a:r>
            <a:r>
              <a:rPr lang="hr-HR" sz="3100" dirty="0" smtClean="0"/>
              <a:t>-</a:t>
            </a:r>
            <a:r>
              <a:rPr lang="hr-HR" sz="3100" dirty="0" err="1" smtClean="0"/>
              <a:t>health</a:t>
            </a:r>
            <a:r>
              <a:rPr lang="hr-HR" sz="3100" dirty="0" smtClean="0"/>
              <a:t> </a:t>
            </a:r>
            <a:r>
              <a:rPr lang="hr-HR" sz="3100" dirty="0" err="1" smtClean="0"/>
              <a:t>record</a:t>
            </a:r>
            <a:r>
              <a:rPr lang="hr-HR" sz="3100" dirty="0" smtClean="0"/>
              <a:t>”</a:t>
            </a:r>
          </a:p>
          <a:p>
            <a:pPr lvl="1"/>
            <a:r>
              <a:rPr lang="en-GB" sz="3100" dirty="0"/>
              <a:t>the use of e-prescriptions contributed to savings of approximately 30 minutes per </a:t>
            </a:r>
            <a:r>
              <a:rPr lang="en-GB" sz="3100" dirty="0" smtClean="0"/>
              <a:t>day</a:t>
            </a:r>
            <a:endParaRPr lang="hr-HR" sz="3100" dirty="0" smtClean="0"/>
          </a:p>
          <a:p>
            <a:r>
              <a:rPr lang="hr-HR" sz="3900" dirty="0" smtClean="0"/>
              <a:t>Croatia</a:t>
            </a:r>
          </a:p>
          <a:p>
            <a:pPr lvl="1"/>
            <a:r>
              <a:rPr lang="hr-HR" sz="3100" dirty="0" err="1" smtClean="0"/>
              <a:t>implementation</a:t>
            </a:r>
            <a:r>
              <a:rPr lang="hr-HR" sz="3100" dirty="0" smtClean="0"/>
              <a:t> </a:t>
            </a:r>
            <a:r>
              <a:rPr lang="hr-HR" sz="3100" dirty="0"/>
              <a:t>of e-prescription </a:t>
            </a:r>
            <a:r>
              <a:rPr lang="hr-HR" sz="3100" dirty="0" err="1"/>
              <a:t>service</a:t>
            </a:r>
            <a:r>
              <a:rPr lang="hr-HR" sz="3100" dirty="0"/>
              <a:t> </a:t>
            </a:r>
            <a:r>
              <a:rPr lang="hr-HR" sz="3100" dirty="0" err="1" smtClean="0"/>
              <a:t>will</a:t>
            </a:r>
            <a:r>
              <a:rPr lang="hr-HR" sz="3100" dirty="0" smtClean="0"/>
              <a:t> </a:t>
            </a:r>
            <a:r>
              <a:rPr lang="hr-HR" sz="3100" dirty="0"/>
              <a:t>result with savings </a:t>
            </a:r>
            <a:r>
              <a:rPr lang="hr-HR" sz="3100" dirty="0" err="1"/>
              <a:t>of</a:t>
            </a:r>
            <a:r>
              <a:rPr lang="hr-HR" sz="3100" dirty="0"/>
              <a:t> </a:t>
            </a:r>
            <a:r>
              <a:rPr lang="hr-HR" sz="3100" dirty="0" smtClean="0"/>
              <a:t>HRK 15 </a:t>
            </a:r>
            <a:r>
              <a:rPr lang="hr-HR" sz="3100" dirty="0"/>
              <a:t>M </a:t>
            </a:r>
            <a:r>
              <a:rPr lang="hr-HR" sz="3100" dirty="0" err="1"/>
              <a:t>per</a:t>
            </a:r>
            <a:r>
              <a:rPr lang="hr-HR" sz="3100" dirty="0"/>
              <a:t> </a:t>
            </a:r>
            <a:r>
              <a:rPr lang="hr-HR" sz="3100" dirty="0" smtClean="0"/>
              <a:t>year</a:t>
            </a:r>
          </a:p>
          <a:p>
            <a:r>
              <a:rPr lang="hr-HR" sz="3900" dirty="0" smtClean="0"/>
              <a:t>United Kingdom</a:t>
            </a:r>
          </a:p>
          <a:p>
            <a:pPr lvl="1"/>
            <a:r>
              <a:rPr lang="hr-HR" sz="3100" dirty="0"/>
              <a:t>the </a:t>
            </a:r>
            <a:r>
              <a:rPr lang="hr-HR" sz="3100" dirty="0" smtClean="0"/>
              <a:t>implementation </a:t>
            </a:r>
            <a:r>
              <a:rPr lang="hr-HR" sz="3100" dirty="0"/>
              <a:t>of e-prescriptions will result with total savings </a:t>
            </a:r>
            <a:r>
              <a:rPr lang="hr-HR" sz="3100" dirty="0" err="1"/>
              <a:t>of</a:t>
            </a:r>
            <a:r>
              <a:rPr lang="hr-HR" sz="3100" dirty="0"/>
              <a:t> </a:t>
            </a:r>
            <a:r>
              <a:rPr lang="hr-HR" sz="3100" dirty="0" smtClean="0"/>
              <a:t>£ 179 M </a:t>
            </a:r>
            <a:r>
              <a:rPr lang="hr-HR" sz="3100" dirty="0" err="1" smtClean="0"/>
              <a:t>per</a:t>
            </a:r>
            <a:r>
              <a:rPr lang="hr-HR" sz="3100" dirty="0" smtClean="0"/>
              <a:t> year</a:t>
            </a:r>
          </a:p>
          <a:p>
            <a:r>
              <a:rPr lang="en-GB" sz="3900" dirty="0"/>
              <a:t>Denmark</a:t>
            </a:r>
            <a:endParaRPr lang="hr-HR" sz="3900" dirty="0"/>
          </a:p>
          <a:p>
            <a:pPr lvl="1"/>
            <a:r>
              <a:rPr lang="en-GB" sz="3100" dirty="0" smtClean="0"/>
              <a:t>average </a:t>
            </a:r>
            <a:r>
              <a:rPr lang="en-GB" sz="3100" dirty="0"/>
              <a:t>savings </a:t>
            </a:r>
            <a:r>
              <a:rPr lang="hr-HR" sz="3100" dirty="0" smtClean="0"/>
              <a:t>–</a:t>
            </a:r>
            <a:r>
              <a:rPr lang="en-GB" sz="3100" dirty="0" smtClean="0"/>
              <a:t> </a:t>
            </a:r>
            <a:r>
              <a:rPr lang="en-GB" sz="3100" dirty="0"/>
              <a:t>50 minutes per day </a:t>
            </a:r>
            <a:r>
              <a:rPr lang="hr-HR" sz="3100" dirty="0" smtClean="0"/>
              <a:t>(</a:t>
            </a:r>
            <a:r>
              <a:rPr lang="en-GB" sz="3100" dirty="0" smtClean="0"/>
              <a:t>reduced </a:t>
            </a:r>
            <a:r>
              <a:rPr lang="en-GB" sz="3100" dirty="0"/>
              <a:t>paperwork and faster </a:t>
            </a:r>
            <a:r>
              <a:rPr lang="en-GB" sz="3100" dirty="0" smtClean="0"/>
              <a:t>communication</a:t>
            </a:r>
            <a:r>
              <a:rPr lang="hr-HR" sz="3100" dirty="0" smtClean="0"/>
              <a:t>)</a:t>
            </a:r>
            <a:endParaRPr lang="hr-HR" sz="3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4. </a:t>
            </a:r>
            <a:r>
              <a:rPr lang="hr-HR" dirty="0" err="1" smtClean="0">
                <a:solidFill>
                  <a:srgbClr val="00B050"/>
                </a:solidFill>
              </a:rPr>
              <a:t>Research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>
                <a:solidFill>
                  <a:srgbClr val="00B050"/>
                </a:solidFill>
              </a:rPr>
              <a:t>results</a:t>
            </a:r>
            <a:r>
              <a:rPr lang="hr-HR" dirty="0"/>
              <a:t/>
            </a:r>
            <a:br>
              <a:rPr lang="hr-HR" dirty="0"/>
            </a:br>
            <a:r>
              <a:rPr lang="hr-HR" dirty="0">
                <a:solidFill>
                  <a:srgbClr val="009BD2"/>
                </a:solidFill>
              </a:rPr>
              <a:t>Business optimisation</a:t>
            </a:r>
            <a:endParaRPr lang="en-US" dirty="0">
              <a:solidFill>
                <a:srgbClr val="009B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D655-827A-4125-B09C-F68148C4035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1839</Words>
  <Application>Microsoft Office PowerPoint</Application>
  <PresentationFormat>On-screen Show (16:10)</PresentationFormat>
  <Paragraphs>233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Office Theme</vt:lpstr>
      <vt:lpstr>Slide</vt:lpstr>
      <vt:lpstr>PowerPoint Presentation</vt:lpstr>
      <vt:lpstr>Contents</vt:lpstr>
      <vt:lpstr>1. Introduction</vt:lpstr>
      <vt:lpstr>2. Health care e-services</vt:lpstr>
      <vt:lpstr>3. Research methodology and limitations</vt:lpstr>
      <vt:lpstr>3. Research methodology and limitations</vt:lpstr>
      <vt:lpstr>4. Research results Basic service information</vt:lpstr>
      <vt:lpstr>4. Research results Users</vt:lpstr>
      <vt:lpstr>4. Research results Business optimisation</vt:lpstr>
      <vt:lpstr>4. Research results Business optimisation</vt:lpstr>
      <vt:lpstr>4. Research results Business optimisation</vt:lpstr>
      <vt:lpstr>4. Research results Technological solutions</vt:lpstr>
      <vt:lpstr>4. Research results Technological solutions</vt:lpstr>
      <vt:lpstr>4. Research results Storage and long-term content availability</vt:lpstr>
      <vt:lpstr>4. Research results System operation transparency</vt:lpstr>
      <vt:lpstr>5. Discussion</vt:lpstr>
      <vt:lpstr>6. Conclusion</vt:lpstr>
      <vt:lpstr>6. Conclusion – Guidelines</vt:lpstr>
      <vt:lpstr>References</vt:lpstr>
      <vt:lpstr>References</vt:lpstr>
      <vt:lpstr>References</vt:lpstr>
      <vt:lpstr>Time for your questions...</vt:lpstr>
    </vt:vector>
  </TitlesOfParts>
  <Company>FF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Hrvoje Stancic</dc:creator>
  <cp:lastModifiedBy>Mario</cp:lastModifiedBy>
  <cp:revision>79</cp:revision>
  <cp:lastPrinted>2013-10-22T08:37:48Z</cp:lastPrinted>
  <dcterms:created xsi:type="dcterms:W3CDTF">2013-10-19T08:13:48Z</dcterms:created>
  <dcterms:modified xsi:type="dcterms:W3CDTF">2015-11-12T10:33:43Z</dcterms:modified>
</cp:coreProperties>
</file>