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0" r:id="rId1"/>
  </p:sldMasterIdLst>
  <p:notesMasterIdLst>
    <p:notesMasterId r:id="rId14"/>
  </p:notesMasterIdLst>
  <p:sldIdLst>
    <p:sldId id="270" r:id="rId2"/>
    <p:sldId id="258" r:id="rId3"/>
    <p:sldId id="259" r:id="rId4"/>
    <p:sldId id="261" r:id="rId5"/>
    <p:sldId id="272" r:id="rId6"/>
    <p:sldId id="274" r:id="rId7"/>
    <p:sldId id="265" r:id="rId8"/>
    <p:sldId id="267" r:id="rId9"/>
    <p:sldId id="260" r:id="rId10"/>
    <p:sldId id="271" r:id="rId11"/>
    <p:sldId id="269" r:id="rId12"/>
    <p:sldId id="264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81F26"/>
    <a:srgbClr val="221E1F"/>
    <a:srgbClr val="8DC6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70" autoAdjust="0"/>
    <p:restoredTop sz="86107" autoAdjust="0"/>
  </p:normalViewPr>
  <p:slideViewPr>
    <p:cSldViewPr>
      <p:cViewPr>
        <p:scale>
          <a:sx n="69" d="100"/>
          <a:sy n="69" d="100"/>
        </p:scale>
        <p:origin x="-2760" y="-10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24831C-2301-4682-9BEA-245FEE536592}" type="datetimeFigureOut">
              <a:rPr lang="en-US" smtClean="0"/>
              <a:t>11/15/2015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F4B13D-A00B-4768-AF99-F1E27AFA7F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0108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F4B13D-A00B-4768-AF99-F1E27AFA7F4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5668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 smtClean="0"/>
              <a:t>Let’s </a:t>
            </a:r>
            <a:r>
              <a:rPr lang="hr-HR" dirty="0" err="1" smtClean="0"/>
              <a:t>say</a:t>
            </a:r>
            <a:r>
              <a:rPr lang="hr-HR" baseline="0" dirty="0" smtClean="0"/>
              <a:t> </a:t>
            </a:r>
            <a:r>
              <a:rPr lang="hr-HR" baseline="0" dirty="0" err="1" smtClean="0"/>
              <a:t>few</a:t>
            </a:r>
            <a:r>
              <a:rPr lang="hr-HR" baseline="0" dirty="0" smtClean="0"/>
              <a:t> </a:t>
            </a:r>
            <a:r>
              <a:rPr lang="hr-HR" baseline="0" dirty="0" err="1" smtClean="0"/>
              <a:t>words</a:t>
            </a:r>
            <a:r>
              <a:rPr lang="hr-HR" baseline="0" dirty="0" smtClean="0"/>
              <a:t> </a:t>
            </a:r>
            <a:r>
              <a:rPr lang="hr-HR" baseline="0" dirty="0" err="1" smtClean="0"/>
              <a:t>about</a:t>
            </a:r>
            <a:r>
              <a:rPr lang="hr-HR" baseline="0" dirty="0" smtClean="0"/>
              <a:t> </a:t>
            </a:r>
            <a:r>
              <a:rPr lang="hr-HR" baseline="0" dirty="0" err="1" smtClean="0"/>
              <a:t>AP</a:t>
            </a:r>
            <a:r>
              <a:rPr lang="hr-HR" baseline="0" dirty="0" smtClean="0"/>
              <a:t> </a:t>
            </a:r>
            <a:r>
              <a:rPr lang="hr-HR" baseline="0" dirty="0" err="1" smtClean="0"/>
              <a:t>project</a:t>
            </a:r>
            <a:r>
              <a:rPr lang="hr-HR" baseline="0" dirty="0" smtClean="0"/>
              <a:t> </a:t>
            </a:r>
            <a:r>
              <a:rPr lang="hr-HR" baseline="0" dirty="0" err="1" smtClean="0"/>
              <a:t>within</a:t>
            </a:r>
            <a:r>
              <a:rPr lang="hr-HR" baseline="0" dirty="0" smtClean="0"/>
              <a:t> </a:t>
            </a:r>
            <a:r>
              <a:rPr lang="hr-HR" baseline="0" dirty="0" err="1" smtClean="0"/>
              <a:t>this</a:t>
            </a:r>
            <a:r>
              <a:rPr lang="hr-HR" baseline="0" dirty="0" smtClean="0"/>
              <a:t> </a:t>
            </a:r>
            <a:r>
              <a:rPr lang="hr-HR" baseline="0" dirty="0" err="1" smtClean="0"/>
              <a:t>coooperation</a:t>
            </a:r>
            <a:r>
              <a:rPr lang="hr-HR" baseline="0" dirty="0" smtClean="0"/>
              <a:t> </a:t>
            </a:r>
            <a:r>
              <a:rPr lang="hr-HR" baseline="0" dirty="0" err="1" smtClean="0"/>
              <a:t>was</a:t>
            </a:r>
            <a:r>
              <a:rPr lang="hr-HR" baseline="0" dirty="0" smtClean="0"/>
              <a:t> </a:t>
            </a:r>
            <a:r>
              <a:rPr lang="hr-HR" baseline="0" dirty="0" err="1" smtClean="0"/>
              <a:t>held..</a:t>
            </a:r>
            <a:r>
              <a:rPr lang="hr-HR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F4B13D-A00B-4768-AF99-F1E27AFA7F4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375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 err="1" smtClean="0"/>
              <a:t>and</a:t>
            </a:r>
            <a:r>
              <a:rPr lang="hr-HR" dirty="0" smtClean="0"/>
              <a:t> </a:t>
            </a:r>
            <a:r>
              <a:rPr lang="hr-HR" dirty="0" err="1" smtClean="0"/>
              <a:t>what</a:t>
            </a:r>
            <a:r>
              <a:rPr lang="hr-HR" dirty="0" smtClean="0"/>
              <a:t> is </a:t>
            </a:r>
            <a:r>
              <a:rPr lang="hr-HR" dirty="0" err="1" smtClean="0"/>
              <a:t>very</a:t>
            </a:r>
            <a:r>
              <a:rPr lang="hr-HR" baseline="0" dirty="0" smtClean="0"/>
              <a:t> </a:t>
            </a:r>
            <a:r>
              <a:rPr lang="hr-HR" baseline="0" dirty="0" err="1" smtClean="0"/>
              <a:t>importante</a:t>
            </a:r>
            <a:r>
              <a:rPr lang="hr-HR" baseline="0" dirty="0" smtClean="0"/>
              <a:t> – </a:t>
            </a:r>
            <a:r>
              <a:rPr lang="hr-HR" baseline="0" dirty="0" err="1" smtClean="0"/>
              <a:t>it</a:t>
            </a:r>
            <a:r>
              <a:rPr lang="hr-HR" baseline="0" dirty="0" smtClean="0"/>
              <a:t> </a:t>
            </a:r>
            <a:r>
              <a:rPr lang="hr-HR" baseline="0" dirty="0" err="1" smtClean="0"/>
              <a:t>can</a:t>
            </a:r>
            <a:r>
              <a:rPr lang="hr-HR" baseline="0" dirty="0" smtClean="0"/>
              <a:t> </a:t>
            </a:r>
            <a:r>
              <a:rPr lang="hr-HR" baseline="0" dirty="0" err="1" smtClean="0"/>
              <a:t>be</a:t>
            </a:r>
            <a:r>
              <a:rPr lang="hr-HR" baseline="0" dirty="0" smtClean="0"/>
              <a:t> </a:t>
            </a:r>
            <a:r>
              <a:rPr lang="hr-HR" baseline="0" dirty="0" err="1" smtClean="0"/>
              <a:t>easily</a:t>
            </a:r>
            <a:r>
              <a:rPr lang="hr-HR" baseline="0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F4B13D-A00B-4768-AF99-F1E27AFA7F4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9714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dirty="0" smtClean="0"/>
              <a:t>I </a:t>
            </a:r>
            <a:r>
              <a:rPr lang="hr-HR" dirty="0" err="1" smtClean="0"/>
              <a:t>will</a:t>
            </a:r>
            <a:r>
              <a:rPr lang="hr-HR" dirty="0" smtClean="0"/>
              <a:t> </a:t>
            </a:r>
            <a:r>
              <a:rPr lang="hr-HR" dirty="0" err="1" smtClean="0"/>
              <a:t>stress</a:t>
            </a:r>
            <a:r>
              <a:rPr lang="hr-HR" dirty="0" smtClean="0"/>
              <a:t> </a:t>
            </a:r>
            <a:r>
              <a:rPr lang="hr-HR" dirty="0" err="1" smtClean="0"/>
              <a:t>few</a:t>
            </a:r>
            <a:r>
              <a:rPr lang="hr-HR" baseline="0" dirty="0" smtClean="0"/>
              <a:t> </a:t>
            </a:r>
            <a:r>
              <a:rPr lang="hr-HR" baseline="0" dirty="0" err="1" smtClean="0"/>
              <a:t>added</a:t>
            </a:r>
            <a:r>
              <a:rPr lang="hr-HR" baseline="0" dirty="0" smtClean="0"/>
              <a:t> </a:t>
            </a:r>
            <a:r>
              <a:rPr lang="hr-HR" baseline="0" dirty="0" err="1" smtClean="0"/>
              <a:t>values</a:t>
            </a:r>
            <a:r>
              <a:rPr lang="hr-HR" baseline="0" dirty="0" smtClean="0"/>
              <a:t> </a:t>
            </a:r>
            <a:r>
              <a:rPr lang="hr-HR" baseline="0" dirty="0" err="1" smtClean="0"/>
              <a:t>that</a:t>
            </a:r>
            <a:r>
              <a:rPr lang="hr-HR" baseline="0" dirty="0" smtClean="0"/>
              <a:t> </a:t>
            </a:r>
            <a:r>
              <a:rPr lang="hr-HR" baseline="0" dirty="0" err="1" smtClean="0"/>
              <a:t>s</a:t>
            </a:r>
            <a:r>
              <a:rPr lang="hr-HR" dirty="0" err="1" smtClean="0"/>
              <a:t>tudents</a:t>
            </a:r>
            <a:r>
              <a:rPr lang="hr-HR" dirty="0" smtClean="0"/>
              <a:t> </a:t>
            </a:r>
            <a:r>
              <a:rPr lang="hr-HR" dirty="0" err="1" smtClean="0"/>
              <a:t>also</a:t>
            </a:r>
            <a:r>
              <a:rPr lang="hr-HR" dirty="0" smtClean="0"/>
              <a:t> </a:t>
            </a:r>
            <a:r>
              <a:rPr lang="hr-HR" dirty="0" err="1" smtClean="0"/>
              <a:t>developed</a:t>
            </a:r>
            <a:r>
              <a:rPr lang="hr-HR" dirty="0" smtClean="0"/>
              <a:t> for </a:t>
            </a:r>
            <a:r>
              <a:rPr lang="hr-HR" dirty="0" err="1" smtClean="0"/>
              <a:t>this</a:t>
            </a:r>
            <a:r>
              <a:rPr lang="hr-HR" dirty="0" smtClean="0"/>
              <a:t> </a:t>
            </a:r>
            <a:r>
              <a:rPr lang="hr-HR" dirty="0" err="1" smtClean="0"/>
              <a:t>exhibitions</a:t>
            </a:r>
            <a:r>
              <a:rPr lang="hr-HR" dirty="0" smtClean="0"/>
              <a:t>. For </a:t>
            </a:r>
            <a:r>
              <a:rPr lang="hr-HR" dirty="0" err="1" smtClean="0"/>
              <a:t>exhample</a:t>
            </a:r>
            <a:r>
              <a:rPr lang="hr-HR" baseline="0" dirty="0" smtClean="0"/>
              <a:t> </a:t>
            </a:r>
            <a:r>
              <a:rPr lang="hr-HR" baseline="0" dirty="0" err="1" smtClean="0"/>
              <a:t>they</a:t>
            </a:r>
            <a:r>
              <a:rPr lang="hr-HR" baseline="0" dirty="0" smtClean="0"/>
              <a:t> </a:t>
            </a:r>
            <a:r>
              <a:rPr lang="hr-HR" baseline="0" dirty="0" err="1" smtClean="0"/>
              <a:t>created</a:t>
            </a:r>
            <a:r>
              <a:rPr lang="hr-HR" baseline="0" dirty="0" smtClean="0"/>
              <a:t> </a:t>
            </a:r>
            <a:r>
              <a:rPr lang="hr-HR" baseline="0" dirty="0" err="1" smtClean="0"/>
              <a:t>pages</a:t>
            </a:r>
            <a:r>
              <a:rPr lang="hr-HR" baseline="0" dirty="0" smtClean="0"/>
              <a:t> for </a:t>
            </a:r>
            <a:r>
              <a:rPr lang="hr-HR" baseline="0" dirty="0" err="1" smtClean="0"/>
              <a:t>twentysix</a:t>
            </a:r>
            <a:r>
              <a:rPr lang="hr-HR" baseline="0" dirty="0" smtClean="0"/>
              <a:t> </a:t>
            </a:r>
            <a:r>
              <a:rPr lang="hr-HR" baseline="0" dirty="0" err="1" smtClean="0"/>
              <a:t>Bolles</a:t>
            </a:r>
            <a:r>
              <a:rPr lang="hr-HR" baseline="0" dirty="0" smtClean="0"/>
              <a:t> </a:t>
            </a:r>
            <a:r>
              <a:rPr lang="hr-HR" baseline="0" dirty="0" err="1" smtClean="0"/>
              <a:t>buildings</a:t>
            </a:r>
            <a:r>
              <a:rPr lang="hr-HR" baseline="0" dirty="0" smtClean="0"/>
              <a:t>. (</a:t>
            </a:r>
            <a:r>
              <a:rPr lang="hr-HR" baseline="0" dirty="0" err="1" smtClean="0"/>
              <a:t>compiled</a:t>
            </a:r>
            <a:r>
              <a:rPr lang="hr-HR" baseline="0" dirty="0" smtClean="0"/>
              <a:t> </a:t>
            </a:r>
            <a:r>
              <a:rPr lang="hr-HR" baseline="0" dirty="0" err="1" smtClean="0"/>
              <a:t>from</a:t>
            </a:r>
            <a:r>
              <a:rPr lang="hr-HR" baseline="0" dirty="0" smtClean="0"/>
              <a:t> </a:t>
            </a:r>
            <a:r>
              <a:rPr lang="hr-HR" baseline="0" dirty="0" err="1" smtClean="0"/>
              <a:t>various</a:t>
            </a:r>
            <a:r>
              <a:rPr lang="hr-HR" baseline="0" dirty="0" smtClean="0"/>
              <a:t> </a:t>
            </a:r>
            <a:r>
              <a:rPr lang="hr-HR" baseline="0" dirty="0" err="1" smtClean="0"/>
              <a:t>sources</a:t>
            </a:r>
            <a:r>
              <a:rPr lang="hr-HR" baseline="0" dirty="0" smtClean="0"/>
              <a:t>, </a:t>
            </a:r>
            <a:r>
              <a:rPr lang="hr-HR" baseline="0" dirty="0" err="1" smtClean="0"/>
              <a:t>even</a:t>
            </a:r>
            <a:r>
              <a:rPr lang="hr-HR" baseline="0" dirty="0" smtClean="0"/>
              <a:t> </a:t>
            </a:r>
            <a:r>
              <a:rPr lang="hr-HR" baseline="0" dirty="0" err="1" smtClean="0"/>
              <a:t>photographed</a:t>
            </a:r>
            <a:r>
              <a:rPr lang="hr-HR" baseline="0" dirty="0" smtClean="0"/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F4B13D-A00B-4768-AF99-F1E27AFA7F4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7261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 err="1" smtClean="0"/>
              <a:t>Students</a:t>
            </a:r>
            <a:r>
              <a:rPr lang="hr-HR" dirty="0" smtClean="0"/>
              <a:t> </a:t>
            </a:r>
            <a:r>
              <a:rPr lang="hr-HR" dirty="0" err="1" smtClean="0"/>
              <a:t>also</a:t>
            </a:r>
            <a:r>
              <a:rPr lang="hr-HR" dirty="0" smtClean="0"/>
              <a:t> </a:t>
            </a:r>
            <a:r>
              <a:rPr lang="hr-HR" dirty="0" err="1" smtClean="0"/>
              <a:t>developed</a:t>
            </a:r>
            <a:r>
              <a:rPr lang="hr-HR" baseline="0" dirty="0" smtClean="0"/>
              <a:t> 5 </a:t>
            </a:r>
            <a:r>
              <a:rPr lang="hr-HR" baseline="0" dirty="0" err="1" smtClean="0"/>
              <a:t>interactive</a:t>
            </a:r>
            <a:r>
              <a:rPr lang="hr-HR" baseline="0" dirty="0" smtClean="0"/>
              <a:t> </a:t>
            </a:r>
            <a:r>
              <a:rPr lang="hr-HR" baseline="0" dirty="0" err="1" smtClean="0"/>
              <a:t>games</a:t>
            </a:r>
            <a:r>
              <a:rPr lang="hr-HR" baseline="0" dirty="0" smtClean="0"/>
              <a:t> (</a:t>
            </a:r>
            <a:r>
              <a:rPr lang="hr-HR" baseline="0" dirty="0" err="1" smtClean="0"/>
              <a:t>puzzles</a:t>
            </a:r>
            <a:r>
              <a:rPr lang="hr-HR" baseline="0" dirty="0" smtClean="0"/>
              <a:t>, </a:t>
            </a:r>
            <a:r>
              <a:rPr lang="hr-HR" baseline="0" dirty="0" err="1" smtClean="0"/>
              <a:t>memory</a:t>
            </a:r>
            <a:r>
              <a:rPr lang="hr-HR" baseline="0" dirty="0" smtClean="0"/>
              <a:t> game, </a:t>
            </a:r>
            <a:r>
              <a:rPr lang="hr-HR" baseline="0" dirty="0" err="1" smtClean="0"/>
              <a:t>and</a:t>
            </a:r>
            <a:r>
              <a:rPr lang="hr-HR" baseline="0" dirty="0" smtClean="0"/>
              <a:t> one </a:t>
            </a:r>
            <a:r>
              <a:rPr lang="hr-HR" baseline="0" dirty="0" err="1" smtClean="0"/>
              <a:t>very</a:t>
            </a:r>
            <a:r>
              <a:rPr lang="hr-HR" baseline="0" dirty="0" smtClean="0"/>
              <a:t> </a:t>
            </a:r>
            <a:r>
              <a:rPr lang="hr-HR" baseline="0" dirty="0" err="1" smtClean="0"/>
              <a:t>atractive</a:t>
            </a:r>
            <a:r>
              <a:rPr lang="hr-HR" baseline="0" dirty="0" smtClean="0"/>
              <a:t> - </a:t>
            </a:r>
            <a:r>
              <a:rPr lang="hr-HR" baseline="0" dirty="0" err="1" smtClean="0"/>
              <a:t>interactive</a:t>
            </a:r>
            <a:r>
              <a:rPr lang="hr-HR" baseline="0" dirty="0" smtClean="0"/>
              <a:t> </a:t>
            </a:r>
            <a:r>
              <a:rPr lang="hr-HR" baseline="0" dirty="0" err="1" smtClean="0"/>
              <a:t>map</a:t>
            </a:r>
            <a:r>
              <a:rPr lang="hr-HR" baseline="0" dirty="0" smtClean="0"/>
              <a:t> – all </a:t>
            </a:r>
            <a:r>
              <a:rPr lang="hr-HR" baseline="0" dirty="0" err="1" smtClean="0"/>
              <a:t>in</a:t>
            </a:r>
            <a:r>
              <a:rPr lang="hr-HR" baseline="0" dirty="0" smtClean="0"/>
              <a:t> </a:t>
            </a:r>
            <a:r>
              <a:rPr lang="hr-HR" baseline="0" dirty="0" err="1" smtClean="0"/>
              <a:t>Unity</a:t>
            </a:r>
            <a:r>
              <a:rPr lang="hr-HR" baseline="0" dirty="0" smtClean="0"/>
              <a:t> </a:t>
            </a:r>
            <a:r>
              <a:rPr lang="hr-HR" baseline="0" dirty="0" err="1" smtClean="0"/>
              <a:t>engine</a:t>
            </a:r>
            <a:r>
              <a:rPr lang="hr-HR" baseline="0" dirty="0" smtClean="0"/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F4B13D-A00B-4768-AF99-F1E27AFA7F4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7261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 smtClean="0"/>
              <a:t>1) For </a:t>
            </a:r>
            <a:r>
              <a:rPr lang="hr-HR" dirty="0" err="1" smtClean="0"/>
              <a:t>example</a:t>
            </a:r>
            <a:r>
              <a:rPr lang="hr-HR" dirty="0" smtClean="0"/>
              <a:t>. </a:t>
            </a:r>
            <a:r>
              <a:rPr lang="hr-HR" dirty="0" err="1" smtClean="0"/>
              <a:t>Here</a:t>
            </a:r>
            <a:r>
              <a:rPr lang="hr-HR" dirty="0" smtClean="0"/>
              <a:t> </a:t>
            </a:r>
            <a:r>
              <a:rPr lang="hr-HR" dirty="0" err="1" smtClean="0"/>
              <a:t>you</a:t>
            </a:r>
            <a:r>
              <a:rPr lang="hr-HR" dirty="0" smtClean="0"/>
              <a:t> </a:t>
            </a:r>
            <a:r>
              <a:rPr lang="hr-HR" dirty="0" err="1" smtClean="0"/>
              <a:t>can</a:t>
            </a:r>
            <a:r>
              <a:rPr lang="hr-HR" dirty="0" smtClean="0"/>
              <a:t> </a:t>
            </a:r>
            <a:r>
              <a:rPr lang="hr-HR" dirty="0" err="1" smtClean="0"/>
              <a:t>see</a:t>
            </a:r>
            <a:r>
              <a:rPr lang="hr-HR" dirty="0" smtClean="0"/>
              <a:t> how</a:t>
            </a:r>
            <a:r>
              <a:rPr lang="hr-HR" baseline="0" dirty="0" smtClean="0"/>
              <a:t> </a:t>
            </a:r>
            <a:r>
              <a:rPr lang="hr-HR" baseline="0" dirty="0" err="1" smtClean="0"/>
              <a:t>c</a:t>
            </a:r>
            <a:r>
              <a:rPr lang="hr-HR" dirty="0" err="1" smtClean="0"/>
              <a:t>oleagues</a:t>
            </a:r>
            <a:r>
              <a:rPr lang="hr-HR" baseline="0" dirty="0" smtClean="0"/>
              <a:t> </a:t>
            </a:r>
            <a:r>
              <a:rPr lang="hr-HR" baseline="0" dirty="0" err="1" smtClean="0"/>
              <a:t>from</a:t>
            </a:r>
            <a:r>
              <a:rPr lang="hr-HR" baseline="0" dirty="0" smtClean="0"/>
              <a:t> </a:t>
            </a:r>
            <a:r>
              <a:rPr lang="hr-HR" baseline="0" dirty="0" err="1" smtClean="0"/>
              <a:t>museum</a:t>
            </a:r>
            <a:r>
              <a:rPr lang="hr-HR" baseline="0" dirty="0" smtClean="0"/>
              <a:t> </a:t>
            </a:r>
            <a:r>
              <a:rPr lang="hr-HR" baseline="0" dirty="0" err="1" smtClean="0"/>
              <a:t>give</a:t>
            </a:r>
            <a:r>
              <a:rPr lang="hr-HR" baseline="0" dirty="0" smtClean="0"/>
              <a:t> </a:t>
            </a:r>
            <a:r>
              <a:rPr lang="hr-HR" baseline="0" dirty="0" err="1" smtClean="0"/>
              <a:t>students</a:t>
            </a:r>
            <a:r>
              <a:rPr lang="hr-HR" baseline="0" dirty="0" smtClean="0"/>
              <a:t> </a:t>
            </a:r>
            <a:r>
              <a:rPr lang="hr-HR" baseline="0" dirty="0" err="1" smtClean="0"/>
              <a:t>initial</a:t>
            </a:r>
            <a:r>
              <a:rPr lang="hr-HR" baseline="0" dirty="0" smtClean="0"/>
              <a:t> </a:t>
            </a:r>
            <a:r>
              <a:rPr lang="hr-HR" baseline="0" dirty="0" err="1" smtClean="0"/>
              <a:t>training</a:t>
            </a:r>
            <a:r>
              <a:rPr lang="hr-HR" baseline="0" dirty="0" smtClean="0"/>
              <a:t>. </a:t>
            </a:r>
            <a:r>
              <a:rPr lang="hr-HR" baseline="0" dirty="0" err="1" smtClean="0"/>
              <a:t>And</a:t>
            </a:r>
            <a:r>
              <a:rPr lang="hr-HR" baseline="0" dirty="0" smtClean="0"/>
              <a:t> </a:t>
            </a:r>
            <a:r>
              <a:rPr lang="hr-HR" baseline="0" dirty="0" err="1" smtClean="0"/>
              <a:t>students</a:t>
            </a:r>
            <a:r>
              <a:rPr lang="hr-HR" baseline="0" dirty="0" smtClean="0"/>
              <a:t> at </a:t>
            </a:r>
            <a:r>
              <a:rPr lang="hr-HR" baseline="0" dirty="0" err="1" smtClean="0"/>
              <a:t>work..</a:t>
            </a:r>
            <a:r>
              <a:rPr lang="hr-HR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F4B13D-A00B-4768-AF99-F1E27AFA7F4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8307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 err="1" smtClean="0"/>
              <a:t>And</a:t>
            </a:r>
            <a:r>
              <a:rPr lang="hr-HR" baseline="0" dirty="0" smtClean="0"/>
              <a:t> </a:t>
            </a:r>
            <a:r>
              <a:rPr lang="hr-HR" baseline="0" dirty="0" err="1" smtClean="0"/>
              <a:t>participation</a:t>
            </a:r>
            <a:r>
              <a:rPr lang="hr-HR" baseline="0" dirty="0" smtClean="0"/>
              <a:t> at </a:t>
            </a:r>
            <a:r>
              <a:rPr lang="hr-HR" baseline="0" dirty="0" err="1" smtClean="0"/>
              <a:t>final</a:t>
            </a:r>
            <a:r>
              <a:rPr lang="hr-HR" baseline="0" dirty="0" smtClean="0"/>
              <a:t> </a:t>
            </a:r>
            <a:r>
              <a:rPr lang="hr-HR" baseline="0" dirty="0" err="1" smtClean="0"/>
              <a:t>presentation</a:t>
            </a:r>
            <a:r>
              <a:rPr lang="hr-HR" baseline="0" dirty="0" smtClean="0"/>
              <a:t> </a:t>
            </a:r>
            <a:r>
              <a:rPr lang="hr-HR" baseline="0" dirty="0" err="1" smtClean="0"/>
              <a:t>of</a:t>
            </a:r>
            <a:r>
              <a:rPr lang="hr-HR" baseline="0" dirty="0" smtClean="0"/>
              <a:t> </a:t>
            </a:r>
            <a:r>
              <a:rPr lang="hr-HR" baseline="0" dirty="0" err="1" smtClean="0"/>
              <a:t>Croatian</a:t>
            </a:r>
            <a:r>
              <a:rPr lang="hr-HR" baseline="0" dirty="0" smtClean="0"/>
              <a:t> </a:t>
            </a:r>
            <a:r>
              <a:rPr lang="hr-HR" baseline="0" dirty="0" err="1" smtClean="0"/>
              <a:t>AthenaPlus</a:t>
            </a:r>
            <a:r>
              <a:rPr lang="hr-HR" baseline="0" dirty="0" smtClean="0"/>
              <a:t> </a:t>
            </a:r>
            <a:r>
              <a:rPr lang="hr-HR" baseline="0" dirty="0" err="1" smtClean="0"/>
              <a:t>project.</a:t>
            </a:r>
            <a:r>
              <a:rPr lang="hr-HR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F4B13D-A00B-4768-AF99-F1E27AFA7F4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6012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 err="1" smtClean="0"/>
              <a:t>Before</a:t>
            </a:r>
            <a:r>
              <a:rPr lang="hr-HR" dirty="0" smtClean="0"/>
              <a:t> I </a:t>
            </a:r>
            <a:r>
              <a:rPr lang="hr-HR" dirty="0" err="1" smtClean="0"/>
              <a:t>give</a:t>
            </a:r>
            <a:r>
              <a:rPr lang="hr-HR" dirty="0" smtClean="0"/>
              <a:t> </a:t>
            </a:r>
            <a:r>
              <a:rPr lang="hr-HR" dirty="0" err="1" smtClean="0"/>
              <a:t>floure</a:t>
            </a:r>
            <a:r>
              <a:rPr lang="hr-HR" dirty="0" smtClean="0"/>
              <a:t> </a:t>
            </a:r>
          </a:p>
          <a:p>
            <a:r>
              <a:rPr lang="hr-HR" dirty="0" err="1" smtClean="0"/>
              <a:t>And</a:t>
            </a:r>
            <a:r>
              <a:rPr lang="hr-HR" dirty="0" smtClean="0"/>
              <a:t> </a:t>
            </a:r>
            <a:r>
              <a:rPr lang="hr-HR" dirty="0" err="1" smtClean="0"/>
              <a:t>now</a:t>
            </a:r>
            <a:r>
              <a:rPr lang="hr-HR" dirty="0" smtClean="0"/>
              <a:t> I </a:t>
            </a:r>
            <a:r>
              <a:rPr lang="hr-HR" dirty="0" err="1" smtClean="0"/>
              <a:t>will</a:t>
            </a:r>
            <a:r>
              <a:rPr lang="hr-HR" dirty="0" smtClean="0"/>
              <a:t> </a:t>
            </a:r>
            <a:r>
              <a:rPr lang="hr-HR" dirty="0" err="1" smtClean="0"/>
              <a:t>give</a:t>
            </a:r>
            <a:r>
              <a:rPr lang="hr-HR" dirty="0" smtClean="0"/>
              <a:t> </a:t>
            </a:r>
            <a:r>
              <a:rPr lang="hr-HR" dirty="0" err="1" smtClean="0"/>
              <a:t>flour</a:t>
            </a:r>
            <a:r>
              <a:rPr lang="hr-HR" dirty="0" smtClean="0"/>
              <a:t> to </a:t>
            </a:r>
            <a:r>
              <a:rPr lang="hr-HR" dirty="0" err="1" smtClean="0"/>
              <a:t>coleageue</a:t>
            </a:r>
            <a:r>
              <a:rPr lang="hr-HR" baseline="0" dirty="0" smtClean="0"/>
              <a:t> Anica </a:t>
            </a:r>
            <a:r>
              <a:rPr lang="hr-HR" baseline="0" dirty="0" err="1" smtClean="0"/>
              <a:t>Šimunec</a:t>
            </a:r>
            <a:r>
              <a:rPr lang="hr-HR" baseline="0" dirty="0" smtClean="0"/>
              <a:t> </a:t>
            </a:r>
            <a:r>
              <a:rPr lang="hr-HR" baseline="0" dirty="0" err="1" smtClean="0"/>
              <a:t>who</a:t>
            </a:r>
            <a:r>
              <a:rPr lang="hr-HR" baseline="0" dirty="0" smtClean="0"/>
              <a:t> </a:t>
            </a:r>
            <a:r>
              <a:rPr lang="hr-HR" baseline="0" dirty="0" err="1" smtClean="0"/>
              <a:t>can</a:t>
            </a:r>
            <a:r>
              <a:rPr lang="hr-HR" baseline="0" dirty="0" smtClean="0"/>
              <a:t> </a:t>
            </a:r>
            <a:r>
              <a:rPr lang="hr-HR" baseline="0" dirty="0" err="1" smtClean="0"/>
              <a:t>give</a:t>
            </a:r>
            <a:r>
              <a:rPr lang="hr-HR" baseline="0" dirty="0" smtClean="0"/>
              <a:t> </a:t>
            </a:r>
            <a:r>
              <a:rPr lang="hr-HR" baseline="0" dirty="0" err="1" smtClean="0"/>
              <a:t>you</a:t>
            </a:r>
            <a:r>
              <a:rPr lang="hr-HR" baseline="0" dirty="0" smtClean="0"/>
              <a:t> </a:t>
            </a:r>
            <a:r>
              <a:rPr lang="hr-HR" baseline="0" dirty="0" err="1" smtClean="0"/>
              <a:t>quick</a:t>
            </a:r>
            <a:r>
              <a:rPr lang="hr-HR" baseline="0" dirty="0" smtClean="0"/>
              <a:t> </a:t>
            </a:r>
            <a:r>
              <a:rPr lang="hr-HR" baseline="0" dirty="0" err="1" smtClean="0"/>
              <a:t>tour</a:t>
            </a:r>
            <a:r>
              <a:rPr lang="hr-HR" baseline="0" dirty="0" smtClean="0"/>
              <a:t> </a:t>
            </a:r>
            <a:r>
              <a:rPr lang="hr-HR" baseline="0" dirty="0" err="1" smtClean="0"/>
              <a:t>trhough</a:t>
            </a:r>
            <a:r>
              <a:rPr lang="hr-HR" baseline="0" dirty="0" smtClean="0"/>
              <a:t> </a:t>
            </a:r>
            <a:r>
              <a:rPr lang="hr-HR" baseline="0" dirty="0" err="1" smtClean="0"/>
              <a:t>exhibitions</a:t>
            </a:r>
            <a:r>
              <a:rPr lang="hr-HR" baseline="0" smtClean="0"/>
              <a:t>, 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F4B13D-A00B-4768-AF99-F1E27AFA7F4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3614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F4B13D-A00B-4768-AF99-F1E27AFA7F4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8718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432C8-69A7-458B-9684-2BFA64B31948}" type="datetime2">
              <a:rPr lang="en-US" smtClean="0"/>
              <a:t>Sunday, November 15,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057FC-95B6-4D89-AFDA-ABA33EE921E5}" type="datetime2">
              <a:rPr lang="en-US" smtClean="0"/>
              <a:t>Sunday, November 15,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549AC-EB31-477F-92A9-B1988E232878}" type="datetime2">
              <a:rPr lang="en-US" smtClean="0"/>
              <a:t>Sunday, November 15,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6A3A3-94A6-4E5B-AF39-173ACA3E61CC}" type="datetime2">
              <a:rPr lang="en-US" smtClean="0"/>
              <a:t>Sunday, November 15,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3D019-A32C-4EAD-B8E6-DBDA699692FD}" type="datetime2">
              <a:rPr lang="en-US" smtClean="0"/>
              <a:t>Sunday, November 15,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BA98F-560C-4997-81C4-81D4D9187EAB}" type="datetime2">
              <a:rPr lang="en-US" smtClean="0"/>
              <a:t>Sunday, November 15, 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972B2-CA5C-437D-87D0-8081271A9E4B}" type="datetime2">
              <a:rPr lang="en-US" smtClean="0"/>
              <a:t>Sunday, November 15, 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D4847-11EF-4466-A8AD-85CDB7B49118}" type="datetime2">
              <a:rPr lang="en-US" smtClean="0"/>
              <a:t>Sunday, November 15, 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8457A-3AB9-4880-8A0C-9F8524491207}" type="datetime2">
              <a:rPr lang="en-US" smtClean="0"/>
              <a:t>Sunday, November 15, 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976D3-5B7F-4300-ABED-C91F1B2AE209}" type="datetime2">
              <a:rPr lang="en-US" smtClean="0"/>
              <a:t>Sunday, November 15, 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C1E59-17DD-41CE-97CA-624A472382D4}" type="datetime2">
              <a:rPr lang="en-US" smtClean="0"/>
              <a:t>Sunday, November 15, 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A80CB818-7379-467D-8E76-EF9D9074A26C}" type="datetime2">
              <a:rPr lang="en-US" smtClean="0"/>
              <a:t>Sunday, November 15, 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0CFEC368-1D7A-4F81-ABF6-AE0E36BAF64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microsoft.com/office/2007/relationships/hdphoto" Target="../media/hdphoto1.wdp"/><Relationship Id="rId9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g"/><Relationship Id="rId5" Type="http://schemas.openxmlformats.org/officeDocument/2006/relationships/image" Target="../media/image32.jpeg"/><Relationship Id="rId4" Type="http://schemas.openxmlformats.org/officeDocument/2006/relationships/image" Target="../media/image31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54.247.69.120/build/movio/movioTraining40/en/" TargetMode="External"/><Relationship Id="rId5" Type="http://schemas.openxmlformats.org/officeDocument/2006/relationships/hyperlink" Target="http://54.247.69.120/build/movio/movioTraining39/" TargetMode="External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21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notesSlide" Target="../notesSlides/notesSlide5.xml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hyperlink" Target="http://54.247.69.120/build/movio/movioTraining40/en/178/memory-game" TargetMode="External"/><Relationship Id="rId11" Type="http://schemas.openxmlformats.org/officeDocument/2006/relationships/image" Target="../media/image25.png"/><Relationship Id="rId5" Type="http://schemas.openxmlformats.org/officeDocument/2006/relationships/image" Target="../media/image23.png"/><Relationship Id="rId10" Type="http://schemas.openxmlformats.org/officeDocument/2006/relationships/oleObject" Target="../embeddings/oleObject6.bin"/><Relationship Id="rId4" Type="http://schemas.openxmlformats.org/officeDocument/2006/relationships/oleObject" Target="../embeddings/oleObject4.bin"/><Relationship Id="rId9" Type="http://schemas.openxmlformats.org/officeDocument/2006/relationships/hyperlink" Target="http://54.247.69.120/build/movio/movioTraining40/en/179/bolle-puzzle-game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316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551" y="1367917"/>
            <a:ext cx="3465447" cy="2055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4323" y="2067338"/>
            <a:ext cx="2199823" cy="12711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0125" y="2064458"/>
            <a:ext cx="996979" cy="135905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2400" y="2618725"/>
            <a:ext cx="354382" cy="71084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767" y="1465927"/>
            <a:ext cx="2493016" cy="140268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9824" y="2160468"/>
            <a:ext cx="1595982" cy="1045607"/>
          </a:xfrm>
          <a:prstGeom prst="rect">
            <a:avLst/>
          </a:prstGeom>
        </p:spPr>
      </p:pic>
      <p:sp>
        <p:nvSpPr>
          <p:cNvPr id="26" name="TextBox 7"/>
          <p:cNvSpPr txBox="1"/>
          <p:nvPr/>
        </p:nvSpPr>
        <p:spPr>
          <a:xfrm>
            <a:off x="-54484" y="4617981"/>
            <a:ext cx="9144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hr-HR" altLang="ko-KR" sz="1400" b="1" dirty="0" smtClean="0">
                <a:solidFill>
                  <a:schemeClr val="bg1">
                    <a:lumMod val="65000"/>
                  </a:schemeClr>
                </a:solidFill>
                <a:latin typeface="Calibri" pitchFamily="34" charset="0"/>
                <a:cs typeface="Calibri" pitchFamily="34" charset="0"/>
              </a:rPr>
              <a:t>Goran </a:t>
            </a:r>
            <a:r>
              <a:rPr lang="hr-HR" altLang="ko-KR" sz="1400" b="1" dirty="0" smtClean="0">
                <a:solidFill>
                  <a:schemeClr val="bg1">
                    <a:lumMod val="65000"/>
                  </a:schemeClr>
                </a:solidFill>
                <a:latin typeface="Calibri" pitchFamily="34" charset="0"/>
                <a:cs typeface="Calibri" pitchFamily="34" charset="0"/>
              </a:rPr>
              <a:t>Z</a:t>
            </a:r>
            <a:r>
              <a:rPr kumimoji="0" lang="hr-HR" altLang="ko-KR" sz="1400" b="1" dirty="0" smtClean="0">
                <a:solidFill>
                  <a:schemeClr val="bg1">
                    <a:lumMod val="65000"/>
                  </a:schemeClr>
                </a:solidFill>
                <a:latin typeface="Calibri" pitchFamily="34" charset="0"/>
                <a:cs typeface="Calibri" pitchFamily="34" charset="0"/>
              </a:rPr>
              <a:t>lodi, Josip Mihaljević, Anica </a:t>
            </a:r>
            <a:r>
              <a:rPr kumimoji="0" lang="hr-HR" altLang="ko-KR" sz="1400" b="1" dirty="0" err="1" smtClean="0">
                <a:solidFill>
                  <a:schemeClr val="bg1">
                    <a:lumMod val="65000"/>
                  </a:schemeClr>
                </a:solidFill>
                <a:latin typeface="Calibri" pitchFamily="34" charset="0"/>
                <a:cs typeface="Calibri" pitchFamily="34" charset="0"/>
              </a:rPr>
              <a:t>Šimunec</a:t>
            </a:r>
            <a:r>
              <a:rPr kumimoji="0" lang="hr-HR" altLang="ko-KR" sz="1400" b="1" dirty="0" smtClean="0">
                <a:solidFill>
                  <a:schemeClr val="bg1">
                    <a:lumMod val="65000"/>
                  </a:schemeClr>
                </a:solidFill>
                <a:latin typeface="Calibri" pitchFamily="34" charset="0"/>
                <a:cs typeface="Calibri" pitchFamily="34" charset="0"/>
              </a:rPr>
              <a:t>,</a:t>
            </a:r>
            <a:r>
              <a:rPr lang="hr-HR" altLang="ko-KR" sz="1400" b="1" dirty="0">
                <a:solidFill>
                  <a:schemeClr val="bg1">
                    <a:lumMod val="65000"/>
                  </a:schemeClr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hr-HR" altLang="ko-KR" sz="1400" b="1" dirty="0">
                <a:solidFill>
                  <a:schemeClr val="bg1">
                    <a:lumMod val="65000"/>
                  </a:schemeClr>
                </a:solidFill>
                <a:latin typeface="Calibri" pitchFamily="34" charset="0"/>
                <a:cs typeface="Calibri" pitchFamily="34" charset="0"/>
              </a:rPr>
            </a:br>
            <a:r>
              <a:rPr kumimoji="0" lang="hr-HR" altLang="ko-KR" sz="1400" b="1" dirty="0" smtClean="0">
                <a:solidFill>
                  <a:schemeClr val="bg1">
                    <a:lumMod val="65000"/>
                  </a:schemeClr>
                </a:solidFill>
                <a:latin typeface="Calibri" pitchFamily="34" charset="0"/>
                <a:cs typeface="Calibri" pitchFamily="34" charset="0"/>
              </a:rPr>
              <a:t> Paula </a:t>
            </a:r>
            <a:r>
              <a:rPr kumimoji="0" lang="hr-HR" altLang="ko-KR" sz="1400" b="1" dirty="0" err="1" smtClean="0">
                <a:solidFill>
                  <a:schemeClr val="bg1">
                    <a:lumMod val="65000"/>
                  </a:schemeClr>
                </a:solidFill>
                <a:latin typeface="Calibri" pitchFamily="34" charset="0"/>
                <a:cs typeface="Calibri" pitchFamily="34" charset="0"/>
              </a:rPr>
              <a:t>Mikeli</a:t>
            </a:r>
            <a:r>
              <a:rPr kumimoji="0" lang="hr-HR" altLang="ko-KR" sz="1400" b="1" dirty="0" smtClean="0">
                <a:solidFill>
                  <a:schemeClr val="bg1">
                    <a:lumMod val="65000"/>
                  </a:schemeClr>
                </a:solidFill>
                <a:latin typeface="Calibri" pitchFamily="34" charset="0"/>
                <a:cs typeface="Calibri" pitchFamily="34" charset="0"/>
              </a:rPr>
              <a:t>, Ivana </a:t>
            </a:r>
            <a:r>
              <a:rPr lang="hr-HR" altLang="ko-KR" sz="1400" b="1" dirty="0">
                <a:solidFill>
                  <a:schemeClr val="bg1">
                    <a:lumMod val="65000"/>
                  </a:schemeClr>
                </a:solidFill>
                <a:latin typeface="Calibri" pitchFamily="34" charset="0"/>
                <a:cs typeface="Calibri" pitchFamily="34" charset="0"/>
              </a:rPr>
              <a:t>R</a:t>
            </a:r>
            <a:r>
              <a:rPr kumimoji="0" lang="hr-HR" altLang="ko-KR" sz="1400" b="1" dirty="0" smtClean="0">
                <a:solidFill>
                  <a:schemeClr val="bg1">
                    <a:lumMod val="65000"/>
                  </a:schemeClr>
                </a:solidFill>
                <a:latin typeface="Calibri" pitchFamily="34" charset="0"/>
                <a:cs typeface="Calibri" pitchFamily="34" charset="0"/>
              </a:rPr>
              <a:t>udić </a:t>
            </a:r>
            <a:endParaRPr kumimoji="0" lang="en-US" altLang="ko-KR" sz="1400" b="1" dirty="0">
              <a:solidFill>
                <a:schemeClr val="bg1">
                  <a:lumMod val="6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7" name="TextBox 1"/>
          <p:cNvSpPr txBox="1">
            <a:spLocks noChangeArrowheads="1"/>
          </p:cNvSpPr>
          <p:nvPr/>
        </p:nvSpPr>
        <p:spPr bwMode="auto">
          <a:xfrm>
            <a:off x="-16423" y="3765860"/>
            <a:ext cx="914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hr-HR" altLang="ko-KR" sz="24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맑은 고딕" pitchFamily="50" charset="-127"/>
                <a:cs typeface="Calibri" pitchFamily="34" charset="0"/>
              </a:rPr>
              <a:t>Cooperation</a:t>
            </a:r>
            <a:r>
              <a:rPr lang="hr-HR" altLang="ko-KR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맑은 고딕" pitchFamily="50" charset="-127"/>
                <a:cs typeface="Calibri" pitchFamily="34" charset="0"/>
              </a:rPr>
              <a:t> </a:t>
            </a:r>
            <a:r>
              <a:rPr lang="hr-HR" altLang="ko-KR" sz="24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맑은 고딕" pitchFamily="50" charset="-127"/>
                <a:cs typeface="Calibri" pitchFamily="34" charset="0"/>
              </a:rPr>
              <a:t>of</a:t>
            </a:r>
            <a:r>
              <a:rPr lang="hr-HR" altLang="ko-KR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맑은 고딕" pitchFamily="50" charset="-127"/>
                <a:cs typeface="Calibri" pitchFamily="34" charset="0"/>
              </a:rPr>
              <a:t> a </a:t>
            </a:r>
            <a:r>
              <a:rPr lang="hr-HR" altLang="ko-KR" sz="2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맑은 고딕" pitchFamily="50" charset="-127"/>
                <a:cs typeface="Calibri" pitchFamily="34" charset="0"/>
              </a:rPr>
              <a:t>M</a:t>
            </a:r>
            <a:r>
              <a:rPr lang="hr-HR" altLang="ko-KR" sz="24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맑은 고딕" pitchFamily="50" charset="-127"/>
                <a:cs typeface="Calibri" pitchFamily="34" charset="0"/>
              </a:rPr>
              <a:t>useum</a:t>
            </a:r>
            <a:r>
              <a:rPr lang="hr-HR" altLang="ko-KR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맑은 고딕" pitchFamily="50" charset="-127"/>
                <a:cs typeface="Calibri" pitchFamily="34" charset="0"/>
              </a:rPr>
              <a:t> </a:t>
            </a:r>
            <a:r>
              <a:rPr lang="hr-HR" altLang="ko-KR" sz="2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맑은 고딕" pitchFamily="50" charset="-127"/>
                <a:cs typeface="Calibri" pitchFamily="34" charset="0"/>
              </a:rPr>
              <a:t>I</a:t>
            </a:r>
            <a:r>
              <a:rPr lang="hr-HR" altLang="ko-KR" sz="24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맑은 고딕" pitchFamily="50" charset="-127"/>
                <a:cs typeface="Calibri" pitchFamily="34" charset="0"/>
              </a:rPr>
              <a:t>nstitution</a:t>
            </a:r>
            <a:r>
              <a:rPr lang="hr-HR" altLang="ko-KR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맑은 고딕" pitchFamily="50" charset="-127"/>
                <a:cs typeface="Calibri" pitchFamily="34" charset="0"/>
              </a:rPr>
              <a:t> </a:t>
            </a:r>
            <a:r>
              <a:rPr lang="hr-HR" altLang="ko-KR" sz="24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맑은 고딕" pitchFamily="50" charset="-127"/>
                <a:cs typeface="Calibri" pitchFamily="34" charset="0"/>
              </a:rPr>
              <a:t>and</a:t>
            </a:r>
            <a:r>
              <a:rPr lang="hr-HR" altLang="ko-KR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맑은 고딕" pitchFamily="50" charset="-127"/>
                <a:cs typeface="Calibri" pitchFamily="34" charset="0"/>
              </a:rPr>
              <a:t> </a:t>
            </a:r>
            <a:r>
              <a:rPr lang="hr-HR" altLang="ko-KR" sz="2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맑은 고딕" pitchFamily="50" charset="-127"/>
                <a:cs typeface="Calibri" pitchFamily="34" charset="0"/>
              </a:rPr>
              <a:t>S</a:t>
            </a:r>
            <a:r>
              <a:rPr lang="hr-HR" altLang="ko-KR" sz="24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맑은 고딕" pitchFamily="50" charset="-127"/>
                <a:cs typeface="Calibri" pitchFamily="34" charset="0"/>
              </a:rPr>
              <a:t>tudents</a:t>
            </a:r>
            <a:r>
              <a:rPr lang="hr-HR" altLang="ko-KR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맑은 고딕" pitchFamily="50" charset="-127"/>
                <a:cs typeface="Calibri" pitchFamily="34" charset="0"/>
              </a:rPr>
              <a:t> </a:t>
            </a:r>
            <a:r>
              <a:rPr lang="hr-HR" altLang="ko-KR" sz="24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맑은 고딕" pitchFamily="50" charset="-127"/>
                <a:cs typeface="Calibri" pitchFamily="34" charset="0"/>
              </a:rPr>
              <a:t>in</a:t>
            </a:r>
            <a:r>
              <a:rPr lang="hr-HR" altLang="ko-KR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맑은 고딕" pitchFamily="50" charset="-127"/>
                <a:cs typeface="Calibri" pitchFamily="34" charset="0"/>
              </a:rPr>
              <a:t> </a:t>
            </a:r>
            <a:r>
              <a:rPr lang="hr-HR" altLang="ko-KR" sz="2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맑은 고딕" pitchFamily="50" charset="-127"/>
                <a:cs typeface="Calibri" pitchFamily="34" charset="0"/>
              </a:rPr>
              <a:t>C</a:t>
            </a:r>
            <a:r>
              <a:rPr lang="hr-HR" altLang="ko-KR" sz="24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맑은 고딕" pitchFamily="50" charset="-127"/>
                <a:cs typeface="Calibri" pitchFamily="34" charset="0"/>
              </a:rPr>
              <a:t>reating</a:t>
            </a:r>
            <a:r>
              <a:rPr lang="hr-HR" altLang="ko-KR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맑은 고딕" pitchFamily="50" charset="-127"/>
                <a:cs typeface="Calibri" pitchFamily="34" charset="0"/>
              </a:rPr>
              <a:t> </a:t>
            </a:r>
            <a:r>
              <a:rPr lang="hr-HR" altLang="ko-KR" sz="2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맑은 고딕" pitchFamily="50" charset="-127"/>
                <a:cs typeface="Calibri" pitchFamily="34" charset="0"/>
              </a:rPr>
              <a:t>V</a:t>
            </a:r>
            <a:r>
              <a:rPr lang="hr-HR" altLang="ko-KR" sz="24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맑은 고딕" pitchFamily="50" charset="-127"/>
                <a:cs typeface="Calibri" pitchFamily="34" charset="0"/>
              </a:rPr>
              <a:t>irtual</a:t>
            </a:r>
            <a:r>
              <a:rPr lang="hr-HR" altLang="ko-KR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맑은 고딕" pitchFamily="50" charset="-127"/>
                <a:cs typeface="Calibri" pitchFamily="34" charset="0"/>
              </a:rPr>
              <a:t> </a:t>
            </a:r>
            <a:r>
              <a:rPr lang="hr-HR" altLang="ko-KR" sz="24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맑은 고딕" pitchFamily="50" charset="-127"/>
                <a:cs typeface="Calibri" pitchFamily="34" charset="0"/>
              </a:rPr>
              <a:t>Exibitions</a:t>
            </a:r>
            <a:r>
              <a:rPr lang="hr-HR" altLang="ko-KR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맑은 고딕" pitchFamily="50" charset="-127"/>
                <a:cs typeface="Calibri" pitchFamily="34" charset="0"/>
              </a:rPr>
              <a:t> </a:t>
            </a:r>
            <a:r>
              <a:rPr lang="hr-HR" altLang="ko-KR" sz="2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맑은 고딕" pitchFamily="50" charset="-127"/>
                <a:cs typeface="Calibri" pitchFamily="34" charset="0"/>
              </a:rPr>
              <a:t>U</a:t>
            </a:r>
            <a:r>
              <a:rPr lang="hr-HR" altLang="ko-KR" sz="24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맑은 고딕" pitchFamily="50" charset="-127"/>
                <a:cs typeface="Calibri" pitchFamily="34" charset="0"/>
              </a:rPr>
              <a:t>sing</a:t>
            </a:r>
            <a:r>
              <a:rPr lang="hr-HR" altLang="ko-KR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맑은 고딕" pitchFamily="50" charset="-127"/>
                <a:cs typeface="Calibri" pitchFamily="34" charset="0"/>
              </a:rPr>
              <a:t> </a:t>
            </a:r>
            <a:r>
              <a:rPr lang="hr-HR" altLang="ko-KR" sz="24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맑은 고딕" pitchFamily="50" charset="-127"/>
                <a:cs typeface="Calibri" pitchFamily="34" charset="0"/>
              </a:rPr>
              <a:t>the</a:t>
            </a:r>
            <a:r>
              <a:rPr lang="hr-HR" altLang="ko-KR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맑은 고딕" pitchFamily="50" charset="-127"/>
                <a:cs typeface="Calibri" pitchFamily="34" charset="0"/>
              </a:rPr>
              <a:t> </a:t>
            </a:r>
            <a:r>
              <a:rPr lang="hr-HR" altLang="ko-KR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맑은 고딕" pitchFamily="50" charset="-127"/>
                <a:cs typeface="Calibri" pitchFamily="34" charset="0"/>
              </a:rPr>
              <a:t>              Tool</a:t>
            </a:r>
            <a:endParaRPr lang="en-US" altLang="ko-KR" sz="2400" b="1" dirty="0" smtClean="0">
              <a:solidFill>
                <a:schemeClr val="tx1">
                  <a:lumMod val="65000"/>
                  <a:lumOff val="35000"/>
                </a:schemeClr>
              </a:solidFill>
              <a:latin typeface="Calibri" pitchFamily="34" charset="0"/>
              <a:ea typeface="맑은 고딕" pitchFamily="50" charset="-127"/>
              <a:cs typeface="Calibri" pitchFamily="34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2804" y="4165630"/>
            <a:ext cx="839356" cy="34349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8551" y="6307866"/>
            <a:ext cx="966898" cy="338414"/>
          </a:xfrm>
          <a:prstGeom prst="rect">
            <a:avLst/>
          </a:prstGeom>
        </p:spPr>
      </p:pic>
      <p:sp>
        <p:nvSpPr>
          <p:cNvPr id="30" name="TextBox 20"/>
          <p:cNvSpPr txBox="1"/>
          <p:nvPr/>
        </p:nvSpPr>
        <p:spPr>
          <a:xfrm>
            <a:off x="2464984" y="4320761"/>
            <a:ext cx="42883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dirty="0" smtClean="0"/>
              <a:t>________________________________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6353" y="2167271"/>
            <a:ext cx="664522" cy="10607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6322" y="2708920"/>
            <a:ext cx="286537" cy="530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017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10571" y="3573016"/>
            <a:ext cx="5690459" cy="4114258"/>
          </a:xfrm>
          <a:prstGeom prst="rect">
            <a:avLst/>
          </a:prstGeom>
          <a:ln w="38100">
            <a:solidFill>
              <a:srgbClr val="981F26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6670" y="-171400"/>
            <a:ext cx="3231058" cy="4310244"/>
          </a:xfrm>
          <a:prstGeom prst="rect">
            <a:avLst/>
          </a:prstGeom>
          <a:ln w="38100">
            <a:solidFill>
              <a:srgbClr val="981F26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2080" y="3933056"/>
            <a:ext cx="5339512" cy="4004634"/>
          </a:xfrm>
          <a:prstGeom prst="rect">
            <a:avLst/>
          </a:prstGeom>
          <a:ln w="38100">
            <a:solidFill>
              <a:srgbClr val="981F26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87424"/>
            <a:ext cx="5909745" cy="4272804"/>
          </a:xfrm>
          <a:prstGeom prst="rect">
            <a:avLst/>
          </a:prstGeom>
          <a:ln w="38100">
            <a:solidFill>
              <a:srgbClr val="981F26"/>
            </a:solidFill>
          </a:ln>
        </p:spPr>
      </p:pic>
    </p:spTree>
    <p:extLst>
      <p:ext uri="{BB962C8B-B14F-4D97-AF65-F5344CB8AC3E}">
        <p14:creationId xmlns:p14="http://schemas.microsoft.com/office/powerpoint/2010/main" val="4013435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ClrTx/>
            </a:pPr>
            <a:r>
              <a:rPr lang="en-US" sz="2800" dirty="0" err="1" smtClean="0"/>
              <a:t>MOVIO</a:t>
            </a:r>
            <a:r>
              <a:rPr lang="en-US" sz="2800" dirty="0" smtClean="0"/>
              <a:t> makes creating virtual exhibitions of complex and rich cultural content easier</a:t>
            </a:r>
          </a:p>
          <a:p>
            <a:pPr>
              <a:buClrTx/>
            </a:pPr>
            <a:r>
              <a:rPr lang="en-US" sz="2800" dirty="0" smtClean="0"/>
              <a:t>cooperation of academic and heritage community </a:t>
            </a:r>
          </a:p>
          <a:p>
            <a:pPr lvl="1">
              <a:buClrTx/>
            </a:pPr>
            <a:r>
              <a:rPr lang="en-US" sz="2400" dirty="0" smtClean="0"/>
              <a:t>Benefits for students</a:t>
            </a:r>
          </a:p>
          <a:p>
            <a:pPr lvl="2">
              <a:buClrTx/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students develop technical skills</a:t>
            </a:r>
          </a:p>
          <a:p>
            <a:pPr lvl="2">
              <a:buClrTx/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students practice new creative ways to present exhibition content</a:t>
            </a:r>
          </a:p>
          <a:p>
            <a:pPr lvl="1">
              <a:buClrTx/>
            </a:pPr>
            <a:r>
              <a:rPr lang="en-US" sz="2400" dirty="0" smtClean="0"/>
              <a:t>Benefits for cultural heritage institutions</a:t>
            </a:r>
          </a:p>
          <a:p>
            <a:pPr lvl="2">
              <a:buClrTx/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important (physical) exhibitions continue to live in virtual environment</a:t>
            </a:r>
          </a:p>
          <a:p>
            <a:pPr lvl="1">
              <a:buClrTx/>
            </a:pPr>
            <a:r>
              <a:rPr lang="en-US" sz="2400" dirty="0" smtClean="0"/>
              <a:t>Benefits for end-users</a:t>
            </a:r>
          </a:p>
          <a:p>
            <a:pPr lvl="2">
              <a:buClrTx/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cultural content is more accessible, usable and interactive</a:t>
            </a:r>
          </a:p>
          <a:p>
            <a:endParaRPr lang="en-US" sz="2800" dirty="0" smtClean="0"/>
          </a:p>
          <a:p>
            <a:endParaRPr lang="en-US" sz="28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-180528" y="0"/>
            <a:ext cx="9324528" cy="98072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dirty="0"/>
              <a:t> </a:t>
            </a:r>
            <a:r>
              <a:rPr lang="hr-HR" dirty="0" smtClean="0"/>
              <a:t>   </a:t>
            </a:r>
            <a:r>
              <a:rPr lang="hr-HR" dirty="0" err="1" smtClean="0">
                <a:solidFill>
                  <a:srgbClr val="981F26"/>
                </a:solidFill>
              </a:rPr>
              <a:t>Instead</a:t>
            </a:r>
            <a:r>
              <a:rPr lang="hr-HR" dirty="0" smtClean="0">
                <a:solidFill>
                  <a:srgbClr val="981F26"/>
                </a:solidFill>
              </a:rPr>
              <a:t> </a:t>
            </a:r>
            <a:r>
              <a:rPr lang="hr-HR" dirty="0" err="1" smtClean="0">
                <a:solidFill>
                  <a:srgbClr val="981F26"/>
                </a:solidFill>
              </a:rPr>
              <a:t>of</a:t>
            </a:r>
            <a:r>
              <a:rPr lang="hr-HR" dirty="0" smtClean="0">
                <a:solidFill>
                  <a:srgbClr val="981F26"/>
                </a:solidFill>
              </a:rPr>
              <a:t> </a:t>
            </a:r>
            <a:r>
              <a:rPr lang="hr-HR" dirty="0" err="1" smtClean="0">
                <a:solidFill>
                  <a:srgbClr val="981F26"/>
                </a:solidFill>
              </a:rPr>
              <a:t>conclusion</a:t>
            </a:r>
            <a:endParaRPr lang="en-US" dirty="0">
              <a:solidFill>
                <a:srgbClr val="981F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8149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3140968"/>
            <a:ext cx="8229600" cy="990600"/>
          </a:xfrm>
        </p:spPr>
        <p:txBody>
          <a:bodyPr/>
          <a:lstStyle/>
          <a:p>
            <a:pPr algn="ctr"/>
            <a:r>
              <a:rPr lang="hr-HR" dirty="0" err="1" smtClean="0"/>
              <a:t>Thank</a:t>
            </a:r>
            <a:r>
              <a:rPr lang="hr-HR" dirty="0" smtClean="0"/>
              <a:t> </a:t>
            </a:r>
            <a:r>
              <a:rPr lang="hr-HR" dirty="0" err="1" smtClean="0"/>
              <a:t>you</a:t>
            </a:r>
            <a:r>
              <a:rPr lang="hr-HR" dirty="0" smtClean="0"/>
              <a:t> for </a:t>
            </a:r>
            <a:r>
              <a:rPr lang="hr-HR" dirty="0" err="1" smtClean="0"/>
              <a:t>your</a:t>
            </a:r>
            <a:r>
              <a:rPr lang="hr-HR" dirty="0" smtClean="0"/>
              <a:t> </a:t>
            </a:r>
            <a:r>
              <a:rPr lang="hr-HR" dirty="0" err="1" smtClean="0"/>
              <a:t>attention</a:t>
            </a:r>
            <a:r>
              <a:rPr lang="hr-HR" dirty="0" smtClean="0"/>
              <a:t>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0182" y="6302166"/>
            <a:ext cx="8820472" cy="455712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hr-HR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				13 </a:t>
            </a:r>
            <a:r>
              <a:rPr lang="hr-HR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November</a:t>
            </a:r>
            <a:r>
              <a:rPr lang="hr-HR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2015</a:t>
            </a:r>
            <a:r>
              <a:rPr lang="hr-HR" sz="1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hr-HR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                                                 </a:t>
            </a:r>
            <a:r>
              <a:rPr lang="hr-HR" sz="1800" dirty="0" smtClean="0">
                <a:solidFill>
                  <a:schemeClr val="accent4">
                    <a:lumMod val="75000"/>
                  </a:schemeClr>
                </a:solidFill>
              </a:rPr>
              <a:t>Zagreb</a:t>
            </a:r>
            <a:endParaRPr lang="en-US" sz="1800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837" y="332656"/>
            <a:ext cx="9047163" cy="1096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36" y="6346425"/>
            <a:ext cx="1049127" cy="367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827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0040" y="332656"/>
            <a:ext cx="2339752" cy="106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95936" y="332656"/>
            <a:ext cx="1186649" cy="1093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84168" y="332656"/>
            <a:ext cx="2891869" cy="1093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457199" y="1700808"/>
            <a:ext cx="8590845" cy="60486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2800" spc="-1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Cooperation of museum and academic community</a:t>
            </a:r>
          </a:p>
          <a:p>
            <a:pPr marL="342900" indent="-342900">
              <a:buClrTx/>
              <a:buFont typeface="Arial" panose="020B0604020202020204" pitchFamily="34" charset="0"/>
              <a:buChar char="•"/>
            </a:pPr>
            <a:r>
              <a:rPr lang="en-US" dirty="0" smtClean="0"/>
              <a:t>Museum of Arts and Crafts in Zagreb (main Croatian </a:t>
            </a:r>
            <a:r>
              <a:rPr lang="en-US" i="1" dirty="0" err="1" smtClean="0"/>
              <a:t>AthenaPlus</a:t>
            </a:r>
            <a:r>
              <a:rPr lang="en-US" dirty="0" smtClean="0"/>
              <a:t> project partner) </a:t>
            </a:r>
          </a:p>
          <a:p>
            <a:pPr marL="342900" indent="-342900">
              <a:buClrTx/>
              <a:buFont typeface="Arial" panose="020B0604020202020204" pitchFamily="34" charset="0"/>
              <a:buChar char="•"/>
            </a:pPr>
            <a:r>
              <a:rPr lang="en-US" dirty="0" smtClean="0"/>
              <a:t>Department of Information and Communication Sciences </a:t>
            </a:r>
            <a:br>
              <a:rPr lang="en-US" dirty="0" smtClean="0"/>
            </a:br>
            <a:r>
              <a:rPr lang="en-US" dirty="0" smtClean="0"/>
              <a:t>at the University of Zagreb Faculty of Humanities and Social Sciences</a:t>
            </a:r>
            <a:r>
              <a:rPr lang="hr-HR" dirty="0" smtClean="0"/>
              <a:t> (</a:t>
            </a:r>
            <a:r>
              <a:rPr lang="en-US" dirty="0"/>
              <a:t>course </a:t>
            </a:r>
            <a:r>
              <a:rPr lang="en-US" i="1" dirty="0"/>
              <a:t>Virtual </a:t>
            </a:r>
            <a:r>
              <a:rPr lang="hr-HR" i="1" dirty="0" smtClean="0"/>
              <a:t>m</a:t>
            </a:r>
            <a:r>
              <a:rPr lang="en-US" i="1" dirty="0" err="1" smtClean="0"/>
              <a:t>useum</a:t>
            </a:r>
            <a:r>
              <a:rPr lang="en-US" i="1" dirty="0" smtClean="0"/>
              <a:t> </a:t>
            </a:r>
            <a:r>
              <a:rPr lang="en-US" dirty="0"/>
              <a:t>within </a:t>
            </a:r>
            <a:r>
              <a:rPr lang="en-US" i="1" dirty="0"/>
              <a:t>Graduate </a:t>
            </a:r>
            <a:r>
              <a:rPr lang="en-US" i="1" dirty="0" err="1"/>
              <a:t>programme</a:t>
            </a:r>
            <a:r>
              <a:rPr lang="en-US" i="1" dirty="0"/>
              <a:t> of museum study and heritage management</a:t>
            </a:r>
            <a:r>
              <a:rPr lang="hr-HR" dirty="0" smtClean="0"/>
              <a:t>)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altLang="ko-KR" sz="1200" b="1" dirty="0" smtClean="0">
              <a:solidFill>
                <a:schemeClr val="tx1">
                  <a:lumMod val="65000"/>
                  <a:lumOff val="35000"/>
                </a:schemeClr>
              </a:solidFill>
              <a:latin typeface="Calibri" pitchFamily="34" charset="0"/>
              <a:ea typeface="맑은 고딕" pitchFamily="50" charset="-127"/>
              <a:cs typeface="Calibri" pitchFamily="34" charset="0"/>
            </a:endParaRPr>
          </a:p>
          <a:p>
            <a:r>
              <a:rPr lang="en-US" altLang="ko-KR" sz="2800" spc="-1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Creating </a:t>
            </a:r>
            <a:r>
              <a:rPr lang="hr-HR" altLang="ko-KR" sz="2800" spc="-100" dirty="0" err="1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of</a:t>
            </a:r>
            <a:r>
              <a:rPr lang="hr-HR" altLang="ko-KR" sz="2800" spc="-1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ko-KR" sz="2800" spc="-1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two </a:t>
            </a:r>
            <a:r>
              <a:rPr lang="hr-HR" altLang="ko-KR" sz="2800" spc="-100" dirty="0" err="1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digital</a:t>
            </a:r>
            <a:r>
              <a:rPr lang="hr-HR" altLang="ko-KR" sz="2800" spc="-1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ko-KR" sz="2800" spc="-1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exhibitions using the </a:t>
            </a:r>
            <a:r>
              <a:rPr lang="en-US" altLang="ko-KR" sz="2800" spc="-100" dirty="0" err="1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MOVIO</a:t>
            </a:r>
            <a:r>
              <a:rPr lang="en-US" altLang="ko-KR" sz="2800" spc="-1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tool</a:t>
            </a:r>
          </a:p>
          <a:p>
            <a:pPr marL="342900" indent="-342900">
              <a:buClrTx/>
              <a:buFont typeface="Arial" panose="020B0604020202020204" pitchFamily="34" charset="0"/>
              <a:buChar char="•"/>
            </a:pPr>
            <a:r>
              <a:rPr lang="en-US" i="1" dirty="0" smtClean="0"/>
              <a:t>For Better or Worse… / Wedding Clothes from 1865 to Nowadays</a:t>
            </a:r>
            <a:r>
              <a:rPr lang="en-US" dirty="0" smtClean="0"/>
              <a:t> </a:t>
            </a:r>
            <a:r>
              <a:rPr lang="en-US" sz="2000" dirty="0" smtClean="0"/>
              <a:t>(</a:t>
            </a:r>
            <a:r>
              <a:rPr lang="en-US" sz="2000" u="sng" dirty="0" smtClean="0">
                <a:hlinkClick r:id="rId5"/>
              </a:rPr>
              <a:t>http://54.247.69.120/build/</a:t>
            </a:r>
            <a:r>
              <a:rPr lang="en-US" sz="2000" u="sng" dirty="0" err="1" smtClean="0">
                <a:hlinkClick r:id="rId5"/>
              </a:rPr>
              <a:t>movio</a:t>
            </a:r>
            <a:r>
              <a:rPr lang="en-US" sz="2000" u="sng" dirty="0" smtClean="0">
                <a:hlinkClick r:id="rId5"/>
              </a:rPr>
              <a:t>/</a:t>
            </a:r>
            <a:r>
              <a:rPr lang="en-US" sz="2000" u="sng" dirty="0" err="1" smtClean="0">
                <a:hlinkClick r:id="rId5"/>
              </a:rPr>
              <a:t>movioTraining39</a:t>
            </a:r>
            <a:r>
              <a:rPr lang="en-US" sz="2000" u="sng" dirty="0" smtClean="0">
                <a:hlinkClick r:id="rId5"/>
              </a:rPr>
              <a:t>/</a:t>
            </a:r>
            <a:r>
              <a:rPr lang="en-US" sz="2000" u="sng" dirty="0" smtClean="0"/>
              <a:t>)</a:t>
            </a:r>
          </a:p>
          <a:p>
            <a:pPr marL="342900" indent="-342900">
              <a:buClrTx/>
              <a:buFont typeface="Arial" panose="020B0604020202020204" pitchFamily="34" charset="0"/>
              <a:buChar char="•"/>
            </a:pPr>
            <a:r>
              <a:rPr lang="en-US" i="1" dirty="0" smtClean="0"/>
              <a:t>Herman </a:t>
            </a:r>
            <a:r>
              <a:rPr lang="en-US" i="1" dirty="0" err="1" smtClean="0"/>
              <a:t>Bollé</a:t>
            </a:r>
            <a:r>
              <a:rPr lang="en-US" i="1" dirty="0" smtClean="0"/>
              <a:t> – The Builder of the Croatian Capital</a:t>
            </a:r>
            <a:r>
              <a:rPr lang="en-US" dirty="0" smtClean="0"/>
              <a:t> </a:t>
            </a:r>
            <a:r>
              <a:rPr lang="en-US" sz="2000" dirty="0" smtClean="0"/>
              <a:t>(</a:t>
            </a:r>
            <a:r>
              <a:rPr lang="en-US" sz="2000" u="sng" dirty="0" smtClean="0">
                <a:hlinkClick r:id="rId6"/>
              </a:rPr>
              <a:t>http://54.247.69.120/build/</a:t>
            </a:r>
            <a:r>
              <a:rPr lang="en-US" sz="2000" u="sng" dirty="0" err="1" smtClean="0">
                <a:hlinkClick r:id="rId6"/>
              </a:rPr>
              <a:t>movio</a:t>
            </a:r>
            <a:r>
              <a:rPr lang="en-US" sz="2000" u="sng" dirty="0" smtClean="0">
                <a:hlinkClick r:id="rId6"/>
              </a:rPr>
              <a:t>/</a:t>
            </a:r>
            <a:r>
              <a:rPr lang="en-US" sz="2000" u="sng" dirty="0" err="1" smtClean="0">
                <a:hlinkClick r:id="rId6"/>
              </a:rPr>
              <a:t>movioTraining40</a:t>
            </a:r>
            <a:r>
              <a:rPr lang="en-US" sz="2000" u="sng" dirty="0" smtClean="0">
                <a:hlinkClick r:id="rId6"/>
              </a:rPr>
              <a:t>/</a:t>
            </a:r>
            <a:r>
              <a:rPr lang="en-US" sz="2000" u="sng" dirty="0" err="1" smtClean="0">
                <a:hlinkClick r:id="rId6"/>
              </a:rPr>
              <a:t>en</a:t>
            </a:r>
            <a:r>
              <a:rPr lang="en-US" sz="2000" u="sng" dirty="0" smtClean="0">
                <a:hlinkClick r:id="rId6"/>
              </a:rPr>
              <a:t>/</a:t>
            </a:r>
            <a:r>
              <a:rPr lang="en-US" sz="2000" dirty="0" smtClean="0"/>
              <a:t>)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090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675" y="-62516"/>
            <a:ext cx="9224081" cy="518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675" y="3401016"/>
            <a:ext cx="9271297" cy="5212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6223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18583" y="-1"/>
            <a:ext cx="9786922" cy="5502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05699" y="4221088"/>
            <a:ext cx="9793087" cy="5505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5757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229600" cy="990600"/>
          </a:xfrm>
        </p:spPr>
        <p:txBody>
          <a:bodyPr/>
          <a:lstStyle/>
          <a:p>
            <a:r>
              <a:rPr lang="en-US" b="1" dirty="0" err="1" smtClean="0"/>
              <a:t>AthenaPlus</a:t>
            </a:r>
            <a:r>
              <a:rPr lang="en-US" b="1" dirty="0" smtClean="0"/>
              <a:t> </a:t>
            </a:r>
            <a:r>
              <a:rPr lang="en-US" b="1" dirty="0"/>
              <a:t>(2013-2015) </a:t>
            </a:r>
            <a:endParaRPr lang="hr-BA" sz="4400" b="1" dirty="0">
              <a:solidFill>
                <a:srgbClr val="221E1F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51520" y="1600200"/>
            <a:ext cx="8784976" cy="48768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500" b="1" dirty="0"/>
              <a:t>Consortium:</a:t>
            </a:r>
            <a:endParaRPr lang="en-US" sz="2500" dirty="0"/>
          </a:p>
          <a:p>
            <a:pPr>
              <a:buClrTx/>
            </a:pPr>
            <a:r>
              <a:rPr lang="en-US" sz="2500" dirty="0"/>
              <a:t>40 partners from 21 </a:t>
            </a:r>
            <a:r>
              <a:rPr lang="hr-HR" sz="2500" dirty="0" smtClean="0"/>
              <a:t>EU </a:t>
            </a:r>
            <a:r>
              <a:rPr lang="en-US" sz="2500" dirty="0" smtClean="0"/>
              <a:t>Member States</a:t>
            </a:r>
            <a:r>
              <a:rPr lang="hr-HR" sz="2500" dirty="0"/>
              <a:t/>
            </a:r>
            <a:br>
              <a:rPr lang="hr-HR" sz="2500" dirty="0"/>
            </a:br>
            <a:endParaRPr lang="hr-HR" sz="2500" dirty="0"/>
          </a:p>
          <a:p>
            <a:pPr marL="0" indent="0">
              <a:buNone/>
            </a:pPr>
            <a:r>
              <a:rPr lang="hr-HR" sz="2500" b="1" dirty="0" err="1" smtClean="0"/>
              <a:t>Main</a:t>
            </a:r>
            <a:r>
              <a:rPr lang="hr-HR" sz="2500" b="1" dirty="0" smtClean="0"/>
              <a:t> </a:t>
            </a:r>
            <a:r>
              <a:rPr lang="hr-HR" sz="2500" b="1" dirty="0" err="1" smtClean="0"/>
              <a:t>goals</a:t>
            </a:r>
            <a:r>
              <a:rPr lang="hr-HR" sz="2500" b="1" dirty="0" smtClean="0"/>
              <a:t>:</a:t>
            </a:r>
          </a:p>
          <a:p>
            <a:pPr>
              <a:buClrTx/>
            </a:pPr>
            <a:r>
              <a:rPr lang="en-US" sz="2500" dirty="0" smtClean="0"/>
              <a:t>3,6 </a:t>
            </a:r>
            <a:r>
              <a:rPr lang="en-US" sz="2500" dirty="0"/>
              <a:t>millions </a:t>
            </a:r>
            <a:r>
              <a:rPr lang="hr-HR" sz="2500" dirty="0" err="1" smtClean="0"/>
              <a:t>records</a:t>
            </a:r>
            <a:r>
              <a:rPr lang="hr-HR" sz="2500" dirty="0" smtClean="0"/>
              <a:t> </a:t>
            </a:r>
            <a:r>
              <a:rPr lang="hr-HR" sz="2500" dirty="0" err="1" smtClean="0"/>
              <a:t>aggregation</a:t>
            </a:r>
            <a:r>
              <a:rPr lang="hr-HR" sz="2500" dirty="0" smtClean="0"/>
              <a:t> </a:t>
            </a:r>
            <a:r>
              <a:rPr lang="en-US" sz="2500" dirty="0" smtClean="0"/>
              <a:t>to </a:t>
            </a:r>
            <a:r>
              <a:rPr lang="en-US" sz="2500" dirty="0" err="1" smtClean="0"/>
              <a:t>Europeana</a:t>
            </a:r>
            <a:r>
              <a:rPr lang="hr-HR" sz="2500" dirty="0" smtClean="0"/>
              <a:t>  </a:t>
            </a:r>
          </a:p>
          <a:p>
            <a:pPr>
              <a:buClrTx/>
            </a:pPr>
            <a:r>
              <a:rPr lang="en-US" sz="2500" dirty="0" smtClean="0"/>
              <a:t>Improvement </a:t>
            </a:r>
            <a:r>
              <a:rPr lang="en-US" sz="2500" dirty="0"/>
              <a:t>of the </a:t>
            </a:r>
            <a:r>
              <a:rPr lang="en-US" sz="2500" dirty="0" smtClean="0"/>
              <a:t>aggregation platform</a:t>
            </a:r>
            <a:r>
              <a:rPr lang="hr-HR" sz="2500" dirty="0" smtClean="0"/>
              <a:t> (</a:t>
            </a:r>
            <a:r>
              <a:rPr lang="en-US" sz="2500" dirty="0" smtClean="0"/>
              <a:t>MINT</a:t>
            </a:r>
            <a:r>
              <a:rPr lang="hr-HR" sz="2500" dirty="0" smtClean="0"/>
              <a:t>)</a:t>
            </a:r>
            <a:endParaRPr lang="en-US" sz="2500" dirty="0"/>
          </a:p>
          <a:p>
            <a:pPr>
              <a:buClrTx/>
            </a:pPr>
            <a:r>
              <a:rPr lang="en-US" sz="2500" dirty="0" smtClean="0"/>
              <a:t>Semantic </a:t>
            </a:r>
            <a:r>
              <a:rPr lang="en-US" sz="2500" dirty="0"/>
              <a:t>enrichment of cultural metadata with Linked Data</a:t>
            </a:r>
          </a:p>
          <a:p>
            <a:pPr>
              <a:buClrTx/>
            </a:pPr>
            <a:r>
              <a:rPr lang="en-US" sz="2500" dirty="0" smtClean="0"/>
              <a:t>Implementation </a:t>
            </a:r>
            <a:r>
              <a:rPr lang="en-US" sz="2500" dirty="0"/>
              <a:t>of the Terminology Management Platform </a:t>
            </a:r>
            <a:endParaRPr lang="hr-HR" sz="2500" dirty="0" smtClean="0"/>
          </a:p>
          <a:p>
            <a:pPr>
              <a:buClrTx/>
            </a:pPr>
            <a:r>
              <a:rPr lang="en-US" sz="2500" dirty="0" smtClean="0"/>
              <a:t>Development </a:t>
            </a:r>
            <a:r>
              <a:rPr lang="en-US" sz="2500" dirty="0"/>
              <a:t>of creative applications for cultural </a:t>
            </a:r>
            <a:r>
              <a:rPr lang="en-US" sz="2500" dirty="0" smtClean="0"/>
              <a:t>content</a:t>
            </a:r>
            <a:r>
              <a:rPr lang="hr-HR" sz="2500" dirty="0" smtClean="0"/>
              <a:t> (</a:t>
            </a:r>
            <a:r>
              <a:rPr lang="hr-HR" sz="2500" dirty="0" err="1" smtClean="0"/>
              <a:t>MOVIO</a:t>
            </a:r>
            <a:r>
              <a:rPr lang="hr-HR" sz="2500" dirty="0" smtClean="0"/>
              <a:t>, </a:t>
            </a:r>
            <a:r>
              <a:rPr lang="hr-HR" sz="2500" dirty="0" err="1" smtClean="0"/>
              <a:t>CityQuest</a:t>
            </a:r>
            <a:r>
              <a:rPr lang="hr-HR" sz="2500" dirty="0" smtClean="0"/>
              <a:t>, ...)</a:t>
            </a:r>
            <a:endParaRPr lang="en-US" sz="25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28854" y="428233"/>
            <a:ext cx="2341563" cy="106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05341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Tx/>
            </a:pPr>
            <a:r>
              <a:rPr lang="en-US" dirty="0" err="1"/>
              <a:t>MOVIO</a:t>
            </a:r>
            <a:r>
              <a:rPr lang="en-US" dirty="0"/>
              <a:t> is a tool for the creation of digital </a:t>
            </a:r>
            <a:r>
              <a:rPr lang="en-US" dirty="0" smtClean="0"/>
              <a:t>exhibitions</a:t>
            </a:r>
            <a:endParaRPr lang="hr-HR" dirty="0" smtClean="0"/>
          </a:p>
          <a:p>
            <a:pPr>
              <a:buClrTx/>
            </a:pPr>
            <a:r>
              <a:rPr lang="en-US" dirty="0" smtClean="0"/>
              <a:t>Open-source content management system (CMS) for cultural heritage content</a:t>
            </a:r>
          </a:p>
          <a:p>
            <a:pPr>
              <a:buClrTx/>
            </a:pPr>
            <a:r>
              <a:rPr lang="en-US" dirty="0" smtClean="0"/>
              <a:t>Focuses on creating interactive multimedia content</a:t>
            </a:r>
          </a:p>
          <a:p>
            <a:pPr lvl="1">
              <a:buClrTx/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digital photo galleries and exhibitions</a:t>
            </a:r>
          </a:p>
          <a:p>
            <a:pPr lvl="1">
              <a:buClrTx/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timelines</a:t>
            </a:r>
          </a:p>
          <a:p>
            <a:pPr lvl="1">
              <a:buClrTx/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digital storytellers</a:t>
            </a:r>
          </a:p>
          <a:p>
            <a:pPr>
              <a:buClrTx/>
            </a:pPr>
            <a:r>
              <a:rPr lang="en-US" dirty="0"/>
              <a:t>Support for multilingualism </a:t>
            </a:r>
          </a:p>
          <a:p>
            <a:pPr lvl="1">
              <a:buClrTx/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transfers the content from default language to other languages automatically</a:t>
            </a:r>
          </a:p>
          <a:p>
            <a:pPr>
              <a:buClrTx/>
            </a:pPr>
            <a:r>
              <a:rPr lang="en-US" dirty="0" smtClean="0"/>
              <a:t>Can be easily and efficiently used by users with minimum </a:t>
            </a:r>
            <a:r>
              <a:rPr lang="hr-HR" dirty="0" err="1" smtClean="0"/>
              <a:t>of</a:t>
            </a:r>
            <a:r>
              <a:rPr lang="hr-HR" dirty="0" smtClean="0"/>
              <a:t> </a:t>
            </a:r>
            <a:r>
              <a:rPr lang="en-US" dirty="0" smtClean="0"/>
              <a:t> IT knowledge</a:t>
            </a:r>
          </a:p>
          <a:p>
            <a:pPr>
              <a:buClrTx/>
            </a:pPr>
            <a:endParaRPr lang="hr-BA" dirty="0" smtClean="0"/>
          </a:p>
          <a:p>
            <a:pPr marL="274320" lvl="1" indent="0">
              <a:buNone/>
            </a:pPr>
            <a:endParaRPr lang="hr-BA" dirty="0" smtClean="0"/>
          </a:p>
          <a:p>
            <a:pPr lvl="1"/>
            <a:endParaRPr lang="hr-BA" dirty="0" smtClean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-180528" y="0"/>
            <a:ext cx="9324528" cy="98072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>
              <a:solidFill>
                <a:srgbClr val="981F26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44624"/>
            <a:ext cx="8229600" cy="990600"/>
          </a:xfrm>
        </p:spPr>
        <p:txBody>
          <a:bodyPr/>
          <a:lstStyle/>
          <a:p>
            <a:r>
              <a:rPr lang="hr-BA" dirty="0" smtClean="0"/>
              <a:t>		</a:t>
            </a:r>
            <a:r>
              <a:rPr lang="hr-BA" sz="4400" b="1" dirty="0" err="1" smtClean="0">
                <a:solidFill>
                  <a:srgbClr val="221E1F"/>
                </a:solidFill>
                <a:latin typeface="Arial Black" panose="020B0A04020102020204" pitchFamily="34" charset="0"/>
              </a:rPr>
              <a:t>t</a:t>
            </a:r>
            <a:r>
              <a:rPr lang="hr-BA" sz="4400" b="1" dirty="0" err="1" smtClean="0">
                <a:solidFill>
                  <a:srgbClr val="8DC63B"/>
                </a:solidFill>
                <a:latin typeface="Arial Black" panose="020B0A04020102020204" pitchFamily="34" charset="0"/>
              </a:rPr>
              <a:t>oo</a:t>
            </a:r>
            <a:r>
              <a:rPr lang="hr-BA" sz="4400" b="1" dirty="0" err="1" smtClean="0">
                <a:solidFill>
                  <a:srgbClr val="221E1F"/>
                </a:solidFill>
                <a:latin typeface="Arial Black" panose="020B0A04020102020204" pitchFamily="34" charset="0"/>
              </a:rPr>
              <a:t>l</a:t>
            </a:r>
            <a:endParaRPr lang="hr-BA" sz="4400" b="1" dirty="0">
              <a:solidFill>
                <a:srgbClr val="221E1F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232" y="127720"/>
            <a:ext cx="1601929" cy="655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6961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80528" y="0"/>
            <a:ext cx="9324528" cy="980728"/>
          </a:xfr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r>
              <a:rPr lang="hr-HR" dirty="0" smtClean="0">
                <a:solidFill>
                  <a:srgbClr val="FF0000"/>
                </a:solidFill>
              </a:rPr>
              <a:t>    </a:t>
            </a:r>
            <a:r>
              <a:rPr lang="en-US" dirty="0" smtClean="0">
                <a:solidFill>
                  <a:srgbClr val="981F26"/>
                </a:solidFill>
              </a:rPr>
              <a:t>Content </a:t>
            </a:r>
            <a:r>
              <a:rPr lang="en-US" dirty="0">
                <a:solidFill>
                  <a:srgbClr val="981F26"/>
                </a:solidFill>
              </a:rPr>
              <a:t>development and </a:t>
            </a:r>
            <a:r>
              <a:rPr lang="en-US" dirty="0" smtClean="0">
                <a:solidFill>
                  <a:srgbClr val="981F26"/>
                </a:solidFill>
              </a:rPr>
              <a:t>re</a:t>
            </a:r>
            <a:r>
              <a:rPr lang="hr-HR" dirty="0" smtClean="0">
                <a:solidFill>
                  <a:srgbClr val="981F26"/>
                </a:solidFill>
              </a:rPr>
              <a:t>-</a:t>
            </a:r>
            <a:r>
              <a:rPr lang="en-US" dirty="0" smtClean="0">
                <a:solidFill>
                  <a:srgbClr val="981F26"/>
                </a:solidFill>
              </a:rPr>
              <a:t>use</a:t>
            </a:r>
            <a:endParaRPr lang="en-US" dirty="0">
              <a:solidFill>
                <a:srgbClr val="981F26"/>
              </a:solidFill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67896488"/>
              </p:ext>
            </p:extLst>
          </p:nvPr>
        </p:nvGraphicFramePr>
        <p:xfrm>
          <a:off x="467544" y="1268760"/>
          <a:ext cx="3168352" cy="32242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25" name="Image" r:id="rId4" imgW="12012698" imgH="11200000" progId="Photoshop.Image.13">
                  <p:embed/>
                </p:oleObj>
              </mc:Choice>
              <mc:Fallback>
                <p:oleObj name="Image" r:id="rId4" imgW="12012698" imgH="11200000" progId="Photoshop.Image.1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7544" y="1268760"/>
                        <a:ext cx="3168352" cy="322427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35875858"/>
              </p:ext>
            </p:extLst>
          </p:nvPr>
        </p:nvGraphicFramePr>
        <p:xfrm>
          <a:off x="4788024" y="1268760"/>
          <a:ext cx="3117850" cy="2546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26" name="Image" r:id="rId6" imgW="9015873" imgH="7365079" progId="Photoshop.Image.13">
                  <p:embed/>
                </p:oleObj>
              </mc:Choice>
              <mc:Fallback>
                <p:oleObj name="Image" r:id="rId6" imgW="9015873" imgH="7365079" progId="Photoshop.Image.1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88024" y="1268760"/>
                        <a:ext cx="3117850" cy="2546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87929951"/>
              </p:ext>
            </p:extLst>
          </p:nvPr>
        </p:nvGraphicFramePr>
        <p:xfrm>
          <a:off x="3443311" y="3147400"/>
          <a:ext cx="5233146" cy="34786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27" name="Image" r:id="rId8" imgW="14704762" imgH="9142857" progId="Photoshop.Image.13">
                  <p:embed/>
                </p:oleObj>
              </mc:Choice>
              <mc:Fallback>
                <p:oleObj name="Image" r:id="rId8" imgW="14704762" imgH="9142857" progId="Photoshop.Image.1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43311" y="3147400"/>
                        <a:ext cx="5233146" cy="347865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0" name="Curved Connector 9"/>
          <p:cNvCxnSpPr/>
          <p:nvPr/>
        </p:nvCxnSpPr>
        <p:spPr>
          <a:xfrm>
            <a:off x="3779912" y="1844824"/>
            <a:ext cx="864096" cy="576064"/>
          </a:xfrm>
          <a:prstGeom prst="curvedConnector3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urved Connector 11"/>
          <p:cNvCxnSpPr/>
          <p:nvPr/>
        </p:nvCxnSpPr>
        <p:spPr>
          <a:xfrm>
            <a:off x="2051720" y="4581128"/>
            <a:ext cx="1224136" cy="917867"/>
          </a:xfrm>
          <a:prstGeom prst="curvedConnector3">
            <a:avLst>
              <a:gd name="adj1" fmla="val 43311"/>
            </a:avLst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172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18412698"/>
              </p:ext>
            </p:extLst>
          </p:nvPr>
        </p:nvGraphicFramePr>
        <p:xfrm>
          <a:off x="1592093" y="1916832"/>
          <a:ext cx="7084364" cy="4709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34" name="Image" r:id="rId4" imgW="14704762" imgH="9142857" progId="Photoshop.Image.13">
                  <p:embed/>
                </p:oleObj>
              </mc:Choice>
              <mc:Fallback>
                <p:oleObj name="Image" r:id="rId4" imgW="14704762" imgH="9142857" progId="Photoshop.Image.1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92093" y="1916832"/>
                        <a:ext cx="7084364" cy="4709220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rgbClr val="C0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>
            <a:hlinkClick r:id="rId6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95970599"/>
              </p:ext>
            </p:extLst>
          </p:nvPr>
        </p:nvGraphicFramePr>
        <p:xfrm>
          <a:off x="553200" y="1348304"/>
          <a:ext cx="2470236" cy="2008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35" name="Image" r:id="rId7" imgW="12050794" imgH="9803175" progId="Photoshop.Image.13">
                  <p:embed/>
                </p:oleObj>
              </mc:Choice>
              <mc:Fallback>
                <p:oleObj name="Image" r:id="rId7" imgW="12050794" imgH="9803175" progId="Photoshop.Image.1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3200" y="1348304"/>
                        <a:ext cx="2470236" cy="2008688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rgbClr val="C0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hlinkClick r:id="rId9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47692448"/>
              </p:ext>
            </p:extLst>
          </p:nvPr>
        </p:nvGraphicFramePr>
        <p:xfrm>
          <a:off x="3577536" y="1348304"/>
          <a:ext cx="2290139" cy="20162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36" name="Image" r:id="rId10" imgW="11047619" imgH="9726984" progId="Photoshop.Image.13">
                  <p:embed/>
                </p:oleObj>
              </mc:Choice>
              <mc:Fallback>
                <p:oleObj name="Image" r:id="rId10" imgW="11047619" imgH="9726984" progId="Photoshop.Image.1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77536" y="1348304"/>
                        <a:ext cx="2290139" cy="2016224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rgbClr val="C0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itle 1"/>
          <p:cNvSpPr txBox="1">
            <a:spLocks/>
          </p:cNvSpPr>
          <p:nvPr/>
        </p:nvSpPr>
        <p:spPr>
          <a:xfrm>
            <a:off x="-180528" y="0"/>
            <a:ext cx="9324528" cy="98072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dirty="0"/>
              <a:t> </a:t>
            </a:r>
            <a:r>
              <a:rPr lang="hr-HR" dirty="0" smtClean="0"/>
              <a:t>   </a:t>
            </a:r>
            <a:r>
              <a:rPr lang="hr-HR" dirty="0" err="1" smtClean="0">
                <a:solidFill>
                  <a:srgbClr val="981F26"/>
                </a:solidFill>
              </a:rPr>
              <a:t>Interactive</a:t>
            </a:r>
            <a:r>
              <a:rPr lang="hr-HR" dirty="0" smtClean="0">
                <a:solidFill>
                  <a:srgbClr val="981F26"/>
                </a:solidFill>
              </a:rPr>
              <a:t> </a:t>
            </a:r>
            <a:r>
              <a:rPr lang="hr-HR" dirty="0" err="1">
                <a:solidFill>
                  <a:srgbClr val="981F26"/>
                </a:solidFill>
              </a:rPr>
              <a:t>games</a:t>
            </a:r>
            <a:endParaRPr lang="en-US" dirty="0">
              <a:solidFill>
                <a:srgbClr val="981F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9467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20975" y="-243408"/>
            <a:ext cx="5917112" cy="4549914"/>
          </a:xfrm>
          <a:prstGeom prst="rect">
            <a:avLst/>
          </a:prstGeom>
          <a:noFill/>
          <a:ln w="38100">
            <a:solidFill>
              <a:srgbClr val="981F2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194" name="Picture 2" descr="F:\Konferencije\2015\INFuture2015\prezentacija\foto_Studenti_MOVIO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26368" y="3526561"/>
            <a:ext cx="5067106" cy="3799673"/>
          </a:xfrm>
          <a:prstGeom prst="rect">
            <a:avLst/>
          </a:prstGeom>
          <a:noFill/>
          <a:ln w="38100">
            <a:solidFill>
              <a:srgbClr val="981F2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88024" y="3526561"/>
            <a:ext cx="4957011" cy="3352083"/>
          </a:xfrm>
          <a:prstGeom prst="rect">
            <a:avLst/>
          </a:prstGeom>
          <a:ln w="38100">
            <a:solidFill>
              <a:srgbClr val="981F26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99992" y="-236163"/>
            <a:ext cx="5031591" cy="3712088"/>
          </a:xfrm>
          <a:prstGeom prst="rect">
            <a:avLst/>
          </a:prstGeom>
          <a:noFill/>
          <a:ln w="38100">
            <a:solidFill>
              <a:srgbClr val="981F2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7327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</Template>
  <TotalTime>1048</TotalTime>
  <Words>353</Words>
  <Application>Microsoft Office PowerPoint</Application>
  <PresentationFormat>On-screen Show (4:3)</PresentationFormat>
  <Paragraphs>60</Paragraphs>
  <Slides>12</Slides>
  <Notes>9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4" baseType="lpstr">
      <vt:lpstr>Clarity</vt:lpstr>
      <vt:lpstr>Image</vt:lpstr>
      <vt:lpstr>PowerPoint Presentation</vt:lpstr>
      <vt:lpstr>PowerPoint Presentation</vt:lpstr>
      <vt:lpstr>PowerPoint Presentation</vt:lpstr>
      <vt:lpstr>PowerPoint Presentation</vt:lpstr>
      <vt:lpstr>AthenaPlus (2013-2015) </vt:lpstr>
      <vt:lpstr>  tool</vt:lpstr>
      <vt:lpstr>    Content development and re-use</vt:lpstr>
      <vt:lpstr>PowerPoint Presentation</vt:lpstr>
      <vt:lpstr>PowerPoint Presentation</vt:lpstr>
      <vt:lpstr>PowerPoint Presentation</vt:lpstr>
      <vt:lpstr>PowerPoint Presentation</vt:lpstr>
      <vt:lpstr>Thank you for your attention!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ath</dc:title>
  <dc:creator>gzlodi</dc:creator>
  <cp:lastModifiedBy>Hrvoje Stancic</cp:lastModifiedBy>
  <cp:revision>70</cp:revision>
  <dcterms:created xsi:type="dcterms:W3CDTF">2015-10-20T20:29:04Z</dcterms:created>
  <dcterms:modified xsi:type="dcterms:W3CDTF">2015-11-15T12:17:15Z</dcterms:modified>
</cp:coreProperties>
</file>