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sldIdLst>
    <p:sldId id="256" r:id="rId2"/>
    <p:sldId id="257" r:id="rId3"/>
    <p:sldId id="274" r:id="rId4"/>
    <p:sldId id="298" r:id="rId5"/>
    <p:sldId id="275" r:id="rId6"/>
    <p:sldId id="294" r:id="rId7"/>
    <p:sldId id="295" r:id="rId8"/>
    <p:sldId id="296" r:id="rId9"/>
    <p:sldId id="297" r:id="rId10"/>
    <p:sldId id="281" r:id="rId11"/>
    <p:sldId id="283" r:id="rId12"/>
    <p:sldId id="284" r:id="rId13"/>
    <p:sldId id="285" r:id="rId14"/>
    <p:sldId id="286" r:id="rId15"/>
    <p:sldId id="287" r:id="rId16"/>
    <p:sldId id="288" r:id="rId17"/>
    <p:sldId id="289" r:id="rId18"/>
    <p:sldId id="290" r:id="rId19"/>
    <p:sldId id="291" r:id="rId20"/>
    <p:sldId id="292" r:id="rId21"/>
    <p:sldId id="293" r:id="rId22"/>
    <p:sldId id="273" r:id="rId23"/>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p:scale>
          <a:sx n="70" d="100"/>
          <a:sy n="70" d="100"/>
        </p:scale>
        <p:origin x="-1356" y="-90"/>
      </p:cViewPr>
      <p:guideLst>
        <p:guide orient="horz" pos="2160"/>
        <p:guide pos="2880"/>
      </p:guideLst>
    </p:cSldViewPr>
  </p:slideViewPr>
  <p:outlineViewPr>
    <p:cViewPr>
      <p:scale>
        <a:sx n="33" d="100"/>
        <a:sy n="33" d="100"/>
      </p:scale>
      <p:origin x="0" y="67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995899-976C-4EAA-95E4-1FB7020517AF}" type="datetimeFigureOut">
              <a:rPr lang="sr-Latn-CS" smtClean="0"/>
              <a:pPr/>
              <a:t>12.11.2015.</a:t>
            </a:fld>
            <a:endParaRPr lang="hr-H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19769F-1C90-4483-835F-716268EAE973}" type="slidenum">
              <a:rPr lang="hr-HR" smtClean="0"/>
              <a:pPr/>
              <a:t>‹#›</a:t>
            </a:fld>
            <a:endParaRPr lang="hr-HR"/>
          </a:p>
        </p:txBody>
      </p:sp>
    </p:spTree>
    <p:extLst>
      <p:ext uri="{BB962C8B-B14F-4D97-AF65-F5344CB8AC3E}">
        <p14:creationId xmlns:p14="http://schemas.microsoft.com/office/powerpoint/2010/main" val="1092054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hr-H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r-HR"/>
          </a:p>
        </p:txBody>
      </p:sp>
      <p:sp>
        <p:nvSpPr>
          <p:cNvPr id="4" name="Date Placeholder 3"/>
          <p:cNvSpPr>
            <a:spLocks noGrp="1"/>
          </p:cNvSpPr>
          <p:nvPr>
            <p:ph type="dt" sz="half" idx="10"/>
          </p:nvPr>
        </p:nvSpPr>
        <p:spPr/>
        <p:txBody>
          <a:bodyPr/>
          <a:lstStyle/>
          <a:p>
            <a:fld id="{27092769-87A1-411D-81FE-7EB3A4B9F810}" type="datetime1">
              <a:rPr lang="sr-Latn-CS" smtClean="0"/>
              <a:pPr/>
              <a:t>12.11.2015.</a:t>
            </a:fld>
            <a:endParaRPr lang="hr-HR"/>
          </a:p>
        </p:txBody>
      </p:sp>
      <p:sp>
        <p:nvSpPr>
          <p:cNvPr id="5" name="Footer Placeholder 4"/>
          <p:cNvSpPr>
            <a:spLocks noGrp="1"/>
          </p:cNvSpPr>
          <p:nvPr>
            <p:ph type="ftr" sz="quarter" idx="11"/>
          </p:nvPr>
        </p:nvSpPr>
        <p:spPr/>
        <p:txBody>
          <a:bodyPr/>
          <a:lstStyle/>
          <a:p>
            <a:r>
              <a:rPr lang="en-US" smtClean="0"/>
              <a:t>Impact of summarizing and translation technology in online information transfer</a:t>
            </a:r>
            <a:endParaRPr lang="hr-HR"/>
          </a:p>
        </p:txBody>
      </p:sp>
      <p:sp>
        <p:nvSpPr>
          <p:cNvPr id="6" name="Slide Number Placeholder 5"/>
          <p:cNvSpPr>
            <a:spLocks noGrp="1"/>
          </p:cNvSpPr>
          <p:nvPr>
            <p:ph type="sldNum" sz="quarter" idx="12"/>
          </p:nvPr>
        </p:nvSpPr>
        <p:spPr/>
        <p:txBody>
          <a:bodyPr/>
          <a:lstStyle/>
          <a:p>
            <a:fld id="{17BF2FBD-F7A7-4507-B5B0-5D46A541F3B9}" type="slidenum">
              <a:rPr lang="hr-HR" smtClean="0"/>
              <a:pPr/>
              <a:t>‹#›</a:t>
            </a:fld>
            <a:endParaRPr lang="hr-H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54F93D95-1310-4ABD-AA5C-45B15DF2E8AD}" type="datetime1">
              <a:rPr lang="sr-Latn-CS" smtClean="0"/>
              <a:pPr/>
              <a:t>12.11.2015.</a:t>
            </a:fld>
            <a:endParaRPr lang="hr-HR"/>
          </a:p>
        </p:txBody>
      </p:sp>
      <p:sp>
        <p:nvSpPr>
          <p:cNvPr id="5" name="Footer Placeholder 4"/>
          <p:cNvSpPr>
            <a:spLocks noGrp="1"/>
          </p:cNvSpPr>
          <p:nvPr>
            <p:ph type="ftr" sz="quarter" idx="11"/>
          </p:nvPr>
        </p:nvSpPr>
        <p:spPr/>
        <p:txBody>
          <a:bodyPr/>
          <a:lstStyle/>
          <a:p>
            <a:r>
              <a:rPr lang="en-US" smtClean="0"/>
              <a:t>Impact of summarizing and translation technology in online information transfer</a:t>
            </a:r>
            <a:endParaRPr lang="hr-HR"/>
          </a:p>
        </p:txBody>
      </p:sp>
      <p:sp>
        <p:nvSpPr>
          <p:cNvPr id="6" name="Slide Number Placeholder 5"/>
          <p:cNvSpPr>
            <a:spLocks noGrp="1"/>
          </p:cNvSpPr>
          <p:nvPr>
            <p:ph type="sldNum" sz="quarter" idx="12"/>
          </p:nvPr>
        </p:nvSpPr>
        <p:spPr/>
        <p:txBody>
          <a:bodyPr/>
          <a:lstStyle/>
          <a:p>
            <a:fld id="{17BF2FBD-F7A7-4507-B5B0-5D46A541F3B9}" type="slidenum">
              <a:rPr lang="hr-HR" smtClean="0"/>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AE849B0B-8E51-4C01-B667-9257A7328076}" type="datetime1">
              <a:rPr lang="sr-Latn-CS" smtClean="0"/>
              <a:pPr/>
              <a:t>12.11.2015.</a:t>
            </a:fld>
            <a:endParaRPr lang="hr-HR"/>
          </a:p>
        </p:txBody>
      </p:sp>
      <p:sp>
        <p:nvSpPr>
          <p:cNvPr id="5" name="Footer Placeholder 4"/>
          <p:cNvSpPr>
            <a:spLocks noGrp="1"/>
          </p:cNvSpPr>
          <p:nvPr>
            <p:ph type="ftr" sz="quarter" idx="11"/>
          </p:nvPr>
        </p:nvSpPr>
        <p:spPr/>
        <p:txBody>
          <a:bodyPr/>
          <a:lstStyle/>
          <a:p>
            <a:r>
              <a:rPr lang="en-US" smtClean="0"/>
              <a:t>Impact of summarizing and translation technology in online information transfer</a:t>
            </a:r>
            <a:endParaRPr lang="hr-HR"/>
          </a:p>
        </p:txBody>
      </p:sp>
      <p:sp>
        <p:nvSpPr>
          <p:cNvPr id="6" name="Slide Number Placeholder 5"/>
          <p:cNvSpPr>
            <a:spLocks noGrp="1"/>
          </p:cNvSpPr>
          <p:nvPr>
            <p:ph type="sldNum" sz="quarter" idx="12"/>
          </p:nvPr>
        </p:nvSpPr>
        <p:spPr/>
        <p:txBody>
          <a:bodyPr/>
          <a:lstStyle/>
          <a:p>
            <a:fld id="{17BF2FBD-F7A7-4507-B5B0-5D46A541F3B9}" type="slidenum">
              <a:rPr lang="hr-HR" smtClean="0"/>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9A460B7B-669C-4B3A-8738-A94FCDB5D788}" type="datetime1">
              <a:rPr lang="sr-Latn-CS" smtClean="0"/>
              <a:pPr/>
              <a:t>12.11.2015.</a:t>
            </a:fld>
            <a:endParaRPr lang="hr-HR"/>
          </a:p>
        </p:txBody>
      </p:sp>
      <p:sp>
        <p:nvSpPr>
          <p:cNvPr id="5" name="Footer Placeholder 4"/>
          <p:cNvSpPr>
            <a:spLocks noGrp="1"/>
          </p:cNvSpPr>
          <p:nvPr>
            <p:ph type="ftr" sz="quarter" idx="11"/>
          </p:nvPr>
        </p:nvSpPr>
        <p:spPr/>
        <p:txBody>
          <a:bodyPr/>
          <a:lstStyle/>
          <a:p>
            <a:r>
              <a:rPr lang="en-US" smtClean="0"/>
              <a:t>Impact of summarizing and translation technology in online information transfer</a:t>
            </a:r>
            <a:endParaRPr lang="hr-HR"/>
          </a:p>
        </p:txBody>
      </p:sp>
      <p:sp>
        <p:nvSpPr>
          <p:cNvPr id="6" name="Slide Number Placeholder 5"/>
          <p:cNvSpPr>
            <a:spLocks noGrp="1"/>
          </p:cNvSpPr>
          <p:nvPr>
            <p:ph type="sldNum" sz="quarter" idx="12"/>
          </p:nvPr>
        </p:nvSpPr>
        <p:spPr/>
        <p:txBody>
          <a:bodyPr/>
          <a:lstStyle/>
          <a:p>
            <a:fld id="{17BF2FBD-F7A7-4507-B5B0-5D46A541F3B9}" type="slidenum">
              <a:rPr lang="hr-HR" smtClean="0"/>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hr-H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CC236F-3226-4F76-BFC9-8E18EA2AE408}" type="datetime1">
              <a:rPr lang="sr-Latn-CS" smtClean="0"/>
              <a:pPr/>
              <a:t>12.11.2015.</a:t>
            </a:fld>
            <a:endParaRPr lang="hr-HR"/>
          </a:p>
        </p:txBody>
      </p:sp>
      <p:sp>
        <p:nvSpPr>
          <p:cNvPr id="5" name="Footer Placeholder 4"/>
          <p:cNvSpPr>
            <a:spLocks noGrp="1"/>
          </p:cNvSpPr>
          <p:nvPr>
            <p:ph type="ftr" sz="quarter" idx="11"/>
          </p:nvPr>
        </p:nvSpPr>
        <p:spPr/>
        <p:txBody>
          <a:bodyPr/>
          <a:lstStyle/>
          <a:p>
            <a:r>
              <a:rPr lang="en-US" smtClean="0"/>
              <a:t>Impact of summarizing and translation technology in online information transfer</a:t>
            </a:r>
            <a:endParaRPr lang="hr-HR"/>
          </a:p>
        </p:txBody>
      </p:sp>
      <p:sp>
        <p:nvSpPr>
          <p:cNvPr id="6" name="Slide Number Placeholder 5"/>
          <p:cNvSpPr>
            <a:spLocks noGrp="1"/>
          </p:cNvSpPr>
          <p:nvPr>
            <p:ph type="sldNum" sz="quarter" idx="12"/>
          </p:nvPr>
        </p:nvSpPr>
        <p:spPr/>
        <p:txBody>
          <a:bodyPr/>
          <a:lstStyle/>
          <a:p>
            <a:fld id="{17BF2FBD-F7A7-4507-B5B0-5D46A541F3B9}" type="slidenum">
              <a:rPr lang="hr-HR" smtClean="0"/>
              <a:pPr/>
              <a:t>‹#›</a:t>
            </a:fld>
            <a:endParaRPr lang="hr-H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Date Placeholder 4"/>
          <p:cNvSpPr>
            <a:spLocks noGrp="1"/>
          </p:cNvSpPr>
          <p:nvPr>
            <p:ph type="dt" sz="half" idx="10"/>
          </p:nvPr>
        </p:nvSpPr>
        <p:spPr/>
        <p:txBody>
          <a:bodyPr/>
          <a:lstStyle/>
          <a:p>
            <a:fld id="{65E4E7C4-E8D5-4078-9C6C-C0B568D3B55F}" type="datetime1">
              <a:rPr lang="sr-Latn-CS" smtClean="0"/>
              <a:pPr/>
              <a:t>12.11.2015.</a:t>
            </a:fld>
            <a:endParaRPr lang="hr-HR"/>
          </a:p>
        </p:txBody>
      </p:sp>
      <p:sp>
        <p:nvSpPr>
          <p:cNvPr id="6" name="Footer Placeholder 5"/>
          <p:cNvSpPr>
            <a:spLocks noGrp="1"/>
          </p:cNvSpPr>
          <p:nvPr>
            <p:ph type="ftr" sz="quarter" idx="11"/>
          </p:nvPr>
        </p:nvSpPr>
        <p:spPr/>
        <p:txBody>
          <a:bodyPr/>
          <a:lstStyle/>
          <a:p>
            <a:r>
              <a:rPr lang="en-US" smtClean="0"/>
              <a:t>Impact of summarizing and translation technology in online information transfer</a:t>
            </a:r>
            <a:endParaRPr lang="hr-HR"/>
          </a:p>
        </p:txBody>
      </p:sp>
      <p:sp>
        <p:nvSpPr>
          <p:cNvPr id="7" name="Slide Number Placeholder 6"/>
          <p:cNvSpPr>
            <a:spLocks noGrp="1"/>
          </p:cNvSpPr>
          <p:nvPr>
            <p:ph type="sldNum" sz="quarter" idx="12"/>
          </p:nvPr>
        </p:nvSpPr>
        <p:spPr/>
        <p:txBody>
          <a:bodyPr/>
          <a:lstStyle/>
          <a:p>
            <a:fld id="{17BF2FBD-F7A7-4507-B5B0-5D46A541F3B9}" type="slidenum">
              <a:rPr lang="hr-HR" smtClean="0"/>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r-H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Date Placeholder 6"/>
          <p:cNvSpPr>
            <a:spLocks noGrp="1"/>
          </p:cNvSpPr>
          <p:nvPr>
            <p:ph type="dt" sz="half" idx="10"/>
          </p:nvPr>
        </p:nvSpPr>
        <p:spPr/>
        <p:txBody>
          <a:bodyPr/>
          <a:lstStyle/>
          <a:p>
            <a:fld id="{88482ABB-3933-4F88-A9EB-ADE0F76E96CD}" type="datetime1">
              <a:rPr lang="sr-Latn-CS" smtClean="0"/>
              <a:pPr/>
              <a:t>12.11.2015.</a:t>
            </a:fld>
            <a:endParaRPr lang="hr-HR"/>
          </a:p>
        </p:txBody>
      </p:sp>
      <p:sp>
        <p:nvSpPr>
          <p:cNvPr id="8" name="Footer Placeholder 7"/>
          <p:cNvSpPr>
            <a:spLocks noGrp="1"/>
          </p:cNvSpPr>
          <p:nvPr>
            <p:ph type="ftr" sz="quarter" idx="11"/>
          </p:nvPr>
        </p:nvSpPr>
        <p:spPr/>
        <p:txBody>
          <a:bodyPr/>
          <a:lstStyle/>
          <a:p>
            <a:r>
              <a:rPr lang="en-US" smtClean="0"/>
              <a:t>Impact of summarizing and translation technology in online information transfer</a:t>
            </a:r>
            <a:endParaRPr lang="hr-HR"/>
          </a:p>
        </p:txBody>
      </p:sp>
      <p:sp>
        <p:nvSpPr>
          <p:cNvPr id="9" name="Slide Number Placeholder 8"/>
          <p:cNvSpPr>
            <a:spLocks noGrp="1"/>
          </p:cNvSpPr>
          <p:nvPr>
            <p:ph type="sldNum" sz="quarter" idx="12"/>
          </p:nvPr>
        </p:nvSpPr>
        <p:spPr/>
        <p:txBody>
          <a:bodyPr/>
          <a:lstStyle/>
          <a:p>
            <a:fld id="{17BF2FBD-F7A7-4507-B5B0-5D46A541F3B9}" type="slidenum">
              <a:rPr lang="hr-HR" smtClean="0"/>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Date Placeholder 2"/>
          <p:cNvSpPr>
            <a:spLocks noGrp="1"/>
          </p:cNvSpPr>
          <p:nvPr>
            <p:ph type="dt" sz="half" idx="10"/>
          </p:nvPr>
        </p:nvSpPr>
        <p:spPr/>
        <p:txBody>
          <a:bodyPr/>
          <a:lstStyle/>
          <a:p>
            <a:fld id="{C065B709-525D-4E56-A36F-03ABCCDE19BC}" type="datetime1">
              <a:rPr lang="sr-Latn-CS" smtClean="0"/>
              <a:pPr/>
              <a:t>12.11.2015.</a:t>
            </a:fld>
            <a:endParaRPr lang="hr-HR"/>
          </a:p>
        </p:txBody>
      </p:sp>
      <p:sp>
        <p:nvSpPr>
          <p:cNvPr id="4" name="Footer Placeholder 3"/>
          <p:cNvSpPr>
            <a:spLocks noGrp="1"/>
          </p:cNvSpPr>
          <p:nvPr>
            <p:ph type="ftr" sz="quarter" idx="11"/>
          </p:nvPr>
        </p:nvSpPr>
        <p:spPr/>
        <p:txBody>
          <a:bodyPr/>
          <a:lstStyle/>
          <a:p>
            <a:r>
              <a:rPr lang="en-US" smtClean="0"/>
              <a:t>Impact of summarizing and translation technology in online information transfer</a:t>
            </a:r>
            <a:endParaRPr lang="hr-HR"/>
          </a:p>
        </p:txBody>
      </p:sp>
      <p:sp>
        <p:nvSpPr>
          <p:cNvPr id="5" name="Slide Number Placeholder 4"/>
          <p:cNvSpPr>
            <a:spLocks noGrp="1"/>
          </p:cNvSpPr>
          <p:nvPr>
            <p:ph type="sldNum" sz="quarter" idx="12"/>
          </p:nvPr>
        </p:nvSpPr>
        <p:spPr/>
        <p:txBody>
          <a:bodyPr/>
          <a:lstStyle/>
          <a:p>
            <a:fld id="{17BF2FBD-F7A7-4507-B5B0-5D46A541F3B9}" type="slidenum">
              <a:rPr lang="hr-HR" smtClean="0"/>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18AAE5-7580-46BB-B828-556E6D3D7C06}" type="datetime1">
              <a:rPr lang="sr-Latn-CS" smtClean="0"/>
              <a:pPr/>
              <a:t>12.11.2015.</a:t>
            </a:fld>
            <a:endParaRPr lang="hr-HR"/>
          </a:p>
        </p:txBody>
      </p:sp>
      <p:sp>
        <p:nvSpPr>
          <p:cNvPr id="3" name="Footer Placeholder 2"/>
          <p:cNvSpPr>
            <a:spLocks noGrp="1"/>
          </p:cNvSpPr>
          <p:nvPr>
            <p:ph type="ftr" sz="quarter" idx="11"/>
          </p:nvPr>
        </p:nvSpPr>
        <p:spPr/>
        <p:txBody>
          <a:bodyPr/>
          <a:lstStyle/>
          <a:p>
            <a:r>
              <a:rPr lang="en-US" smtClean="0"/>
              <a:t>Impact of summarizing and translation technology in online information transfer</a:t>
            </a:r>
            <a:endParaRPr lang="hr-HR"/>
          </a:p>
        </p:txBody>
      </p:sp>
      <p:sp>
        <p:nvSpPr>
          <p:cNvPr id="4" name="Slide Number Placeholder 3"/>
          <p:cNvSpPr>
            <a:spLocks noGrp="1"/>
          </p:cNvSpPr>
          <p:nvPr>
            <p:ph type="sldNum" sz="quarter" idx="12"/>
          </p:nvPr>
        </p:nvSpPr>
        <p:spPr/>
        <p:txBody>
          <a:bodyPr/>
          <a:lstStyle/>
          <a:p>
            <a:fld id="{17BF2FBD-F7A7-4507-B5B0-5D46A541F3B9}" type="slidenum">
              <a:rPr lang="hr-HR" smtClean="0"/>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hr-H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318EDA-292B-40FB-B6E9-824A60885A87}" type="datetime1">
              <a:rPr lang="sr-Latn-CS" smtClean="0"/>
              <a:pPr/>
              <a:t>12.11.2015.</a:t>
            </a:fld>
            <a:endParaRPr lang="hr-HR"/>
          </a:p>
        </p:txBody>
      </p:sp>
      <p:sp>
        <p:nvSpPr>
          <p:cNvPr id="6" name="Footer Placeholder 5"/>
          <p:cNvSpPr>
            <a:spLocks noGrp="1"/>
          </p:cNvSpPr>
          <p:nvPr>
            <p:ph type="ftr" sz="quarter" idx="11"/>
          </p:nvPr>
        </p:nvSpPr>
        <p:spPr/>
        <p:txBody>
          <a:bodyPr/>
          <a:lstStyle/>
          <a:p>
            <a:r>
              <a:rPr lang="en-US" smtClean="0"/>
              <a:t>Impact of summarizing and translation technology in online information transfer</a:t>
            </a:r>
            <a:endParaRPr lang="hr-HR"/>
          </a:p>
        </p:txBody>
      </p:sp>
      <p:sp>
        <p:nvSpPr>
          <p:cNvPr id="7" name="Slide Number Placeholder 6"/>
          <p:cNvSpPr>
            <a:spLocks noGrp="1"/>
          </p:cNvSpPr>
          <p:nvPr>
            <p:ph type="sldNum" sz="quarter" idx="12"/>
          </p:nvPr>
        </p:nvSpPr>
        <p:spPr/>
        <p:txBody>
          <a:bodyPr/>
          <a:lstStyle/>
          <a:p>
            <a:fld id="{17BF2FBD-F7A7-4507-B5B0-5D46A541F3B9}" type="slidenum">
              <a:rPr lang="hr-HR" smtClean="0"/>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hr-H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455F90-75AC-4179-AF30-516EA61ED783}" type="datetime1">
              <a:rPr lang="sr-Latn-CS" smtClean="0"/>
              <a:pPr/>
              <a:t>12.11.2015.</a:t>
            </a:fld>
            <a:endParaRPr lang="hr-HR"/>
          </a:p>
        </p:txBody>
      </p:sp>
      <p:sp>
        <p:nvSpPr>
          <p:cNvPr id="6" name="Footer Placeholder 5"/>
          <p:cNvSpPr>
            <a:spLocks noGrp="1"/>
          </p:cNvSpPr>
          <p:nvPr>
            <p:ph type="ftr" sz="quarter" idx="11"/>
          </p:nvPr>
        </p:nvSpPr>
        <p:spPr/>
        <p:txBody>
          <a:bodyPr/>
          <a:lstStyle/>
          <a:p>
            <a:r>
              <a:rPr lang="en-US" smtClean="0"/>
              <a:t>Impact of summarizing and translation technology in online information transfer</a:t>
            </a:r>
            <a:endParaRPr lang="hr-HR"/>
          </a:p>
        </p:txBody>
      </p:sp>
      <p:sp>
        <p:nvSpPr>
          <p:cNvPr id="7" name="Slide Number Placeholder 6"/>
          <p:cNvSpPr>
            <a:spLocks noGrp="1"/>
          </p:cNvSpPr>
          <p:nvPr>
            <p:ph type="sldNum" sz="quarter" idx="12"/>
          </p:nvPr>
        </p:nvSpPr>
        <p:spPr/>
        <p:txBody>
          <a:bodyPr/>
          <a:lstStyle/>
          <a:p>
            <a:fld id="{17BF2FBD-F7A7-4507-B5B0-5D46A541F3B9}" type="slidenum">
              <a:rPr lang="hr-HR" smtClean="0"/>
              <a:pPr/>
              <a:t>‹#›</a:t>
            </a:fld>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hr-H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BA5427-821A-48D0-A700-532D37AAD248}" type="datetime1">
              <a:rPr lang="sr-Latn-CS" smtClean="0"/>
              <a:pPr/>
              <a:t>12.11.2015.</a:t>
            </a:fld>
            <a:endParaRPr lang="hr-H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Impact of summarizing and translation technology in online information transfer</a:t>
            </a:r>
            <a:endParaRPr lang="hr-H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BF2FBD-F7A7-4507-B5B0-5D46A541F3B9}" type="slidenum">
              <a:rPr lang="hr-HR" smtClean="0"/>
              <a:pPr/>
              <a:t>‹#›</a:t>
            </a:fld>
            <a:endParaRPr lang="hr-H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mailto:sseljan@ffzg.h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340768"/>
            <a:ext cx="7772400" cy="2457466"/>
          </a:xfrm>
        </p:spPr>
        <p:txBody>
          <a:bodyPr>
            <a:noAutofit/>
          </a:bodyPr>
          <a:lstStyle/>
          <a:p>
            <a:r>
              <a:rPr lang="hr-HR" b="1" dirty="0"/>
              <a:t>Information Transfer through</a:t>
            </a:r>
            <a:br>
              <a:rPr lang="hr-HR" b="1" dirty="0"/>
            </a:br>
            <a:r>
              <a:rPr lang="en-US" b="1" dirty="0"/>
              <a:t>Online Summarizing and Translation Technology</a:t>
            </a:r>
            <a:endParaRPr lang="hr-HR" dirty="0">
              <a:solidFill>
                <a:srgbClr val="FF9933"/>
              </a:solidFill>
            </a:endParaRPr>
          </a:p>
        </p:txBody>
      </p:sp>
      <p:sp>
        <p:nvSpPr>
          <p:cNvPr id="3" name="Subtitle 2"/>
          <p:cNvSpPr>
            <a:spLocks noGrp="1"/>
          </p:cNvSpPr>
          <p:nvPr>
            <p:ph type="subTitle" idx="1"/>
          </p:nvPr>
        </p:nvSpPr>
        <p:spPr>
          <a:xfrm>
            <a:off x="1547664" y="4224223"/>
            <a:ext cx="6400800" cy="1752600"/>
          </a:xfrm>
        </p:spPr>
        <p:txBody>
          <a:bodyPr>
            <a:normAutofit/>
          </a:bodyPr>
          <a:lstStyle/>
          <a:p>
            <a:r>
              <a:rPr lang="hr-HR" sz="1600" b="1" dirty="0"/>
              <a:t>Sanja Seljan*, Ksenija </a:t>
            </a:r>
            <a:r>
              <a:rPr lang="hr-HR" sz="1600" b="1" dirty="0" err="1"/>
              <a:t>Klasnić</a:t>
            </a:r>
            <a:r>
              <a:rPr lang="hr-HR" sz="1600" b="1" dirty="0"/>
              <a:t>**,</a:t>
            </a:r>
          </a:p>
          <a:p>
            <a:r>
              <a:rPr lang="hr-HR" sz="1600" b="1" dirty="0"/>
              <a:t>Mara Stojanac*, Barbara Pešorda*, Nives </a:t>
            </a:r>
            <a:r>
              <a:rPr lang="hr-HR" sz="1600" b="1" dirty="0" smtClean="0"/>
              <a:t>Mikelić Preradović*,</a:t>
            </a:r>
            <a:endParaRPr lang="hr-HR" sz="1600" b="1" dirty="0"/>
          </a:p>
          <a:p>
            <a:r>
              <a:rPr lang="en-US" sz="1600" dirty="0"/>
              <a:t>Faculty of Humanities and Social Sciences, University of Zagreb</a:t>
            </a:r>
          </a:p>
          <a:p>
            <a:r>
              <a:rPr lang="en-US" sz="1600" dirty="0"/>
              <a:t>*Department of Information and Communication Sciences,</a:t>
            </a:r>
          </a:p>
          <a:p>
            <a:r>
              <a:rPr lang="hr-HR" sz="1600" dirty="0"/>
              <a:t>**Department </a:t>
            </a:r>
            <a:r>
              <a:rPr lang="hr-HR" sz="1600" dirty="0" err="1"/>
              <a:t>of</a:t>
            </a:r>
            <a:r>
              <a:rPr lang="hr-HR" sz="1600" dirty="0"/>
              <a:t> </a:t>
            </a:r>
            <a:r>
              <a:rPr lang="hr-HR" sz="1600" dirty="0" err="1"/>
              <a:t>Sociology</a:t>
            </a:r>
            <a:endParaRPr lang="hr-HR" sz="1600" dirty="0" smtClean="0"/>
          </a:p>
        </p:txBody>
      </p:sp>
      <p:sp>
        <p:nvSpPr>
          <p:cNvPr id="4" name="Subtitle 2"/>
          <p:cNvSpPr txBox="1">
            <a:spLocks/>
          </p:cNvSpPr>
          <p:nvPr/>
        </p:nvSpPr>
        <p:spPr>
          <a:xfrm>
            <a:off x="1714480" y="5105400"/>
            <a:ext cx="6400800" cy="1752600"/>
          </a:xfrm>
          <a:prstGeom prst="rect">
            <a:avLst/>
          </a:prstGeom>
        </p:spPr>
        <p:txBody>
          <a:bodyPr vert="horz" lIns="91440" tIns="45720" rIns="91440" bIns="45720" rtlCol="0">
            <a:normAutofit/>
          </a:bodyPr>
          <a:lstStyle/>
          <a:p>
            <a:pPr lvl="0" algn="ctr">
              <a:spcBef>
                <a:spcPct val="20000"/>
              </a:spcBef>
            </a:pPr>
            <a:endParaRPr kumimoji="0" lang="hr-HR" sz="2000" b="0" i="0" u="none" strike="noStrike" kern="1200" cap="none" spc="0" normalizeH="0" baseline="0" noProof="0" dirty="0" smtClean="0">
              <a:ln>
                <a:noFill/>
              </a:ln>
              <a:solidFill>
                <a:schemeClr val="tx1">
                  <a:tint val="75000"/>
                </a:schemeClr>
              </a:solidFill>
              <a:effectLst/>
              <a:uLnTx/>
              <a:uFillTx/>
              <a:latin typeface="+mn-lt"/>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smtClean="0">
                <a:solidFill>
                  <a:srgbClr val="FF9933"/>
                </a:solidFill>
              </a:rPr>
              <a:t>VI. Results</a:t>
            </a:r>
            <a:endParaRPr lang="hr-HR" dirty="0">
              <a:solidFill>
                <a:srgbClr val="FF9933"/>
              </a:solidFill>
            </a:endParaRPr>
          </a:p>
        </p:txBody>
      </p:sp>
      <p:sp>
        <p:nvSpPr>
          <p:cNvPr id="5" name="Footer Placeholder 3"/>
          <p:cNvSpPr>
            <a:spLocks noGrp="1"/>
          </p:cNvSpPr>
          <p:nvPr>
            <p:ph type="ftr" sz="quarter" idx="11"/>
          </p:nvPr>
        </p:nvSpPr>
        <p:spPr>
          <a:xfrm>
            <a:off x="3124200" y="6356350"/>
            <a:ext cx="2895600" cy="365125"/>
          </a:xfrm>
        </p:spPr>
        <p:txBody>
          <a:bodyPr/>
          <a:lstStyle/>
          <a:p>
            <a:r>
              <a:rPr lang="en-US" dirty="0"/>
              <a:t>Information Transfer through</a:t>
            </a:r>
            <a:br>
              <a:rPr lang="en-US" dirty="0"/>
            </a:br>
            <a:r>
              <a:rPr lang="en-US" dirty="0"/>
              <a:t>Online Summarizing and Translation Technology</a:t>
            </a:r>
            <a:endParaRPr lang="hr-HR" dirty="0"/>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772816"/>
            <a:ext cx="4752528" cy="2793552"/>
          </a:xfrm>
          <a:prstGeom prst="rect">
            <a:avLst/>
          </a:prstGeom>
          <a:noFill/>
        </p:spPr>
      </p:pic>
      <p:pic>
        <p:nvPicPr>
          <p:cNvPr id="7" name="Picture 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60032" y="1772816"/>
            <a:ext cx="4283968" cy="2808312"/>
          </a:xfrm>
          <a:prstGeom prst="rect">
            <a:avLst/>
          </a:prstGeom>
          <a:noFill/>
        </p:spPr>
      </p:pic>
      <p:sp>
        <p:nvSpPr>
          <p:cNvPr id="8" name="Rectangle 7"/>
          <p:cNvSpPr/>
          <p:nvPr/>
        </p:nvSpPr>
        <p:spPr>
          <a:xfrm>
            <a:off x="2627784" y="1196752"/>
            <a:ext cx="4565865" cy="461665"/>
          </a:xfrm>
          <a:prstGeom prst="rect">
            <a:avLst/>
          </a:prstGeom>
        </p:spPr>
        <p:txBody>
          <a:bodyPr wrap="none">
            <a:spAutoFit/>
          </a:bodyPr>
          <a:lstStyle/>
          <a:p>
            <a:r>
              <a:rPr lang="hr-HR" sz="2400" dirty="0" smtClean="0"/>
              <a:t>Description - </a:t>
            </a:r>
            <a:r>
              <a:rPr lang="en-GB" sz="2400" dirty="0" smtClean="0"/>
              <a:t>mean accuracy scores</a:t>
            </a:r>
            <a:endParaRPr lang="hr-HR" sz="2400" dirty="0"/>
          </a:p>
        </p:txBody>
      </p:sp>
      <p:sp>
        <p:nvSpPr>
          <p:cNvPr id="9" name="Rectangle 8"/>
          <p:cNvSpPr/>
          <p:nvPr/>
        </p:nvSpPr>
        <p:spPr>
          <a:xfrm>
            <a:off x="1259632" y="4653136"/>
            <a:ext cx="3143809" cy="369332"/>
          </a:xfrm>
          <a:prstGeom prst="rect">
            <a:avLst/>
          </a:prstGeom>
        </p:spPr>
        <p:txBody>
          <a:bodyPr wrap="none">
            <a:spAutoFit/>
          </a:bodyPr>
          <a:lstStyle/>
          <a:p>
            <a:r>
              <a:rPr lang="hr-HR" dirty="0" smtClean="0"/>
              <a:t>MT s</a:t>
            </a:r>
            <a:r>
              <a:rPr lang="en-GB" dirty="0" err="1" smtClean="0"/>
              <a:t>ystem</a:t>
            </a:r>
            <a:r>
              <a:rPr lang="en-GB" dirty="0" smtClean="0"/>
              <a:t> 1 (Google Translate)</a:t>
            </a:r>
            <a:endParaRPr lang="hr-HR" dirty="0"/>
          </a:p>
        </p:txBody>
      </p:sp>
      <p:sp>
        <p:nvSpPr>
          <p:cNvPr id="11" name="Rectangle 10"/>
          <p:cNvSpPr/>
          <p:nvPr/>
        </p:nvSpPr>
        <p:spPr>
          <a:xfrm>
            <a:off x="5292080" y="4653136"/>
            <a:ext cx="3122265" cy="369332"/>
          </a:xfrm>
          <a:prstGeom prst="rect">
            <a:avLst/>
          </a:prstGeom>
        </p:spPr>
        <p:txBody>
          <a:bodyPr wrap="none">
            <a:spAutoFit/>
          </a:bodyPr>
          <a:lstStyle/>
          <a:p>
            <a:r>
              <a:rPr lang="hr-HR" dirty="0" smtClean="0"/>
              <a:t>MT s</a:t>
            </a:r>
            <a:r>
              <a:rPr lang="en-GB" dirty="0" err="1" smtClean="0"/>
              <a:t>ystem</a:t>
            </a:r>
            <a:r>
              <a:rPr lang="en-GB" dirty="0" smtClean="0"/>
              <a:t> </a:t>
            </a:r>
            <a:r>
              <a:rPr lang="hr-HR" dirty="0" smtClean="0"/>
              <a:t>2</a:t>
            </a:r>
            <a:r>
              <a:rPr lang="en-GB" dirty="0" smtClean="0"/>
              <a:t> (</a:t>
            </a:r>
            <a:r>
              <a:rPr lang="hr-HR" dirty="0" smtClean="0"/>
              <a:t>Yandex </a:t>
            </a:r>
            <a:r>
              <a:rPr lang="en-GB" dirty="0" smtClean="0"/>
              <a:t>Translate)</a:t>
            </a:r>
            <a:endParaRPr lang="hr-H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908720"/>
          </a:xfrm>
        </p:spPr>
        <p:txBody>
          <a:bodyPr>
            <a:normAutofit/>
          </a:bodyPr>
          <a:lstStyle/>
          <a:p>
            <a:pPr algn="l"/>
            <a:r>
              <a:rPr lang="hr-HR" b="1" dirty="0" smtClean="0"/>
              <a:t>1. </a:t>
            </a:r>
            <a:r>
              <a:rPr lang="en-GB" b="1" dirty="0" smtClean="0"/>
              <a:t>Evaluation at the sentence level</a:t>
            </a:r>
            <a:endParaRPr lang="hr-HR" dirty="0">
              <a:solidFill>
                <a:srgbClr val="FF9933"/>
              </a:solidFill>
            </a:endParaRPr>
          </a:p>
        </p:txBody>
      </p:sp>
      <p:sp>
        <p:nvSpPr>
          <p:cNvPr id="5" name="Footer Placeholder 3"/>
          <p:cNvSpPr>
            <a:spLocks noGrp="1"/>
          </p:cNvSpPr>
          <p:nvPr>
            <p:ph type="ftr" sz="quarter" idx="11"/>
          </p:nvPr>
        </p:nvSpPr>
        <p:spPr>
          <a:xfrm>
            <a:off x="3124200" y="6356350"/>
            <a:ext cx="2895600" cy="365125"/>
          </a:xfrm>
        </p:spPr>
        <p:txBody>
          <a:bodyPr/>
          <a:lstStyle/>
          <a:p>
            <a:r>
              <a:rPr lang="en-US" dirty="0"/>
              <a:t>Information Transfer through</a:t>
            </a:r>
            <a:br>
              <a:rPr lang="en-US" dirty="0"/>
            </a:br>
            <a:r>
              <a:rPr lang="en-US" dirty="0"/>
              <a:t>Online Summarizing and Translation Technology</a:t>
            </a:r>
            <a:endParaRPr lang="hr-HR" dirty="0"/>
          </a:p>
        </p:txBody>
      </p:sp>
      <p:sp>
        <p:nvSpPr>
          <p:cNvPr id="8" name="Rectangle 7"/>
          <p:cNvSpPr/>
          <p:nvPr/>
        </p:nvSpPr>
        <p:spPr>
          <a:xfrm>
            <a:off x="0" y="1052736"/>
            <a:ext cx="7839647" cy="400110"/>
          </a:xfrm>
          <a:prstGeom prst="rect">
            <a:avLst/>
          </a:prstGeom>
        </p:spPr>
        <p:txBody>
          <a:bodyPr wrap="none">
            <a:spAutoFit/>
          </a:bodyPr>
          <a:lstStyle/>
          <a:p>
            <a:r>
              <a:rPr lang="en-GB" sz="2000" b="1" dirty="0" smtClean="0"/>
              <a:t>Error bars (mean and 95% CI for means): accuracy by tool and language </a:t>
            </a:r>
            <a:endParaRPr lang="hr-HR" sz="2000" b="1" dirty="0"/>
          </a:p>
        </p:txBody>
      </p:sp>
      <p:sp>
        <p:nvSpPr>
          <p:cNvPr id="9" name="Rectangle 8"/>
          <p:cNvSpPr/>
          <p:nvPr/>
        </p:nvSpPr>
        <p:spPr>
          <a:xfrm>
            <a:off x="179512" y="5949280"/>
            <a:ext cx="3126433" cy="646331"/>
          </a:xfrm>
          <a:prstGeom prst="rect">
            <a:avLst/>
          </a:prstGeom>
        </p:spPr>
        <p:txBody>
          <a:bodyPr wrap="none">
            <a:spAutoFit/>
          </a:bodyPr>
          <a:lstStyle/>
          <a:p>
            <a:r>
              <a:rPr lang="hr-HR" dirty="0" smtClean="0"/>
              <a:t>MT s</a:t>
            </a:r>
            <a:r>
              <a:rPr lang="en-GB" dirty="0" err="1" smtClean="0"/>
              <a:t>ystem</a:t>
            </a:r>
            <a:r>
              <a:rPr lang="en-GB" dirty="0" smtClean="0"/>
              <a:t> 1 (Google Translate)</a:t>
            </a:r>
            <a:endParaRPr lang="hr-HR" dirty="0" smtClean="0"/>
          </a:p>
          <a:p>
            <a:r>
              <a:rPr lang="hr-HR" dirty="0" smtClean="0"/>
              <a:t>MT s</a:t>
            </a:r>
            <a:r>
              <a:rPr lang="en-GB" dirty="0" err="1" smtClean="0"/>
              <a:t>ystem</a:t>
            </a:r>
            <a:r>
              <a:rPr lang="en-GB" dirty="0" smtClean="0"/>
              <a:t> </a:t>
            </a:r>
            <a:r>
              <a:rPr lang="hr-HR" dirty="0" smtClean="0"/>
              <a:t>2</a:t>
            </a:r>
            <a:r>
              <a:rPr lang="en-GB" dirty="0" smtClean="0"/>
              <a:t> (</a:t>
            </a:r>
            <a:r>
              <a:rPr lang="hr-HR" dirty="0" smtClean="0"/>
              <a:t>Yandex </a:t>
            </a:r>
            <a:r>
              <a:rPr lang="en-GB" dirty="0" smtClean="0"/>
              <a:t>Translate)</a:t>
            </a:r>
            <a:endParaRPr lang="hr-HR" dirty="0" smtClean="0"/>
          </a:p>
        </p:txBody>
      </p:sp>
      <p:pic>
        <p:nvPicPr>
          <p:cNvPr id="10" name="Picture 9"/>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84784"/>
            <a:ext cx="6696744" cy="4392488"/>
          </a:xfrm>
          <a:prstGeom prst="rect">
            <a:avLst/>
          </a:prstGeom>
          <a:noFill/>
          <a:ln>
            <a:noFill/>
          </a:ln>
        </p:spPr>
      </p:pic>
      <p:sp>
        <p:nvSpPr>
          <p:cNvPr id="12" name="Rectangle 11"/>
          <p:cNvSpPr/>
          <p:nvPr/>
        </p:nvSpPr>
        <p:spPr>
          <a:xfrm>
            <a:off x="6804248" y="1502688"/>
            <a:ext cx="2504660" cy="5355312"/>
          </a:xfrm>
          <a:prstGeom prst="rect">
            <a:avLst/>
          </a:prstGeom>
        </p:spPr>
        <p:txBody>
          <a:bodyPr wrap="none">
            <a:spAutoFit/>
          </a:bodyPr>
          <a:lstStyle/>
          <a:p>
            <a:r>
              <a:rPr lang="hr-HR" dirty="0" smtClean="0"/>
              <a:t>O</a:t>
            </a:r>
            <a:r>
              <a:rPr lang="en-GB" dirty="0" smtClean="0"/>
              <a:t>ne-way between </a:t>
            </a:r>
            <a:endParaRPr lang="hr-HR" dirty="0" smtClean="0"/>
          </a:p>
          <a:p>
            <a:r>
              <a:rPr lang="en-GB" dirty="0" smtClean="0"/>
              <a:t>subjects ANOVA </a:t>
            </a:r>
            <a:endParaRPr lang="hr-HR" dirty="0" smtClean="0"/>
          </a:p>
          <a:p>
            <a:r>
              <a:rPr lang="en-GB" dirty="0" smtClean="0"/>
              <a:t>[F</a:t>
            </a:r>
            <a:r>
              <a:rPr lang="en-GB" baseline="-25000" dirty="0" smtClean="0"/>
              <a:t>(5,84)</a:t>
            </a:r>
            <a:r>
              <a:rPr lang="en-GB" dirty="0" smtClean="0"/>
              <a:t>=4.78, p=.001]</a:t>
            </a:r>
            <a:endParaRPr lang="hr-HR" dirty="0" smtClean="0"/>
          </a:p>
          <a:p>
            <a:r>
              <a:rPr lang="hr-HR" dirty="0" smtClean="0"/>
              <a:t>with p</a:t>
            </a:r>
            <a:r>
              <a:rPr lang="en-GB" dirty="0" err="1" smtClean="0"/>
              <a:t>ost</a:t>
            </a:r>
            <a:r>
              <a:rPr lang="en-GB" dirty="0" smtClean="0"/>
              <a:t> hoc </a:t>
            </a:r>
            <a:endParaRPr lang="hr-HR" dirty="0" smtClean="0"/>
          </a:p>
          <a:p>
            <a:r>
              <a:rPr lang="en-GB" dirty="0" smtClean="0"/>
              <a:t>comparisons </a:t>
            </a:r>
            <a:endParaRPr lang="hr-HR" dirty="0" smtClean="0"/>
          </a:p>
          <a:p>
            <a:r>
              <a:rPr lang="en-GB" dirty="0" smtClean="0"/>
              <a:t>using the </a:t>
            </a:r>
            <a:r>
              <a:rPr lang="en-GB" dirty="0" err="1" smtClean="0"/>
              <a:t>Tukey</a:t>
            </a:r>
            <a:r>
              <a:rPr lang="en-GB" dirty="0" smtClean="0"/>
              <a:t> HSD</a:t>
            </a:r>
            <a:endParaRPr lang="hr-HR" dirty="0" smtClean="0"/>
          </a:p>
          <a:p>
            <a:endParaRPr lang="hr-HR" dirty="0" smtClean="0"/>
          </a:p>
          <a:p>
            <a:r>
              <a:rPr lang="hr-HR" dirty="0" smtClean="0">
                <a:sym typeface="Wingdings 3"/>
              </a:rPr>
              <a:t> </a:t>
            </a:r>
            <a:r>
              <a:rPr lang="hr-HR" b="1" dirty="0" smtClean="0"/>
              <a:t>N</a:t>
            </a:r>
            <a:r>
              <a:rPr lang="en-US" b="1" dirty="0" smtClean="0"/>
              <a:t>o statistically </a:t>
            </a:r>
            <a:endParaRPr lang="hr-HR" b="1" dirty="0" smtClean="0"/>
          </a:p>
          <a:p>
            <a:r>
              <a:rPr lang="en-US" b="1" dirty="0" smtClean="0"/>
              <a:t>significant difference </a:t>
            </a:r>
            <a:endParaRPr lang="hr-HR" b="1" dirty="0" smtClean="0"/>
          </a:p>
          <a:p>
            <a:r>
              <a:rPr lang="en-US" b="1" dirty="0" smtClean="0"/>
              <a:t>among tools compared </a:t>
            </a:r>
            <a:endParaRPr lang="hr-HR" b="1" dirty="0" smtClean="0"/>
          </a:p>
          <a:p>
            <a:r>
              <a:rPr lang="en-US" b="1" dirty="0" smtClean="0"/>
              <a:t>by the same</a:t>
            </a:r>
          </a:p>
          <a:p>
            <a:r>
              <a:rPr lang="en-US" b="1" dirty="0" smtClean="0"/>
              <a:t>language pair </a:t>
            </a:r>
            <a:endParaRPr lang="hr-HR" b="1" dirty="0" smtClean="0"/>
          </a:p>
          <a:p>
            <a:r>
              <a:rPr lang="en-US" dirty="0" smtClean="0"/>
              <a:t>(e.g. English-Croatian </a:t>
            </a:r>
            <a:endParaRPr lang="hr-HR" dirty="0" smtClean="0"/>
          </a:p>
          <a:p>
            <a:r>
              <a:rPr lang="en-US" dirty="0" smtClean="0"/>
              <a:t>for both tools) when </a:t>
            </a:r>
            <a:endParaRPr lang="hr-HR" dirty="0" smtClean="0"/>
          </a:p>
          <a:p>
            <a:r>
              <a:rPr lang="en-US" dirty="0" smtClean="0"/>
              <a:t>transmitting</a:t>
            </a:r>
          </a:p>
          <a:p>
            <a:r>
              <a:rPr lang="hr-HR" dirty="0" smtClean="0"/>
              <a:t>information.</a:t>
            </a:r>
          </a:p>
          <a:p>
            <a:pPr>
              <a:buFont typeface="Wingdings 3"/>
              <a:buChar char="&quot;"/>
            </a:pPr>
            <a:r>
              <a:rPr lang="hr-HR" dirty="0" smtClean="0">
                <a:sym typeface="Wingdings 3"/>
              </a:rPr>
              <a:t>Two statistically </a:t>
            </a:r>
          </a:p>
          <a:p>
            <a:r>
              <a:rPr lang="hr-HR" dirty="0" smtClean="0">
                <a:sym typeface="Wingdings 3"/>
              </a:rPr>
              <a:t>significant mean </a:t>
            </a:r>
          </a:p>
          <a:p>
            <a:r>
              <a:rPr lang="hr-HR" dirty="0" smtClean="0">
                <a:sym typeface="Wingdings 3"/>
              </a:rPr>
              <a:t>diferences were found.  </a:t>
            </a:r>
            <a:endParaRPr lang="hr-HR" dirty="0"/>
          </a:p>
        </p:txBody>
      </p:sp>
      <p:sp>
        <p:nvSpPr>
          <p:cNvPr id="13" name="Oval 12"/>
          <p:cNvSpPr/>
          <p:nvPr/>
        </p:nvSpPr>
        <p:spPr>
          <a:xfrm>
            <a:off x="1115616" y="2204864"/>
            <a:ext cx="1584176" cy="1512168"/>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4" name="Oval 13"/>
          <p:cNvSpPr/>
          <p:nvPr/>
        </p:nvSpPr>
        <p:spPr>
          <a:xfrm>
            <a:off x="2915816" y="2708920"/>
            <a:ext cx="1584176" cy="1512168"/>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5" name="Oval 14"/>
          <p:cNvSpPr/>
          <p:nvPr/>
        </p:nvSpPr>
        <p:spPr>
          <a:xfrm>
            <a:off x="4644008" y="2420888"/>
            <a:ext cx="1584176" cy="1512168"/>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908720"/>
          </a:xfrm>
        </p:spPr>
        <p:txBody>
          <a:bodyPr>
            <a:normAutofit/>
          </a:bodyPr>
          <a:lstStyle/>
          <a:p>
            <a:pPr algn="l"/>
            <a:r>
              <a:rPr lang="hr-HR" b="1" dirty="0" smtClean="0"/>
              <a:t>1. </a:t>
            </a:r>
            <a:r>
              <a:rPr lang="en-GB" b="1" dirty="0" smtClean="0"/>
              <a:t>Evaluation at the sentence level</a:t>
            </a:r>
            <a:endParaRPr lang="hr-HR" dirty="0">
              <a:solidFill>
                <a:srgbClr val="FF9933"/>
              </a:solidFill>
            </a:endParaRPr>
          </a:p>
        </p:txBody>
      </p:sp>
      <p:sp>
        <p:nvSpPr>
          <p:cNvPr id="5" name="Footer Placeholder 3"/>
          <p:cNvSpPr>
            <a:spLocks noGrp="1"/>
          </p:cNvSpPr>
          <p:nvPr>
            <p:ph type="ftr" sz="quarter" idx="11"/>
          </p:nvPr>
        </p:nvSpPr>
        <p:spPr>
          <a:xfrm>
            <a:off x="3124200" y="6356350"/>
            <a:ext cx="2895600" cy="365125"/>
          </a:xfrm>
        </p:spPr>
        <p:txBody>
          <a:bodyPr/>
          <a:lstStyle/>
          <a:p>
            <a:r>
              <a:rPr lang="en-US" dirty="0"/>
              <a:t>Information Transfer through</a:t>
            </a:r>
            <a:br>
              <a:rPr lang="en-US" dirty="0"/>
            </a:br>
            <a:r>
              <a:rPr lang="en-US" dirty="0"/>
              <a:t>Online Summarizing and Translation Technology</a:t>
            </a:r>
            <a:endParaRPr lang="hr-HR" dirty="0"/>
          </a:p>
        </p:txBody>
      </p:sp>
      <p:sp>
        <p:nvSpPr>
          <p:cNvPr id="8" name="Rectangle 7"/>
          <p:cNvSpPr/>
          <p:nvPr/>
        </p:nvSpPr>
        <p:spPr>
          <a:xfrm>
            <a:off x="0" y="1052736"/>
            <a:ext cx="7839647" cy="400110"/>
          </a:xfrm>
          <a:prstGeom prst="rect">
            <a:avLst/>
          </a:prstGeom>
        </p:spPr>
        <p:txBody>
          <a:bodyPr wrap="none">
            <a:spAutoFit/>
          </a:bodyPr>
          <a:lstStyle/>
          <a:p>
            <a:r>
              <a:rPr lang="en-GB" sz="2000" b="1" dirty="0" smtClean="0"/>
              <a:t>Error bars (mean and 95% CI for means): accuracy by tool and language </a:t>
            </a:r>
            <a:endParaRPr lang="hr-HR" sz="2000" b="1" dirty="0"/>
          </a:p>
        </p:txBody>
      </p:sp>
      <p:sp>
        <p:nvSpPr>
          <p:cNvPr id="9" name="Rectangle 8"/>
          <p:cNvSpPr/>
          <p:nvPr/>
        </p:nvSpPr>
        <p:spPr>
          <a:xfrm>
            <a:off x="179512" y="5949280"/>
            <a:ext cx="3126433" cy="646331"/>
          </a:xfrm>
          <a:prstGeom prst="rect">
            <a:avLst/>
          </a:prstGeom>
        </p:spPr>
        <p:txBody>
          <a:bodyPr wrap="none">
            <a:spAutoFit/>
          </a:bodyPr>
          <a:lstStyle/>
          <a:p>
            <a:r>
              <a:rPr lang="hr-HR" dirty="0" smtClean="0"/>
              <a:t>MT s</a:t>
            </a:r>
            <a:r>
              <a:rPr lang="en-GB" dirty="0" err="1" smtClean="0"/>
              <a:t>ystem</a:t>
            </a:r>
            <a:r>
              <a:rPr lang="en-GB" dirty="0" smtClean="0"/>
              <a:t> 1 (Google Translate)</a:t>
            </a:r>
            <a:endParaRPr lang="hr-HR" dirty="0" smtClean="0"/>
          </a:p>
          <a:p>
            <a:r>
              <a:rPr lang="hr-HR" dirty="0" smtClean="0"/>
              <a:t>MT s</a:t>
            </a:r>
            <a:r>
              <a:rPr lang="en-GB" dirty="0" err="1" smtClean="0"/>
              <a:t>ystem</a:t>
            </a:r>
            <a:r>
              <a:rPr lang="en-GB" dirty="0" smtClean="0"/>
              <a:t> </a:t>
            </a:r>
            <a:r>
              <a:rPr lang="hr-HR" dirty="0" smtClean="0"/>
              <a:t>2</a:t>
            </a:r>
            <a:r>
              <a:rPr lang="en-GB" dirty="0" smtClean="0"/>
              <a:t> (</a:t>
            </a:r>
            <a:r>
              <a:rPr lang="hr-HR" dirty="0" smtClean="0"/>
              <a:t>Yandex </a:t>
            </a:r>
            <a:r>
              <a:rPr lang="en-GB" dirty="0" smtClean="0"/>
              <a:t>Translate)</a:t>
            </a:r>
            <a:endParaRPr lang="hr-HR" dirty="0" smtClean="0"/>
          </a:p>
        </p:txBody>
      </p:sp>
      <p:pic>
        <p:nvPicPr>
          <p:cNvPr id="10" name="Picture 9"/>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84784"/>
            <a:ext cx="6696744" cy="4392488"/>
          </a:xfrm>
          <a:prstGeom prst="rect">
            <a:avLst/>
          </a:prstGeom>
          <a:noFill/>
          <a:ln>
            <a:noFill/>
          </a:ln>
        </p:spPr>
      </p:pic>
      <p:sp>
        <p:nvSpPr>
          <p:cNvPr id="12" name="Rectangle 11"/>
          <p:cNvSpPr/>
          <p:nvPr/>
        </p:nvSpPr>
        <p:spPr>
          <a:xfrm>
            <a:off x="6804248" y="1628800"/>
            <a:ext cx="2542299" cy="3693319"/>
          </a:xfrm>
          <a:prstGeom prst="rect">
            <a:avLst/>
          </a:prstGeom>
        </p:spPr>
        <p:txBody>
          <a:bodyPr wrap="none">
            <a:spAutoFit/>
          </a:bodyPr>
          <a:lstStyle/>
          <a:p>
            <a:r>
              <a:rPr lang="hr-HR" dirty="0" smtClean="0"/>
              <a:t>O</a:t>
            </a:r>
            <a:r>
              <a:rPr lang="en-GB" dirty="0" smtClean="0"/>
              <a:t>ne-way between </a:t>
            </a:r>
            <a:endParaRPr lang="hr-HR" dirty="0" smtClean="0"/>
          </a:p>
          <a:p>
            <a:r>
              <a:rPr lang="en-GB" dirty="0" smtClean="0"/>
              <a:t>subjects ANOVA </a:t>
            </a:r>
            <a:endParaRPr lang="hr-HR" dirty="0" smtClean="0"/>
          </a:p>
          <a:p>
            <a:r>
              <a:rPr lang="en-GB" dirty="0" smtClean="0"/>
              <a:t>[F</a:t>
            </a:r>
            <a:r>
              <a:rPr lang="en-GB" baseline="-25000" dirty="0" smtClean="0"/>
              <a:t>(5,84)</a:t>
            </a:r>
            <a:r>
              <a:rPr lang="en-GB" dirty="0" smtClean="0"/>
              <a:t>=4.78, p=.001]</a:t>
            </a:r>
            <a:endParaRPr lang="hr-HR" dirty="0" smtClean="0"/>
          </a:p>
          <a:p>
            <a:r>
              <a:rPr lang="hr-HR" dirty="0" smtClean="0"/>
              <a:t>with p</a:t>
            </a:r>
            <a:r>
              <a:rPr lang="en-GB" dirty="0" err="1" smtClean="0"/>
              <a:t>ost</a:t>
            </a:r>
            <a:r>
              <a:rPr lang="en-GB" dirty="0" smtClean="0"/>
              <a:t> hoc </a:t>
            </a:r>
            <a:endParaRPr lang="hr-HR" dirty="0" smtClean="0"/>
          </a:p>
          <a:p>
            <a:r>
              <a:rPr lang="en-GB" dirty="0" smtClean="0"/>
              <a:t>comparisons </a:t>
            </a:r>
            <a:endParaRPr lang="hr-HR" dirty="0" smtClean="0"/>
          </a:p>
          <a:p>
            <a:r>
              <a:rPr lang="en-GB" dirty="0" smtClean="0"/>
              <a:t>using the </a:t>
            </a:r>
            <a:r>
              <a:rPr lang="en-GB" dirty="0" err="1" smtClean="0"/>
              <a:t>Tukey</a:t>
            </a:r>
            <a:r>
              <a:rPr lang="en-GB" dirty="0" smtClean="0"/>
              <a:t> HSD</a:t>
            </a:r>
            <a:endParaRPr lang="hr-HR" dirty="0" smtClean="0"/>
          </a:p>
          <a:p>
            <a:endParaRPr lang="hr-HR" dirty="0" smtClean="0"/>
          </a:p>
          <a:p>
            <a:pPr>
              <a:buFont typeface="Wingdings 3"/>
              <a:buChar char="&quot;"/>
            </a:pPr>
            <a:r>
              <a:rPr lang="hr-HR" b="1" dirty="0" smtClean="0"/>
              <a:t>Google </a:t>
            </a:r>
            <a:r>
              <a:rPr lang="en-US" b="1" dirty="0" smtClean="0"/>
              <a:t>Translate </a:t>
            </a:r>
            <a:endParaRPr lang="hr-HR" b="1" dirty="0" smtClean="0"/>
          </a:p>
          <a:p>
            <a:r>
              <a:rPr lang="en-US" b="1" dirty="0" smtClean="0"/>
              <a:t>from English</a:t>
            </a:r>
            <a:r>
              <a:rPr lang="hr-HR" b="1" dirty="0" smtClean="0"/>
              <a:t> </a:t>
            </a:r>
            <a:r>
              <a:rPr lang="en-US" b="1" dirty="0" smtClean="0"/>
              <a:t>to Croatian </a:t>
            </a:r>
            <a:endParaRPr lang="hr-HR" b="1" dirty="0" smtClean="0"/>
          </a:p>
          <a:p>
            <a:r>
              <a:rPr lang="en-US" b="1" dirty="0" smtClean="0"/>
              <a:t>resulted in higher mean </a:t>
            </a:r>
            <a:endParaRPr lang="hr-HR" b="1" dirty="0" smtClean="0"/>
          </a:p>
          <a:p>
            <a:r>
              <a:rPr lang="en-US" b="1" dirty="0" smtClean="0"/>
              <a:t>accuracy than</a:t>
            </a:r>
            <a:r>
              <a:rPr lang="hr-HR" b="1" dirty="0" smtClean="0"/>
              <a:t> </a:t>
            </a:r>
            <a:r>
              <a:rPr lang="en-US" b="1" dirty="0" err="1" smtClean="0"/>
              <a:t>Yandex</a:t>
            </a:r>
            <a:r>
              <a:rPr lang="en-US" b="1" dirty="0" smtClean="0"/>
              <a:t> </a:t>
            </a:r>
            <a:endParaRPr lang="hr-HR" b="1" dirty="0" smtClean="0"/>
          </a:p>
          <a:p>
            <a:r>
              <a:rPr lang="en-US" b="1" dirty="0" smtClean="0"/>
              <a:t>Translate</a:t>
            </a:r>
            <a:r>
              <a:rPr lang="hr-HR" b="1" dirty="0" smtClean="0"/>
              <a:t> </a:t>
            </a:r>
            <a:r>
              <a:rPr lang="en-US" b="1" dirty="0" smtClean="0"/>
              <a:t>from German </a:t>
            </a:r>
            <a:endParaRPr lang="hr-HR" b="1" dirty="0" smtClean="0"/>
          </a:p>
          <a:p>
            <a:r>
              <a:rPr lang="en-US" b="1" dirty="0" smtClean="0"/>
              <a:t>to</a:t>
            </a:r>
            <a:r>
              <a:rPr lang="hr-HR" b="1" dirty="0" smtClean="0"/>
              <a:t> </a:t>
            </a:r>
            <a:r>
              <a:rPr lang="en-US" b="1" dirty="0" smtClean="0"/>
              <a:t>Croatian</a:t>
            </a:r>
            <a:r>
              <a:rPr lang="en-US" dirty="0" smtClean="0"/>
              <a:t> (p&lt;.001)</a:t>
            </a:r>
            <a:endParaRPr lang="hr-HR" dirty="0"/>
          </a:p>
        </p:txBody>
      </p:sp>
      <p:sp>
        <p:nvSpPr>
          <p:cNvPr id="11" name="Down Arrow 10"/>
          <p:cNvSpPr/>
          <p:nvPr/>
        </p:nvSpPr>
        <p:spPr>
          <a:xfrm rot="10800000">
            <a:off x="1187624" y="3284984"/>
            <a:ext cx="504056" cy="720080"/>
          </a:xfrm>
          <a:prstGeom prst="downArrow">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dirty="0">
              <a:solidFill>
                <a:srgbClr val="FF0000"/>
              </a:solidFill>
            </a:endParaRPr>
          </a:p>
        </p:txBody>
      </p:sp>
      <p:sp>
        <p:nvSpPr>
          <p:cNvPr id="13" name="Down Arrow 12"/>
          <p:cNvSpPr/>
          <p:nvPr/>
        </p:nvSpPr>
        <p:spPr>
          <a:xfrm rot="10800000">
            <a:off x="3851920" y="4149080"/>
            <a:ext cx="504056" cy="720080"/>
          </a:xfrm>
          <a:prstGeom prst="downArrow">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dirty="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908720"/>
          </a:xfrm>
        </p:spPr>
        <p:txBody>
          <a:bodyPr>
            <a:normAutofit/>
          </a:bodyPr>
          <a:lstStyle/>
          <a:p>
            <a:pPr algn="l"/>
            <a:r>
              <a:rPr lang="hr-HR" b="1" dirty="0" smtClean="0"/>
              <a:t>1. </a:t>
            </a:r>
            <a:r>
              <a:rPr lang="en-GB" b="1" dirty="0" smtClean="0"/>
              <a:t>Evaluation at the sentence level</a:t>
            </a:r>
            <a:endParaRPr lang="hr-HR" dirty="0">
              <a:solidFill>
                <a:srgbClr val="FF9933"/>
              </a:solidFill>
            </a:endParaRPr>
          </a:p>
        </p:txBody>
      </p:sp>
      <p:sp>
        <p:nvSpPr>
          <p:cNvPr id="5" name="Footer Placeholder 3"/>
          <p:cNvSpPr>
            <a:spLocks noGrp="1"/>
          </p:cNvSpPr>
          <p:nvPr>
            <p:ph type="ftr" sz="quarter" idx="11"/>
          </p:nvPr>
        </p:nvSpPr>
        <p:spPr>
          <a:xfrm>
            <a:off x="3124200" y="6356350"/>
            <a:ext cx="2895600" cy="365125"/>
          </a:xfrm>
        </p:spPr>
        <p:txBody>
          <a:bodyPr/>
          <a:lstStyle/>
          <a:p>
            <a:r>
              <a:rPr lang="en-US" dirty="0"/>
              <a:t>Information Transfer through</a:t>
            </a:r>
            <a:br>
              <a:rPr lang="en-US" dirty="0"/>
            </a:br>
            <a:r>
              <a:rPr lang="en-US" dirty="0"/>
              <a:t>Online Summarizing and Translation Technology</a:t>
            </a:r>
            <a:endParaRPr lang="hr-HR" dirty="0"/>
          </a:p>
        </p:txBody>
      </p:sp>
      <p:sp>
        <p:nvSpPr>
          <p:cNvPr id="8" name="Rectangle 7"/>
          <p:cNvSpPr/>
          <p:nvPr/>
        </p:nvSpPr>
        <p:spPr>
          <a:xfrm>
            <a:off x="0" y="1052736"/>
            <a:ext cx="7839647" cy="400110"/>
          </a:xfrm>
          <a:prstGeom prst="rect">
            <a:avLst/>
          </a:prstGeom>
        </p:spPr>
        <p:txBody>
          <a:bodyPr wrap="none">
            <a:spAutoFit/>
          </a:bodyPr>
          <a:lstStyle/>
          <a:p>
            <a:r>
              <a:rPr lang="en-GB" sz="2000" b="1" dirty="0" smtClean="0"/>
              <a:t>Error bars (mean and 95% CI for means): accuracy by tool and language </a:t>
            </a:r>
            <a:endParaRPr lang="hr-HR" sz="2000" b="1" dirty="0"/>
          </a:p>
        </p:txBody>
      </p:sp>
      <p:sp>
        <p:nvSpPr>
          <p:cNvPr id="9" name="Rectangle 8"/>
          <p:cNvSpPr/>
          <p:nvPr/>
        </p:nvSpPr>
        <p:spPr>
          <a:xfrm>
            <a:off x="179512" y="5949280"/>
            <a:ext cx="3126433" cy="646331"/>
          </a:xfrm>
          <a:prstGeom prst="rect">
            <a:avLst/>
          </a:prstGeom>
        </p:spPr>
        <p:txBody>
          <a:bodyPr wrap="none">
            <a:spAutoFit/>
          </a:bodyPr>
          <a:lstStyle/>
          <a:p>
            <a:r>
              <a:rPr lang="hr-HR" dirty="0" smtClean="0"/>
              <a:t>MT s</a:t>
            </a:r>
            <a:r>
              <a:rPr lang="en-GB" dirty="0" err="1" smtClean="0"/>
              <a:t>ystem</a:t>
            </a:r>
            <a:r>
              <a:rPr lang="en-GB" dirty="0" smtClean="0"/>
              <a:t> 1 (Google Translate)</a:t>
            </a:r>
            <a:endParaRPr lang="hr-HR" dirty="0" smtClean="0"/>
          </a:p>
          <a:p>
            <a:r>
              <a:rPr lang="hr-HR" dirty="0" smtClean="0"/>
              <a:t>MT s</a:t>
            </a:r>
            <a:r>
              <a:rPr lang="en-GB" dirty="0" err="1" smtClean="0"/>
              <a:t>ystem</a:t>
            </a:r>
            <a:r>
              <a:rPr lang="en-GB" dirty="0" smtClean="0"/>
              <a:t> </a:t>
            </a:r>
            <a:r>
              <a:rPr lang="hr-HR" dirty="0" smtClean="0"/>
              <a:t>2</a:t>
            </a:r>
            <a:r>
              <a:rPr lang="en-GB" dirty="0" smtClean="0"/>
              <a:t> (</a:t>
            </a:r>
            <a:r>
              <a:rPr lang="hr-HR" dirty="0" smtClean="0"/>
              <a:t>Yandex </a:t>
            </a:r>
            <a:r>
              <a:rPr lang="en-GB" dirty="0" smtClean="0"/>
              <a:t>Translate)</a:t>
            </a:r>
            <a:endParaRPr lang="hr-HR" dirty="0" smtClean="0"/>
          </a:p>
        </p:txBody>
      </p:sp>
      <p:pic>
        <p:nvPicPr>
          <p:cNvPr id="10" name="Picture 9"/>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84784"/>
            <a:ext cx="6696744" cy="4392488"/>
          </a:xfrm>
          <a:prstGeom prst="rect">
            <a:avLst/>
          </a:prstGeom>
          <a:noFill/>
          <a:ln>
            <a:noFill/>
          </a:ln>
        </p:spPr>
      </p:pic>
      <p:sp>
        <p:nvSpPr>
          <p:cNvPr id="12" name="Rectangle 11"/>
          <p:cNvSpPr/>
          <p:nvPr/>
        </p:nvSpPr>
        <p:spPr>
          <a:xfrm>
            <a:off x="6804248" y="1628800"/>
            <a:ext cx="2559740" cy="3970318"/>
          </a:xfrm>
          <a:prstGeom prst="rect">
            <a:avLst/>
          </a:prstGeom>
        </p:spPr>
        <p:txBody>
          <a:bodyPr wrap="none">
            <a:spAutoFit/>
          </a:bodyPr>
          <a:lstStyle/>
          <a:p>
            <a:r>
              <a:rPr lang="hr-HR" dirty="0" smtClean="0"/>
              <a:t>O</a:t>
            </a:r>
            <a:r>
              <a:rPr lang="en-GB" dirty="0" smtClean="0"/>
              <a:t>ne-way between </a:t>
            </a:r>
            <a:endParaRPr lang="hr-HR" dirty="0" smtClean="0"/>
          </a:p>
          <a:p>
            <a:r>
              <a:rPr lang="en-GB" dirty="0" smtClean="0"/>
              <a:t>subjects ANOVA </a:t>
            </a:r>
            <a:endParaRPr lang="hr-HR" dirty="0" smtClean="0"/>
          </a:p>
          <a:p>
            <a:r>
              <a:rPr lang="en-GB" dirty="0" smtClean="0"/>
              <a:t>[F</a:t>
            </a:r>
            <a:r>
              <a:rPr lang="en-GB" baseline="-25000" dirty="0" smtClean="0"/>
              <a:t>(5,84)</a:t>
            </a:r>
            <a:r>
              <a:rPr lang="en-GB" dirty="0" smtClean="0"/>
              <a:t>=4.78, p=.001]</a:t>
            </a:r>
            <a:endParaRPr lang="hr-HR" dirty="0" smtClean="0"/>
          </a:p>
          <a:p>
            <a:r>
              <a:rPr lang="hr-HR" dirty="0" smtClean="0"/>
              <a:t>with p</a:t>
            </a:r>
            <a:r>
              <a:rPr lang="en-GB" dirty="0" err="1" smtClean="0"/>
              <a:t>ost</a:t>
            </a:r>
            <a:r>
              <a:rPr lang="en-GB" dirty="0" smtClean="0"/>
              <a:t> hoc </a:t>
            </a:r>
            <a:endParaRPr lang="hr-HR" dirty="0" smtClean="0"/>
          </a:p>
          <a:p>
            <a:r>
              <a:rPr lang="en-GB" dirty="0" smtClean="0"/>
              <a:t>comparisons </a:t>
            </a:r>
            <a:endParaRPr lang="hr-HR" dirty="0" smtClean="0"/>
          </a:p>
          <a:p>
            <a:r>
              <a:rPr lang="en-GB" dirty="0" smtClean="0"/>
              <a:t>using the </a:t>
            </a:r>
            <a:r>
              <a:rPr lang="en-GB" dirty="0" err="1" smtClean="0"/>
              <a:t>Tukey</a:t>
            </a:r>
            <a:r>
              <a:rPr lang="en-GB" dirty="0" smtClean="0"/>
              <a:t> HSD</a:t>
            </a:r>
            <a:endParaRPr lang="hr-HR" dirty="0" smtClean="0"/>
          </a:p>
          <a:p>
            <a:endParaRPr lang="hr-HR" dirty="0" smtClean="0"/>
          </a:p>
          <a:p>
            <a:pPr>
              <a:buFont typeface="Wingdings 3"/>
              <a:buChar char="&quot;"/>
            </a:pPr>
            <a:r>
              <a:rPr lang="en-US" b="1" dirty="0" err="1" smtClean="0"/>
              <a:t>Yandex</a:t>
            </a:r>
            <a:r>
              <a:rPr lang="en-US" b="1" dirty="0" smtClean="0"/>
              <a:t> Translate </a:t>
            </a:r>
            <a:endParaRPr lang="hr-HR" b="1" dirty="0" smtClean="0"/>
          </a:p>
          <a:p>
            <a:r>
              <a:rPr lang="en-US" b="1" dirty="0" smtClean="0"/>
              <a:t>from English to Croatian</a:t>
            </a:r>
            <a:endParaRPr lang="hr-HR" b="1" dirty="0" smtClean="0"/>
          </a:p>
          <a:p>
            <a:r>
              <a:rPr lang="en-US" b="1" dirty="0" smtClean="0"/>
              <a:t> resulted in</a:t>
            </a:r>
            <a:r>
              <a:rPr lang="hr-HR" b="1" dirty="0" smtClean="0"/>
              <a:t> </a:t>
            </a:r>
            <a:r>
              <a:rPr lang="en-US" b="1" dirty="0" smtClean="0"/>
              <a:t>higher mean </a:t>
            </a:r>
            <a:endParaRPr lang="hr-HR" b="1" dirty="0" smtClean="0"/>
          </a:p>
          <a:p>
            <a:r>
              <a:rPr lang="en-US" b="1" dirty="0" smtClean="0"/>
              <a:t>accuracy than </a:t>
            </a:r>
            <a:r>
              <a:rPr lang="en-US" b="1" dirty="0" err="1" smtClean="0"/>
              <a:t>Yandex</a:t>
            </a:r>
            <a:r>
              <a:rPr lang="en-US" b="1" dirty="0" smtClean="0"/>
              <a:t> </a:t>
            </a:r>
            <a:endParaRPr lang="hr-HR" b="1" dirty="0" smtClean="0"/>
          </a:p>
          <a:p>
            <a:r>
              <a:rPr lang="en-US" b="1" dirty="0" smtClean="0"/>
              <a:t>Translate from German </a:t>
            </a:r>
            <a:endParaRPr lang="hr-HR" b="1" dirty="0" smtClean="0"/>
          </a:p>
          <a:p>
            <a:r>
              <a:rPr lang="en-US" b="1" dirty="0" smtClean="0"/>
              <a:t>to Croatian</a:t>
            </a:r>
          </a:p>
          <a:p>
            <a:r>
              <a:rPr lang="hr-HR" dirty="0" smtClean="0"/>
              <a:t>(p&lt;.001).</a:t>
            </a:r>
            <a:endParaRPr lang="hr-HR" dirty="0"/>
          </a:p>
        </p:txBody>
      </p:sp>
      <p:sp>
        <p:nvSpPr>
          <p:cNvPr id="11" name="Down Arrow 10"/>
          <p:cNvSpPr/>
          <p:nvPr/>
        </p:nvSpPr>
        <p:spPr>
          <a:xfrm rot="10800000">
            <a:off x="2051720" y="3429000"/>
            <a:ext cx="504056" cy="720080"/>
          </a:xfrm>
          <a:prstGeom prst="downArrow">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dirty="0">
              <a:solidFill>
                <a:srgbClr val="FF0000"/>
              </a:solidFill>
            </a:endParaRPr>
          </a:p>
        </p:txBody>
      </p:sp>
      <p:sp>
        <p:nvSpPr>
          <p:cNvPr id="13" name="Down Arrow 12"/>
          <p:cNvSpPr/>
          <p:nvPr/>
        </p:nvSpPr>
        <p:spPr>
          <a:xfrm rot="10800000">
            <a:off x="3851920" y="4149080"/>
            <a:ext cx="504056" cy="720080"/>
          </a:xfrm>
          <a:prstGeom prst="downArrow">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dirty="0">
              <a:solidFill>
                <a:srgbClr val="FF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908720"/>
          </a:xfrm>
        </p:spPr>
        <p:txBody>
          <a:bodyPr>
            <a:normAutofit/>
          </a:bodyPr>
          <a:lstStyle/>
          <a:p>
            <a:pPr algn="l"/>
            <a:r>
              <a:rPr lang="hr-HR" b="1" dirty="0" smtClean="0"/>
              <a:t>2. </a:t>
            </a:r>
            <a:r>
              <a:rPr lang="en-GB" b="1" dirty="0" smtClean="0"/>
              <a:t>Evaluation at the </a:t>
            </a:r>
            <a:r>
              <a:rPr lang="hr-HR" b="1" dirty="0" smtClean="0"/>
              <a:t>text</a:t>
            </a:r>
            <a:r>
              <a:rPr lang="en-GB" b="1" dirty="0" smtClean="0"/>
              <a:t> level</a:t>
            </a:r>
            <a:endParaRPr lang="hr-HR" dirty="0">
              <a:solidFill>
                <a:srgbClr val="FF9933"/>
              </a:solidFill>
            </a:endParaRPr>
          </a:p>
        </p:txBody>
      </p:sp>
      <p:sp>
        <p:nvSpPr>
          <p:cNvPr id="5" name="Footer Placeholder 3"/>
          <p:cNvSpPr>
            <a:spLocks noGrp="1"/>
          </p:cNvSpPr>
          <p:nvPr>
            <p:ph type="ftr" sz="quarter" idx="11"/>
          </p:nvPr>
        </p:nvSpPr>
        <p:spPr>
          <a:xfrm>
            <a:off x="3124200" y="6356350"/>
            <a:ext cx="2895600" cy="365125"/>
          </a:xfrm>
        </p:spPr>
        <p:txBody>
          <a:bodyPr/>
          <a:lstStyle/>
          <a:p>
            <a:r>
              <a:rPr lang="en-US" dirty="0"/>
              <a:t>Information Transfer through</a:t>
            </a:r>
            <a:br>
              <a:rPr lang="en-US" dirty="0"/>
            </a:br>
            <a:r>
              <a:rPr lang="en-US" dirty="0"/>
              <a:t>Online Summarizing and Translation Technology</a:t>
            </a:r>
            <a:endParaRPr lang="hr-HR" dirty="0"/>
          </a:p>
        </p:txBody>
      </p:sp>
      <p:sp>
        <p:nvSpPr>
          <p:cNvPr id="8" name="Rectangle 7"/>
          <p:cNvSpPr/>
          <p:nvPr/>
        </p:nvSpPr>
        <p:spPr>
          <a:xfrm>
            <a:off x="0" y="1052736"/>
            <a:ext cx="8977073" cy="400110"/>
          </a:xfrm>
          <a:prstGeom prst="rect">
            <a:avLst/>
          </a:prstGeom>
        </p:spPr>
        <p:txBody>
          <a:bodyPr wrap="none">
            <a:spAutoFit/>
          </a:bodyPr>
          <a:lstStyle/>
          <a:p>
            <a:r>
              <a:rPr lang="en-GB" sz="2000" b="1" dirty="0" smtClean="0"/>
              <a:t>Comparison of sentence by sentence mean scores and text evaluation mean scores</a:t>
            </a:r>
            <a:endParaRPr lang="hr-HR" sz="2000" b="1" dirty="0"/>
          </a:p>
        </p:txBody>
      </p:sp>
      <p:sp>
        <p:nvSpPr>
          <p:cNvPr id="9" name="Rectangle 8"/>
          <p:cNvSpPr/>
          <p:nvPr/>
        </p:nvSpPr>
        <p:spPr>
          <a:xfrm>
            <a:off x="179512" y="5949280"/>
            <a:ext cx="3126433" cy="646331"/>
          </a:xfrm>
          <a:prstGeom prst="rect">
            <a:avLst/>
          </a:prstGeom>
        </p:spPr>
        <p:txBody>
          <a:bodyPr wrap="none">
            <a:spAutoFit/>
          </a:bodyPr>
          <a:lstStyle/>
          <a:p>
            <a:r>
              <a:rPr lang="hr-HR" dirty="0" smtClean="0"/>
              <a:t>MT s</a:t>
            </a:r>
            <a:r>
              <a:rPr lang="en-GB" dirty="0" err="1" smtClean="0"/>
              <a:t>ystem</a:t>
            </a:r>
            <a:r>
              <a:rPr lang="en-GB" dirty="0" smtClean="0"/>
              <a:t> 1 (Google Translate)</a:t>
            </a:r>
            <a:endParaRPr lang="hr-HR" dirty="0" smtClean="0"/>
          </a:p>
          <a:p>
            <a:r>
              <a:rPr lang="hr-HR" dirty="0" smtClean="0"/>
              <a:t>MT s</a:t>
            </a:r>
            <a:r>
              <a:rPr lang="en-GB" dirty="0" err="1" smtClean="0"/>
              <a:t>ystem</a:t>
            </a:r>
            <a:r>
              <a:rPr lang="en-GB" dirty="0" smtClean="0"/>
              <a:t> </a:t>
            </a:r>
            <a:r>
              <a:rPr lang="hr-HR" dirty="0" smtClean="0"/>
              <a:t>2</a:t>
            </a:r>
            <a:r>
              <a:rPr lang="en-GB" dirty="0" smtClean="0"/>
              <a:t> (</a:t>
            </a:r>
            <a:r>
              <a:rPr lang="hr-HR" dirty="0" smtClean="0"/>
              <a:t>Yandex </a:t>
            </a:r>
            <a:r>
              <a:rPr lang="en-GB" dirty="0" smtClean="0"/>
              <a:t>Translate)</a:t>
            </a:r>
            <a:endParaRPr lang="hr-HR" dirty="0" smtClean="0"/>
          </a:p>
        </p:txBody>
      </p:sp>
      <p:sp>
        <p:nvSpPr>
          <p:cNvPr id="12" name="Rectangle 11"/>
          <p:cNvSpPr/>
          <p:nvPr/>
        </p:nvSpPr>
        <p:spPr>
          <a:xfrm>
            <a:off x="5940152" y="1556792"/>
            <a:ext cx="3269549" cy="2031325"/>
          </a:xfrm>
          <a:prstGeom prst="rect">
            <a:avLst/>
          </a:prstGeom>
        </p:spPr>
        <p:txBody>
          <a:bodyPr wrap="none">
            <a:spAutoFit/>
          </a:bodyPr>
          <a:lstStyle/>
          <a:p>
            <a:r>
              <a:rPr lang="hr-HR" dirty="0" smtClean="0"/>
              <a:t>Quality evaluation of sentence </a:t>
            </a:r>
          </a:p>
          <a:p>
            <a:r>
              <a:rPr lang="hr-HR" dirty="0" smtClean="0"/>
              <a:t>by sentence translation has </a:t>
            </a:r>
          </a:p>
          <a:p>
            <a:r>
              <a:rPr lang="hr-HR" dirty="0" smtClean="0"/>
              <a:t>statisticaly higher overall mean</a:t>
            </a:r>
          </a:p>
          <a:p>
            <a:r>
              <a:rPr lang="hr-HR" dirty="0" smtClean="0"/>
              <a:t>score than quality evaluation of </a:t>
            </a:r>
          </a:p>
          <a:p>
            <a:r>
              <a:rPr lang="hr-HR" dirty="0" smtClean="0"/>
              <a:t>translation of the text as a whole</a:t>
            </a:r>
          </a:p>
          <a:p>
            <a:endParaRPr lang="hr-HR" dirty="0" smtClean="0"/>
          </a:p>
          <a:p>
            <a:r>
              <a:rPr lang="hr-HR" dirty="0" smtClean="0"/>
              <a:t>[t(89)=7.20, p&lt;.001]</a:t>
            </a:r>
            <a:endParaRPr lang="hr-HR" dirty="0"/>
          </a:p>
        </p:txBody>
      </p:sp>
      <p:pic>
        <p:nvPicPr>
          <p:cNvPr id="14" name="Picture 1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556792"/>
            <a:ext cx="5667054" cy="4148286"/>
          </a:xfrm>
          <a:prstGeom prst="rect">
            <a:avLst/>
          </a:prstGeom>
          <a:noFill/>
          <a:ln>
            <a:noFill/>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1"/>
          </p:nvPr>
        </p:nvSpPr>
        <p:spPr>
          <a:xfrm>
            <a:off x="3124200" y="6356350"/>
            <a:ext cx="2895600" cy="365125"/>
          </a:xfrm>
        </p:spPr>
        <p:txBody>
          <a:bodyPr/>
          <a:lstStyle/>
          <a:p>
            <a:r>
              <a:rPr lang="en-US" dirty="0"/>
              <a:t>Information Transfer through</a:t>
            </a:r>
            <a:br>
              <a:rPr lang="en-US" dirty="0"/>
            </a:br>
            <a:r>
              <a:rPr lang="en-US" dirty="0"/>
              <a:t>Online Summarizing and Translation Technology</a:t>
            </a:r>
            <a:endParaRPr lang="hr-HR" dirty="0"/>
          </a:p>
        </p:txBody>
      </p:sp>
      <p:sp>
        <p:nvSpPr>
          <p:cNvPr id="8" name="Rectangle 7"/>
          <p:cNvSpPr/>
          <p:nvPr/>
        </p:nvSpPr>
        <p:spPr>
          <a:xfrm>
            <a:off x="0" y="1052736"/>
            <a:ext cx="7839647" cy="400110"/>
          </a:xfrm>
          <a:prstGeom prst="rect">
            <a:avLst/>
          </a:prstGeom>
        </p:spPr>
        <p:txBody>
          <a:bodyPr wrap="none">
            <a:spAutoFit/>
          </a:bodyPr>
          <a:lstStyle/>
          <a:p>
            <a:r>
              <a:rPr lang="en-GB" sz="2000" b="1" dirty="0" smtClean="0"/>
              <a:t>Error bars (mean and 95% CI for means): accuracy by tool and language </a:t>
            </a:r>
            <a:endParaRPr lang="hr-HR" sz="2000" b="1" dirty="0"/>
          </a:p>
        </p:txBody>
      </p:sp>
      <p:sp>
        <p:nvSpPr>
          <p:cNvPr id="9" name="Rectangle 8"/>
          <p:cNvSpPr/>
          <p:nvPr/>
        </p:nvSpPr>
        <p:spPr>
          <a:xfrm>
            <a:off x="179512" y="5949280"/>
            <a:ext cx="3126433" cy="646331"/>
          </a:xfrm>
          <a:prstGeom prst="rect">
            <a:avLst/>
          </a:prstGeom>
        </p:spPr>
        <p:txBody>
          <a:bodyPr wrap="none">
            <a:spAutoFit/>
          </a:bodyPr>
          <a:lstStyle/>
          <a:p>
            <a:r>
              <a:rPr lang="hr-HR" dirty="0" smtClean="0"/>
              <a:t>MT s</a:t>
            </a:r>
            <a:r>
              <a:rPr lang="en-GB" dirty="0" err="1" smtClean="0"/>
              <a:t>ystem</a:t>
            </a:r>
            <a:r>
              <a:rPr lang="en-GB" dirty="0" smtClean="0"/>
              <a:t> 1 (Google Translate)</a:t>
            </a:r>
            <a:endParaRPr lang="hr-HR" dirty="0" smtClean="0"/>
          </a:p>
          <a:p>
            <a:r>
              <a:rPr lang="hr-HR" dirty="0" smtClean="0"/>
              <a:t>MT s</a:t>
            </a:r>
            <a:r>
              <a:rPr lang="en-GB" dirty="0" err="1" smtClean="0"/>
              <a:t>ystem</a:t>
            </a:r>
            <a:r>
              <a:rPr lang="en-GB" dirty="0" smtClean="0"/>
              <a:t> </a:t>
            </a:r>
            <a:r>
              <a:rPr lang="hr-HR" dirty="0" smtClean="0"/>
              <a:t>2</a:t>
            </a:r>
            <a:r>
              <a:rPr lang="en-GB" dirty="0" smtClean="0"/>
              <a:t> (</a:t>
            </a:r>
            <a:r>
              <a:rPr lang="hr-HR" dirty="0" smtClean="0"/>
              <a:t>Yandex </a:t>
            </a:r>
            <a:r>
              <a:rPr lang="en-GB" dirty="0" smtClean="0"/>
              <a:t>Translate)</a:t>
            </a:r>
            <a:endParaRPr lang="hr-HR" dirty="0" smtClean="0"/>
          </a:p>
        </p:txBody>
      </p:sp>
      <p:sp>
        <p:nvSpPr>
          <p:cNvPr id="12" name="Rectangle 11"/>
          <p:cNvSpPr/>
          <p:nvPr/>
        </p:nvSpPr>
        <p:spPr>
          <a:xfrm>
            <a:off x="6660232" y="1628800"/>
            <a:ext cx="2648676" cy="4801314"/>
          </a:xfrm>
          <a:prstGeom prst="rect">
            <a:avLst/>
          </a:prstGeom>
        </p:spPr>
        <p:txBody>
          <a:bodyPr wrap="square">
            <a:spAutoFit/>
          </a:bodyPr>
          <a:lstStyle/>
          <a:p>
            <a:r>
              <a:rPr lang="hr-HR" dirty="0" smtClean="0"/>
              <a:t>O</a:t>
            </a:r>
            <a:r>
              <a:rPr lang="en-GB" dirty="0" smtClean="0"/>
              <a:t>ne-way between </a:t>
            </a:r>
            <a:endParaRPr lang="hr-HR" dirty="0" smtClean="0"/>
          </a:p>
          <a:p>
            <a:r>
              <a:rPr lang="en-GB" dirty="0" smtClean="0"/>
              <a:t>subjects ANOVA </a:t>
            </a:r>
            <a:endParaRPr lang="hr-HR" dirty="0" smtClean="0"/>
          </a:p>
          <a:p>
            <a:r>
              <a:rPr lang="en-GB" dirty="0" smtClean="0"/>
              <a:t>[F</a:t>
            </a:r>
            <a:r>
              <a:rPr lang="en-GB" baseline="-25000" dirty="0" smtClean="0"/>
              <a:t>(5,84)</a:t>
            </a:r>
            <a:r>
              <a:rPr lang="en-GB" dirty="0" smtClean="0"/>
              <a:t>=4.78, p=.001]</a:t>
            </a:r>
            <a:endParaRPr lang="hr-HR" dirty="0" smtClean="0"/>
          </a:p>
          <a:p>
            <a:r>
              <a:rPr lang="hr-HR" dirty="0" smtClean="0"/>
              <a:t>with p</a:t>
            </a:r>
            <a:r>
              <a:rPr lang="en-GB" dirty="0" err="1" smtClean="0"/>
              <a:t>ost</a:t>
            </a:r>
            <a:r>
              <a:rPr lang="en-GB" dirty="0" smtClean="0"/>
              <a:t> hoc </a:t>
            </a:r>
            <a:endParaRPr lang="hr-HR" dirty="0" smtClean="0"/>
          </a:p>
          <a:p>
            <a:r>
              <a:rPr lang="en-GB" dirty="0" smtClean="0"/>
              <a:t>comparisons </a:t>
            </a:r>
            <a:endParaRPr lang="hr-HR" dirty="0" smtClean="0"/>
          </a:p>
          <a:p>
            <a:r>
              <a:rPr lang="en-GB" dirty="0" smtClean="0"/>
              <a:t>using the LSD test </a:t>
            </a:r>
            <a:endParaRPr lang="hr-HR" dirty="0" smtClean="0"/>
          </a:p>
          <a:p>
            <a:endParaRPr lang="hr-HR" dirty="0" smtClean="0"/>
          </a:p>
          <a:p>
            <a:r>
              <a:rPr lang="hr-HR" dirty="0" smtClean="0">
                <a:sym typeface="Wingdings 3"/>
              </a:rPr>
              <a:t> </a:t>
            </a:r>
            <a:r>
              <a:rPr lang="hr-HR" b="1" dirty="0" smtClean="0"/>
              <a:t>One </a:t>
            </a:r>
            <a:r>
              <a:rPr lang="en-US" b="1" dirty="0" smtClean="0"/>
              <a:t>statistically </a:t>
            </a:r>
            <a:endParaRPr lang="hr-HR" b="1" dirty="0" smtClean="0"/>
          </a:p>
          <a:p>
            <a:r>
              <a:rPr lang="en-US" b="1" dirty="0" smtClean="0"/>
              <a:t>significant difference </a:t>
            </a:r>
            <a:endParaRPr lang="hr-HR" b="1" dirty="0" smtClean="0"/>
          </a:p>
          <a:p>
            <a:r>
              <a:rPr lang="en-US" b="1" dirty="0" smtClean="0"/>
              <a:t>among tools compared </a:t>
            </a:r>
            <a:endParaRPr lang="hr-HR" b="1" dirty="0" smtClean="0"/>
          </a:p>
          <a:p>
            <a:r>
              <a:rPr lang="en-US" b="1" dirty="0" smtClean="0"/>
              <a:t>by the same</a:t>
            </a:r>
          </a:p>
          <a:p>
            <a:r>
              <a:rPr lang="en-US" b="1" dirty="0" smtClean="0"/>
              <a:t>language</a:t>
            </a:r>
            <a:r>
              <a:rPr lang="hr-HR" b="1" dirty="0" smtClean="0"/>
              <a:t>: for German </a:t>
            </a:r>
          </a:p>
          <a:p>
            <a:r>
              <a:rPr lang="hr-HR" b="1" dirty="0" smtClean="0"/>
              <a:t>language.</a:t>
            </a:r>
          </a:p>
          <a:p>
            <a:pPr>
              <a:buFont typeface="Wingdings 3"/>
              <a:buChar char="&quot;"/>
            </a:pPr>
            <a:r>
              <a:rPr lang="hr-HR" dirty="0" smtClean="0">
                <a:sym typeface="Wingdings 3"/>
              </a:rPr>
              <a:t> Additional three </a:t>
            </a:r>
          </a:p>
          <a:p>
            <a:r>
              <a:rPr lang="hr-HR" dirty="0" smtClean="0">
                <a:sym typeface="Wingdings 3"/>
              </a:rPr>
              <a:t>statistically significant mean diferences between languages.</a:t>
            </a:r>
            <a:endParaRPr lang="hr-HR" dirty="0"/>
          </a:p>
        </p:txBody>
      </p:sp>
      <p:sp>
        <p:nvSpPr>
          <p:cNvPr id="13" name="Oval 12"/>
          <p:cNvSpPr/>
          <p:nvPr/>
        </p:nvSpPr>
        <p:spPr>
          <a:xfrm>
            <a:off x="1115616" y="2204864"/>
            <a:ext cx="1584176" cy="1512168"/>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4" name="Oval 13"/>
          <p:cNvSpPr/>
          <p:nvPr/>
        </p:nvSpPr>
        <p:spPr>
          <a:xfrm>
            <a:off x="2915816" y="2708920"/>
            <a:ext cx="1584176" cy="1512168"/>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5" name="Oval 14"/>
          <p:cNvSpPr/>
          <p:nvPr/>
        </p:nvSpPr>
        <p:spPr>
          <a:xfrm>
            <a:off x="4644008" y="2420888"/>
            <a:ext cx="1584176" cy="1512168"/>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7" name="Title 1"/>
          <p:cNvSpPr>
            <a:spLocks noGrp="1"/>
          </p:cNvSpPr>
          <p:nvPr>
            <p:ph type="title"/>
          </p:nvPr>
        </p:nvSpPr>
        <p:spPr>
          <a:xfrm>
            <a:off x="395536" y="0"/>
            <a:ext cx="8229600" cy="908720"/>
          </a:xfrm>
        </p:spPr>
        <p:txBody>
          <a:bodyPr>
            <a:normAutofit/>
          </a:bodyPr>
          <a:lstStyle/>
          <a:p>
            <a:pPr algn="l"/>
            <a:r>
              <a:rPr lang="hr-HR" b="1" dirty="0" smtClean="0"/>
              <a:t>2. </a:t>
            </a:r>
            <a:r>
              <a:rPr lang="en-GB" b="1" dirty="0" smtClean="0"/>
              <a:t>Evaluation at the </a:t>
            </a:r>
            <a:r>
              <a:rPr lang="hr-HR" b="1" dirty="0" smtClean="0"/>
              <a:t>text</a:t>
            </a:r>
            <a:r>
              <a:rPr lang="en-GB" b="1" dirty="0" smtClean="0"/>
              <a:t> level</a:t>
            </a:r>
            <a:endParaRPr lang="hr-HR" dirty="0">
              <a:solidFill>
                <a:srgbClr val="FF9933"/>
              </a:solidFill>
            </a:endParaRPr>
          </a:p>
        </p:txBody>
      </p:sp>
      <p:pic>
        <p:nvPicPr>
          <p:cNvPr id="18" name="Picture 17"/>
          <p:cNvPicPr/>
          <p:nvPr/>
        </p:nvPicPr>
        <p:blipFill>
          <a:blip r:embed="rId2" cstate="print"/>
          <a:srcRect/>
          <a:stretch>
            <a:fillRect/>
          </a:stretch>
        </p:blipFill>
        <p:spPr bwMode="auto">
          <a:xfrm>
            <a:off x="179512" y="1484784"/>
            <a:ext cx="6264696" cy="4392488"/>
          </a:xfrm>
          <a:prstGeom prst="rect">
            <a:avLst/>
          </a:prstGeom>
          <a:noFill/>
        </p:spPr>
      </p:pic>
      <p:sp>
        <p:nvSpPr>
          <p:cNvPr id="19" name="Oval 18"/>
          <p:cNvSpPr/>
          <p:nvPr/>
        </p:nvSpPr>
        <p:spPr>
          <a:xfrm>
            <a:off x="4427984" y="3284984"/>
            <a:ext cx="1584176" cy="1512168"/>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20" name="Oval 19"/>
          <p:cNvSpPr/>
          <p:nvPr/>
        </p:nvSpPr>
        <p:spPr>
          <a:xfrm>
            <a:off x="1187624" y="2996952"/>
            <a:ext cx="1584176" cy="1512168"/>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21" name="Down Arrow 20"/>
          <p:cNvSpPr/>
          <p:nvPr/>
        </p:nvSpPr>
        <p:spPr>
          <a:xfrm rot="10800000">
            <a:off x="2987824" y="4077072"/>
            <a:ext cx="360040" cy="720080"/>
          </a:xfrm>
          <a:prstGeom prst="downArrow">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dirty="0">
              <a:solidFill>
                <a:srgbClr val="FF0000"/>
              </a:solidFill>
            </a:endParaRPr>
          </a:p>
        </p:txBody>
      </p:sp>
      <p:sp>
        <p:nvSpPr>
          <p:cNvPr id="23" name="Down Arrow 22"/>
          <p:cNvSpPr/>
          <p:nvPr/>
        </p:nvSpPr>
        <p:spPr>
          <a:xfrm rot="10800000">
            <a:off x="3851920" y="4653136"/>
            <a:ext cx="360040" cy="720080"/>
          </a:xfrm>
          <a:prstGeom prst="downArrow">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dirty="0">
              <a:solidFill>
                <a:srgbClr val="FF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1"/>
          </p:nvPr>
        </p:nvSpPr>
        <p:spPr>
          <a:xfrm>
            <a:off x="3124200" y="6356350"/>
            <a:ext cx="2895600" cy="365125"/>
          </a:xfrm>
        </p:spPr>
        <p:txBody>
          <a:bodyPr/>
          <a:lstStyle/>
          <a:p>
            <a:r>
              <a:rPr lang="en-US" dirty="0"/>
              <a:t>Information Transfer through</a:t>
            </a:r>
            <a:br>
              <a:rPr lang="en-US" dirty="0"/>
            </a:br>
            <a:r>
              <a:rPr lang="en-US" dirty="0"/>
              <a:t>Online Summarizing and Translation Technology</a:t>
            </a:r>
            <a:endParaRPr lang="hr-HR" dirty="0"/>
          </a:p>
        </p:txBody>
      </p:sp>
      <p:sp>
        <p:nvSpPr>
          <p:cNvPr id="8" name="Rectangle 7"/>
          <p:cNvSpPr/>
          <p:nvPr/>
        </p:nvSpPr>
        <p:spPr>
          <a:xfrm>
            <a:off x="0" y="1052736"/>
            <a:ext cx="7839647" cy="400110"/>
          </a:xfrm>
          <a:prstGeom prst="rect">
            <a:avLst/>
          </a:prstGeom>
        </p:spPr>
        <p:txBody>
          <a:bodyPr wrap="none">
            <a:spAutoFit/>
          </a:bodyPr>
          <a:lstStyle/>
          <a:p>
            <a:r>
              <a:rPr lang="en-GB" sz="2000" b="1" dirty="0" smtClean="0"/>
              <a:t>Error bars (mean and 95% CI for means): accuracy by tool and language </a:t>
            </a:r>
            <a:endParaRPr lang="hr-HR" sz="2000" b="1" dirty="0"/>
          </a:p>
        </p:txBody>
      </p:sp>
      <p:sp>
        <p:nvSpPr>
          <p:cNvPr id="9" name="Rectangle 8"/>
          <p:cNvSpPr/>
          <p:nvPr/>
        </p:nvSpPr>
        <p:spPr>
          <a:xfrm>
            <a:off x="179512" y="5949280"/>
            <a:ext cx="3126433" cy="646331"/>
          </a:xfrm>
          <a:prstGeom prst="rect">
            <a:avLst/>
          </a:prstGeom>
        </p:spPr>
        <p:txBody>
          <a:bodyPr wrap="none">
            <a:spAutoFit/>
          </a:bodyPr>
          <a:lstStyle/>
          <a:p>
            <a:r>
              <a:rPr lang="hr-HR" dirty="0" smtClean="0"/>
              <a:t>MT s</a:t>
            </a:r>
            <a:r>
              <a:rPr lang="en-GB" dirty="0" err="1" smtClean="0"/>
              <a:t>ystem</a:t>
            </a:r>
            <a:r>
              <a:rPr lang="en-GB" dirty="0" smtClean="0"/>
              <a:t> 1 (Google Translate)</a:t>
            </a:r>
            <a:endParaRPr lang="hr-HR" dirty="0" smtClean="0"/>
          </a:p>
          <a:p>
            <a:r>
              <a:rPr lang="hr-HR" dirty="0" smtClean="0"/>
              <a:t>MT s</a:t>
            </a:r>
            <a:r>
              <a:rPr lang="en-GB" dirty="0" err="1" smtClean="0"/>
              <a:t>ystem</a:t>
            </a:r>
            <a:r>
              <a:rPr lang="en-GB" dirty="0" smtClean="0"/>
              <a:t> </a:t>
            </a:r>
            <a:r>
              <a:rPr lang="hr-HR" dirty="0" smtClean="0"/>
              <a:t>2</a:t>
            </a:r>
            <a:r>
              <a:rPr lang="en-GB" dirty="0" smtClean="0"/>
              <a:t> (</a:t>
            </a:r>
            <a:r>
              <a:rPr lang="hr-HR" dirty="0" smtClean="0"/>
              <a:t>Yandex </a:t>
            </a:r>
            <a:r>
              <a:rPr lang="en-GB" dirty="0" smtClean="0"/>
              <a:t>Translate)</a:t>
            </a:r>
            <a:endParaRPr lang="hr-HR" dirty="0" smtClean="0"/>
          </a:p>
        </p:txBody>
      </p:sp>
      <p:sp>
        <p:nvSpPr>
          <p:cNvPr id="12" name="Rectangle 11"/>
          <p:cNvSpPr/>
          <p:nvPr/>
        </p:nvSpPr>
        <p:spPr>
          <a:xfrm>
            <a:off x="6660232" y="1628800"/>
            <a:ext cx="2648676" cy="3693319"/>
          </a:xfrm>
          <a:prstGeom prst="rect">
            <a:avLst/>
          </a:prstGeom>
        </p:spPr>
        <p:txBody>
          <a:bodyPr wrap="square">
            <a:spAutoFit/>
          </a:bodyPr>
          <a:lstStyle/>
          <a:p>
            <a:r>
              <a:rPr lang="hr-HR" dirty="0" smtClean="0"/>
              <a:t>O</a:t>
            </a:r>
            <a:r>
              <a:rPr lang="en-GB" dirty="0" smtClean="0"/>
              <a:t>ne-way between </a:t>
            </a:r>
            <a:endParaRPr lang="hr-HR" dirty="0" smtClean="0"/>
          </a:p>
          <a:p>
            <a:r>
              <a:rPr lang="en-GB" dirty="0" smtClean="0"/>
              <a:t>subjects ANOVA </a:t>
            </a:r>
            <a:endParaRPr lang="hr-HR" dirty="0" smtClean="0"/>
          </a:p>
          <a:p>
            <a:r>
              <a:rPr lang="en-GB" dirty="0" smtClean="0"/>
              <a:t>[F</a:t>
            </a:r>
            <a:r>
              <a:rPr lang="en-GB" baseline="-25000" dirty="0" smtClean="0"/>
              <a:t>(5,84)</a:t>
            </a:r>
            <a:r>
              <a:rPr lang="en-GB" dirty="0" smtClean="0"/>
              <a:t>=4.78, p=.001]</a:t>
            </a:r>
            <a:endParaRPr lang="hr-HR" dirty="0" smtClean="0"/>
          </a:p>
          <a:p>
            <a:r>
              <a:rPr lang="hr-HR" dirty="0" smtClean="0"/>
              <a:t>with p</a:t>
            </a:r>
            <a:r>
              <a:rPr lang="en-GB" dirty="0" err="1" smtClean="0"/>
              <a:t>ost</a:t>
            </a:r>
            <a:r>
              <a:rPr lang="en-GB" dirty="0" smtClean="0"/>
              <a:t> hoc </a:t>
            </a:r>
            <a:endParaRPr lang="hr-HR" dirty="0" smtClean="0"/>
          </a:p>
          <a:p>
            <a:r>
              <a:rPr lang="en-GB" dirty="0" smtClean="0"/>
              <a:t>comparisons </a:t>
            </a:r>
            <a:endParaRPr lang="hr-HR" dirty="0" smtClean="0"/>
          </a:p>
          <a:p>
            <a:r>
              <a:rPr lang="en-GB" dirty="0" smtClean="0"/>
              <a:t>using the LSD test </a:t>
            </a:r>
            <a:endParaRPr lang="hr-HR" dirty="0" smtClean="0"/>
          </a:p>
          <a:p>
            <a:endParaRPr lang="hr-HR" dirty="0" smtClean="0"/>
          </a:p>
          <a:p>
            <a:pPr>
              <a:buFont typeface="Wingdings 3"/>
              <a:buChar char="&quot;"/>
            </a:pPr>
            <a:r>
              <a:rPr lang="en-GB" b="1" dirty="0" smtClean="0"/>
              <a:t>Google Translate from English to Croatian resulted in higher mean accuracy than </a:t>
            </a:r>
            <a:r>
              <a:rPr lang="en-GB" b="1" dirty="0" err="1" smtClean="0"/>
              <a:t>Yandex</a:t>
            </a:r>
            <a:r>
              <a:rPr lang="en-GB" b="1" dirty="0" smtClean="0"/>
              <a:t> Translate from German </a:t>
            </a:r>
            <a:endParaRPr lang="hr-HR" b="1" dirty="0" smtClean="0"/>
          </a:p>
          <a:p>
            <a:r>
              <a:rPr lang="en-GB" b="1" dirty="0" smtClean="0"/>
              <a:t>to Croatian </a:t>
            </a:r>
            <a:r>
              <a:rPr lang="en-GB" dirty="0" smtClean="0"/>
              <a:t>(p=.030).</a:t>
            </a:r>
            <a:endParaRPr lang="hr-HR" dirty="0"/>
          </a:p>
        </p:txBody>
      </p:sp>
      <p:sp>
        <p:nvSpPr>
          <p:cNvPr id="13" name="Oval 12"/>
          <p:cNvSpPr/>
          <p:nvPr/>
        </p:nvSpPr>
        <p:spPr>
          <a:xfrm>
            <a:off x="1115616" y="2204864"/>
            <a:ext cx="1584176" cy="1512168"/>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4" name="Oval 13"/>
          <p:cNvSpPr/>
          <p:nvPr/>
        </p:nvSpPr>
        <p:spPr>
          <a:xfrm>
            <a:off x="2915816" y="2708920"/>
            <a:ext cx="1584176" cy="1512168"/>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5" name="Oval 14"/>
          <p:cNvSpPr/>
          <p:nvPr/>
        </p:nvSpPr>
        <p:spPr>
          <a:xfrm>
            <a:off x="4644008" y="2420888"/>
            <a:ext cx="1584176" cy="1512168"/>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7" name="Title 1"/>
          <p:cNvSpPr>
            <a:spLocks noGrp="1"/>
          </p:cNvSpPr>
          <p:nvPr>
            <p:ph type="title"/>
          </p:nvPr>
        </p:nvSpPr>
        <p:spPr>
          <a:xfrm>
            <a:off x="395536" y="0"/>
            <a:ext cx="8229600" cy="908720"/>
          </a:xfrm>
        </p:spPr>
        <p:txBody>
          <a:bodyPr>
            <a:normAutofit/>
          </a:bodyPr>
          <a:lstStyle/>
          <a:p>
            <a:pPr algn="l"/>
            <a:r>
              <a:rPr lang="hr-HR" b="1" dirty="0" smtClean="0"/>
              <a:t>2. </a:t>
            </a:r>
            <a:r>
              <a:rPr lang="en-GB" b="1" dirty="0" smtClean="0"/>
              <a:t>Evaluation at the </a:t>
            </a:r>
            <a:r>
              <a:rPr lang="hr-HR" b="1" dirty="0" smtClean="0"/>
              <a:t>text</a:t>
            </a:r>
            <a:r>
              <a:rPr lang="en-GB" b="1" dirty="0" smtClean="0"/>
              <a:t> level</a:t>
            </a:r>
            <a:endParaRPr lang="hr-HR" dirty="0">
              <a:solidFill>
                <a:srgbClr val="FF9933"/>
              </a:solidFill>
            </a:endParaRPr>
          </a:p>
        </p:txBody>
      </p:sp>
      <p:pic>
        <p:nvPicPr>
          <p:cNvPr id="18" name="Picture 17"/>
          <p:cNvPicPr/>
          <p:nvPr/>
        </p:nvPicPr>
        <p:blipFill>
          <a:blip r:embed="rId2" cstate="print"/>
          <a:srcRect/>
          <a:stretch>
            <a:fillRect/>
          </a:stretch>
        </p:blipFill>
        <p:spPr bwMode="auto">
          <a:xfrm>
            <a:off x="179512" y="1484784"/>
            <a:ext cx="6264696" cy="4392488"/>
          </a:xfrm>
          <a:prstGeom prst="rect">
            <a:avLst/>
          </a:prstGeom>
          <a:noFill/>
        </p:spPr>
      </p:pic>
      <p:sp>
        <p:nvSpPr>
          <p:cNvPr id="21" name="Down Arrow 20"/>
          <p:cNvSpPr/>
          <p:nvPr/>
        </p:nvSpPr>
        <p:spPr>
          <a:xfrm rot="10800000">
            <a:off x="1331640" y="3933056"/>
            <a:ext cx="360040" cy="720080"/>
          </a:xfrm>
          <a:prstGeom prst="downArrow">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dirty="0">
              <a:solidFill>
                <a:srgbClr val="FF0000"/>
              </a:solidFill>
            </a:endParaRPr>
          </a:p>
        </p:txBody>
      </p:sp>
      <p:sp>
        <p:nvSpPr>
          <p:cNvPr id="23" name="Down Arrow 22"/>
          <p:cNvSpPr/>
          <p:nvPr/>
        </p:nvSpPr>
        <p:spPr>
          <a:xfrm rot="10800000">
            <a:off x="3851920" y="4653136"/>
            <a:ext cx="360040" cy="720080"/>
          </a:xfrm>
          <a:prstGeom prst="downArrow">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dirty="0">
              <a:solidFill>
                <a:srgbClr val="FF0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1"/>
          </p:nvPr>
        </p:nvSpPr>
        <p:spPr>
          <a:xfrm>
            <a:off x="3124200" y="6356350"/>
            <a:ext cx="2895600" cy="365125"/>
          </a:xfrm>
        </p:spPr>
        <p:txBody>
          <a:bodyPr/>
          <a:lstStyle/>
          <a:p>
            <a:r>
              <a:rPr lang="en-US" dirty="0"/>
              <a:t>Information Transfer through</a:t>
            </a:r>
            <a:br>
              <a:rPr lang="en-US" dirty="0"/>
            </a:br>
            <a:r>
              <a:rPr lang="en-US" dirty="0"/>
              <a:t>Online Summarizing and Translation Technology</a:t>
            </a:r>
            <a:endParaRPr lang="hr-HR" dirty="0"/>
          </a:p>
        </p:txBody>
      </p:sp>
      <p:sp>
        <p:nvSpPr>
          <p:cNvPr id="8" name="Rectangle 7"/>
          <p:cNvSpPr/>
          <p:nvPr/>
        </p:nvSpPr>
        <p:spPr>
          <a:xfrm>
            <a:off x="0" y="1052736"/>
            <a:ext cx="7839647" cy="400110"/>
          </a:xfrm>
          <a:prstGeom prst="rect">
            <a:avLst/>
          </a:prstGeom>
        </p:spPr>
        <p:txBody>
          <a:bodyPr wrap="none">
            <a:spAutoFit/>
          </a:bodyPr>
          <a:lstStyle/>
          <a:p>
            <a:r>
              <a:rPr lang="en-GB" sz="2000" b="1" dirty="0" smtClean="0"/>
              <a:t>Error bars (mean and 95% CI for means): accuracy by tool and language </a:t>
            </a:r>
            <a:endParaRPr lang="hr-HR" sz="2000" b="1" dirty="0"/>
          </a:p>
        </p:txBody>
      </p:sp>
      <p:sp>
        <p:nvSpPr>
          <p:cNvPr id="9" name="Rectangle 8"/>
          <p:cNvSpPr/>
          <p:nvPr/>
        </p:nvSpPr>
        <p:spPr>
          <a:xfrm>
            <a:off x="179512" y="5949280"/>
            <a:ext cx="3126433" cy="646331"/>
          </a:xfrm>
          <a:prstGeom prst="rect">
            <a:avLst/>
          </a:prstGeom>
        </p:spPr>
        <p:txBody>
          <a:bodyPr wrap="none">
            <a:spAutoFit/>
          </a:bodyPr>
          <a:lstStyle/>
          <a:p>
            <a:r>
              <a:rPr lang="hr-HR" dirty="0" smtClean="0"/>
              <a:t>MT s</a:t>
            </a:r>
            <a:r>
              <a:rPr lang="en-GB" dirty="0" err="1" smtClean="0"/>
              <a:t>ystem</a:t>
            </a:r>
            <a:r>
              <a:rPr lang="en-GB" dirty="0" smtClean="0"/>
              <a:t> 1 (Google Translate)</a:t>
            </a:r>
            <a:endParaRPr lang="hr-HR" dirty="0" smtClean="0"/>
          </a:p>
          <a:p>
            <a:r>
              <a:rPr lang="hr-HR" dirty="0" smtClean="0"/>
              <a:t>MT s</a:t>
            </a:r>
            <a:r>
              <a:rPr lang="en-GB" dirty="0" err="1" smtClean="0"/>
              <a:t>ystem</a:t>
            </a:r>
            <a:r>
              <a:rPr lang="en-GB" dirty="0" smtClean="0"/>
              <a:t> </a:t>
            </a:r>
            <a:r>
              <a:rPr lang="hr-HR" dirty="0" smtClean="0"/>
              <a:t>2</a:t>
            </a:r>
            <a:r>
              <a:rPr lang="en-GB" dirty="0" smtClean="0"/>
              <a:t> (</a:t>
            </a:r>
            <a:r>
              <a:rPr lang="hr-HR" dirty="0" smtClean="0"/>
              <a:t>Yandex </a:t>
            </a:r>
            <a:r>
              <a:rPr lang="en-GB" dirty="0" smtClean="0"/>
              <a:t>Translate)</a:t>
            </a:r>
            <a:endParaRPr lang="hr-HR" dirty="0" smtClean="0"/>
          </a:p>
        </p:txBody>
      </p:sp>
      <p:sp>
        <p:nvSpPr>
          <p:cNvPr id="12" name="Rectangle 11"/>
          <p:cNvSpPr/>
          <p:nvPr/>
        </p:nvSpPr>
        <p:spPr>
          <a:xfrm>
            <a:off x="6660232" y="1628800"/>
            <a:ext cx="2648676" cy="3693319"/>
          </a:xfrm>
          <a:prstGeom prst="rect">
            <a:avLst/>
          </a:prstGeom>
        </p:spPr>
        <p:txBody>
          <a:bodyPr wrap="square">
            <a:spAutoFit/>
          </a:bodyPr>
          <a:lstStyle/>
          <a:p>
            <a:r>
              <a:rPr lang="hr-HR" dirty="0" smtClean="0"/>
              <a:t>O</a:t>
            </a:r>
            <a:r>
              <a:rPr lang="en-GB" dirty="0" smtClean="0"/>
              <a:t>ne-way between </a:t>
            </a:r>
            <a:endParaRPr lang="hr-HR" dirty="0" smtClean="0"/>
          </a:p>
          <a:p>
            <a:r>
              <a:rPr lang="en-GB" dirty="0" smtClean="0"/>
              <a:t>subjects ANOVA </a:t>
            </a:r>
            <a:endParaRPr lang="hr-HR" dirty="0" smtClean="0"/>
          </a:p>
          <a:p>
            <a:r>
              <a:rPr lang="en-GB" dirty="0" smtClean="0"/>
              <a:t>[F</a:t>
            </a:r>
            <a:r>
              <a:rPr lang="en-GB" baseline="-25000" dirty="0" smtClean="0"/>
              <a:t>(5,84)</a:t>
            </a:r>
            <a:r>
              <a:rPr lang="en-GB" dirty="0" smtClean="0"/>
              <a:t>=4.78, p=.001]</a:t>
            </a:r>
            <a:endParaRPr lang="hr-HR" dirty="0" smtClean="0"/>
          </a:p>
          <a:p>
            <a:r>
              <a:rPr lang="hr-HR" dirty="0" smtClean="0"/>
              <a:t>with p</a:t>
            </a:r>
            <a:r>
              <a:rPr lang="en-GB" dirty="0" err="1" smtClean="0"/>
              <a:t>ost</a:t>
            </a:r>
            <a:r>
              <a:rPr lang="en-GB" dirty="0" smtClean="0"/>
              <a:t> hoc </a:t>
            </a:r>
            <a:endParaRPr lang="hr-HR" dirty="0" smtClean="0"/>
          </a:p>
          <a:p>
            <a:r>
              <a:rPr lang="en-GB" dirty="0" smtClean="0"/>
              <a:t>comparisons </a:t>
            </a:r>
            <a:endParaRPr lang="hr-HR" dirty="0" smtClean="0"/>
          </a:p>
          <a:p>
            <a:r>
              <a:rPr lang="en-GB" dirty="0" smtClean="0"/>
              <a:t>using the LSD test </a:t>
            </a:r>
            <a:endParaRPr lang="hr-HR" dirty="0" smtClean="0"/>
          </a:p>
          <a:p>
            <a:endParaRPr lang="hr-HR" dirty="0" smtClean="0"/>
          </a:p>
          <a:p>
            <a:pPr>
              <a:buFont typeface="Wingdings 3"/>
              <a:buChar char="&quot;"/>
            </a:pPr>
            <a:r>
              <a:rPr lang="en-GB" b="1" dirty="0" smtClean="0"/>
              <a:t>Google Translate from English to Croatian resulted in higher mean accuracy than </a:t>
            </a:r>
            <a:r>
              <a:rPr lang="en-GB" b="1" dirty="0" err="1" smtClean="0"/>
              <a:t>Yandex</a:t>
            </a:r>
            <a:r>
              <a:rPr lang="en-GB" b="1" dirty="0" smtClean="0"/>
              <a:t> Translate from Russian to Croatian </a:t>
            </a:r>
            <a:r>
              <a:rPr lang="en-GB" dirty="0" smtClean="0"/>
              <a:t>(p=.019).</a:t>
            </a:r>
            <a:endParaRPr lang="hr-HR" dirty="0"/>
          </a:p>
        </p:txBody>
      </p:sp>
      <p:sp>
        <p:nvSpPr>
          <p:cNvPr id="13" name="Oval 12"/>
          <p:cNvSpPr/>
          <p:nvPr/>
        </p:nvSpPr>
        <p:spPr>
          <a:xfrm>
            <a:off x="1115616" y="2204864"/>
            <a:ext cx="1584176" cy="1512168"/>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4" name="Oval 13"/>
          <p:cNvSpPr/>
          <p:nvPr/>
        </p:nvSpPr>
        <p:spPr>
          <a:xfrm>
            <a:off x="2915816" y="2708920"/>
            <a:ext cx="1584176" cy="1512168"/>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5" name="Oval 14"/>
          <p:cNvSpPr/>
          <p:nvPr/>
        </p:nvSpPr>
        <p:spPr>
          <a:xfrm>
            <a:off x="4644008" y="2420888"/>
            <a:ext cx="1584176" cy="1512168"/>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7" name="Title 1"/>
          <p:cNvSpPr>
            <a:spLocks noGrp="1"/>
          </p:cNvSpPr>
          <p:nvPr>
            <p:ph type="title"/>
          </p:nvPr>
        </p:nvSpPr>
        <p:spPr>
          <a:xfrm>
            <a:off x="395536" y="0"/>
            <a:ext cx="8229600" cy="908720"/>
          </a:xfrm>
        </p:spPr>
        <p:txBody>
          <a:bodyPr>
            <a:normAutofit/>
          </a:bodyPr>
          <a:lstStyle/>
          <a:p>
            <a:pPr algn="l"/>
            <a:r>
              <a:rPr lang="hr-HR" b="1" dirty="0" smtClean="0"/>
              <a:t>2. </a:t>
            </a:r>
            <a:r>
              <a:rPr lang="en-GB" b="1" dirty="0" smtClean="0"/>
              <a:t>Evaluation at the </a:t>
            </a:r>
            <a:r>
              <a:rPr lang="hr-HR" b="1" dirty="0" smtClean="0"/>
              <a:t>text</a:t>
            </a:r>
            <a:r>
              <a:rPr lang="en-GB" b="1" dirty="0" smtClean="0"/>
              <a:t> level</a:t>
            </a:r>
            <a:endParaRPr lang="hr-HR" dirty="0">
              <a:solidFill>
                <a:srgbClr val="FF9933"/>
              </a:solidFill>
            </a:endParaRPr>
          </a:p>
        </p:txBody>
      </p:sp>
      <p:pic>
        <p:nvPicPr>
          <p:cNvPr id="18" name="Picture 17"/>
          <p:cNvPicPr/>
          <p:nvPr/>
        </p:nvPicPr>
        <p:blipFill>
          <a:blip r:embed="rId2" cstate="print"/>
          <a:srcRect/>
          <a:stretch>
            <a:fillRect/>
          </a:stretch>
        </p:blipFill>
        <p:spPr bwMode="auto">
          <a:xfrm>
            <a:off x="179512" y="1484784"/>
            <a:ext cx="6264696" cy="4392488"/>
          </a:xfrm>
          <a:prstGeom prst="rect">
            <a:avLst/>
          </a:prstGeom>
          <a:noFill/>
        </p:spPr>
      </p:pic>
      <p:sp>
        <p:nvSpPr>
          <p:cNvPr id="21" name="Down Arrow 20"/>
          <p:cNvSpPr/>
          <p:nvPr/>
        </p:nvSpPr>
        <p:spPr>
          <a:xfrm rot="10800000">
            <a:off x="1331640" y="3933056"/>
            <a:ext cx="360040" cy="720080"/>
          </a:xfrm>
          <a:prstGeom prst="downArrow">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dirty="0">
              <a:solidFill>
                <a:srgbClr val="FF0000"/>
              </a:solidFill>
            </a:endParaRPr>
          </a:p>
        </p:txBody>
      </p:sp>
      <p:sp>
        <p:nvSpPr>
          <p:cNvPr id="23" name="Down Arrow 22"/>
          <p:cNvSpPr/>
          <p:nvPr/>
        </p:nvSpPr>
        <p:spPr>
          <a:xfrm rot="10800000">
            <a:off x="5436096" y="4653136"/>
            <a:ext cx="360040" cy="720080"/>
          </a:xfrm>
          <a:prstGeom prst="downArrow">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dirty="0">
              <a:solidFill>
                <a:srgbClr val="FF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1"/>
          </p:nvPr>
        </p:nvSpPr>
        <p:spPr>
          <a:xfrm>
            <a:off x="3124200" y="6356350"/>
            <a:ext cx="2895600" cy="365125"/>
          </a:xfrm>
        </p:spPr>
        <p:txBody>
          <a:bodyPr/>
          <a:lstStyle/>
          <a:p>
            <a:r>
              <a:rPr lang="en-US" dirty="0"/>
              <a:t>Information Transfer through</a:t>
            </a:r>
            <a:br>
              <a:rPr lang="en-US" dirty="0"/>
            </a:br>
            <a:r>
              <a:rPr lang="en-US" dirty="0"/>
              <a:t>Online Summarizing and Translation Technology</a:t>
            </a:r>
            <a:endParaRPr lang="hr-HR" dirty="0"/>
          </a:p>
        </p:txBody>
      </p:sp>
      <p:sp>
        <p:nvSpPr>
          <p:cNvPr id="8" name="Rectangle 7"/>
          <p:cNvSpPr/>
          <p:nvPr/>
        </p:nvSpPr>
        <p:spPr>
          <a:xfrm>
            <a:off x="0" y="1052736"/>
            <a:ext cx="7839647" cy="400110"/>
          </a:xfrm>
          <a:prstGeom prst="rect">
            <a:avLst/>
          </a:prstGeom>
        </p:spPr>
        <p:txBody>
          <a:bodyPr wrap="none">
            <a:spAutoFit/>
          </a:bodyPr>
          <a:lstStyle/>
          <a:p>
            <a:r>
              <a:rPr lang="en-GB" sz="2000" b="1" dirty="0" smtClean="0"/>
              <a:t>Error bars (mean and 95% CI for means): accuracy by tool and language </a:t>
            </a:r>
            <a:endParaRPr lang="hr-HR" sz="2000" b="1" dirty="0"/>
          </a:p>
        </p:txBody>
      </p:sp>
      <p:sp>
        <p:nvSpPr>
          <p:cNvPr id="9" name="Rectangle 8"/>
          <p:cNvSpPr/>
          <p:nvPr/>
        </p:nvSpPr>
        <p:spPr>
          <a:xfrm>
            <a:off x="179512" y="5949280"/>
            <a:ext cx="3126433" cy="646331"/>
          </a:xfrm>
          <a:prstGeom prst="rect">
            <a:avLst/>
          </a:prstGeom>
        </p:spPr>
        <p:txBody>
          <a:bodyPr wrap="none">
            <a:spAutoFit/>
          </a:bodyPr>
          <a:lstStyle/>
          <a:p>
            <a:r>
              <a:rPr lang="hr-HR" dirty="0" smtClean="0"/>
              <a:t>MT s</a:t>
            </a:r>
            <a:r>
              <a:rPr lang="en-GB" dirty="0" err="1" smtClean="0"/>
              <a:t>ystem</a:t>
            </a:r>
            <a:r>
              <a:rPr lang="en-GB" dirty="0" smtClean="0"/>
              <a:t> 1 (Google Translate)</a:t>
            </a:r>
            <a:endParaRPr lang="hr-HR" dirty="0" smtClean="0"/>
          </a:p>
          <a:p>
            <a:r>
              <a:rPr lang="hr-HR" dirty="0" smtClean="0"/>
              <a:t>MT s</a:t>
            </a:r>
            <a:r>
              <a:rPr lang="en-GB" dirty="0" err="1" smtClean="0"/>
              <a:t>ystem</a:t>
            </a:r>
            <a:r>
              <a:rPr lang="en-GB" dirty="0" smtClean="0"/>
              <a:t> </a:t>
            </a:r>
            <a:r>
              <a:rPr lang="hr-HR" dirty="0" smtClean="0"/>
              <a:t>2</a:t>
            </a:r>
            <a:r>
              <a:rPr lang="en-GB" dirty="0" smtClean="0"/>
              <a:t> (</a:t>
            </a:r>
            <a:r>
              <a:rPr lang="hr-HR" dirty="0" smtClean="0"/>
              <a:t>Yandex </a:t>
            </a:r>
            <a:r>
              <a:rPr lang="en-GB" dirty="0" smtClean="0"/>
              <a:t>Translate)</a:t>
            </a:r>
            <a:endParaRPr lang="hr-HR" dirty="0" smtClean="0"/>
          </a:p>
        </p:txBody>
      </p:sp>
      <p:sp>
        <p:nvSpPr>
          <p:cNvPr id="12" name="Rectangle 11"/>
          <p:cNvSpPr/>
          <p:nvPr/>
        </p:nvSpPr>
        <p:spPr>
          <a:xfrm>
            <a:off x="6660232" y="1628800"/>
            <a:ext cx="2648676" cy="3693319"/>
          </a:xfrm>
          <a:prstGeom prst="rect">
            <a:avLst/>
          </a:prstGeom>
        </p:spPr>
        <p:txBody>
          <a:bodyPr wrap="square">
            <a:spAutoFit/>
          </a:bodyPr>
          <a:lstStyle/>
          <a:p>
            <a:r>
              <a:rPr lang="hr-HR" dirty="0" smtClean="0"/>
              <a:t>O</a:t>
            </a:r>
            <a:r>
              <a:rPr lang="en-GB" dirty="0" smtClean="0"/>
              <a:t>ne-way between </a:t>
            </a:r>
            <a:endParaRPr lang="hr-HR" dirty="0" smtClean="0"/>
          </a:p>
          <a:p>
            <a:r>
              <a:rPr lang="en-GB" dirty="0" smtClean="0"/>
              <a:t>subjects ANOVA </a:t>
            </a:r>
            <a:endParaRPr lang="hr-HR" dirty="0" smtClean="0"/>
          </a:p>
          <a:p>
            <a:r>
              <a:rPr lang="en-GB" dirty="0" smtClean="0"/>
              <a:t>[F</a:t>
            </a:r>
            <a:r>
              <a:rPr lang="en-GB" baseline="-25000" dirty="0" smtClean="0"/>
              <a:t>(5,84)</a:t>
            </a:r>
            <a:r>
              <a:rPr lang="en-GB" dirty="0" smtClean="0"/>
              <a:t>=4.78, p=.001]</a:t>
            </a:r>
            <a:endParaRPr lang="hr-HR" dirty="0" smtClean="0"/>
          </a:p>
          <a:p>
            <a:r>
              <a:rPr lang="hr-HR" dirty="0" smtClean="0"/>
              <a:t>with p</a:t>
            </a:r>
            <a:r>
              <a:rPr lang="en-GB" dirty="0" err="1" smtClean="0"/>
              <a:t>ost</a:t>
            </a:r>
            <a:r>
              <a:rPr lang="en-GB" dirty="0" smtClean="0"/>
              <a:t> hoc </a:t>
            </a:r>
            <a:endParaRPr lang="hr-HR" dirty="0" smtClean="0"/>
          </a:p>
          <a:p>
            <a:r>
              <a:rPr lang="en-GB" dirty="0" smtClean="0"/>
              <a:t>comparisons </a:t>
            </a:r>
            <a:endParaRPr lang="hr-HR" dirty="0" smtClean="0"/>
          </a:p>
          <a:p>
            <a:r>
              <a:rPr lang="en-GB" dirty="0" smtClean="0"/>
              <a:t>using the LSD test </a:t>
            </a:r>
            <a:endParaRPr lang="hr-HR" dirty="0" smtClean="0"/>
          </a:p>
          <a:p>
            <a:endParaRPr lang="hr-HR" dirty="0" smtClean="0"/>
          </a:p>
          <a:p>
            <a:pPr>
              <a:buFont typeface="Wingdings 3"/>
              <a:buChar char="&quot;"/>
            </a:pPr>
            <a:r>
              <a:rPr lang="en-GB" b="1" dirty="0" smtClean="0"/>
              <a:t>Google Translate from German to Croatian resulted in higher mean accuracy than </a:t>
            </a:r>
            <a:r>
              <a:rPr lang="en-GB" b="1" dirty="0" err="1" smtClean="0"/>
              <a:t>Yandex</a:t>
            </a:r>
            <a:r>
              <a:rPr lang="en-GB" b="1" dirty="0" smtClean="0"/>
              <a:t> Translate from Russian to Croatian </a:t>
            </a:r>
            <a:r>
              <a:rPr lang="en-GB" dirty="0" smtClean="0"/>
              <a:t>(p=.019).</a:t>
            </a:r>
            <a:endParaRPr lang="hr-HR" dirty="0"/>
          </a:p>
        </p:txBody>
      </p:sp>
      <p:sp>
        <p:nvSpPr>
          <p:cNvPr id="13" name="Oval 12"/>
          <p:cNvSpPr/>
          <p:nvPr/>
        </p:nvSpPr>
        <p:spPr>
          <a:xfrm>
            <a:off x="1115616" y="2204864"/>
            <a:ext cx="1584176" cy="1512168"/>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4" name="Oval 13"/>
          <p:cNvSpPr/>
          <p:nvPr/>
        </p:nvSpPr>
        <p:spPr>
          <a:xfrm>
            <a:off x="2915816" y="2708920"/>
            <a:ext cx="1584176" cy="1512168"/>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5" name="Oval 14"/>
          <p:cNvSpPr/>
          <p:nvPr/>
        </p:nvSpPr>
        <p:spPr>
          <a:xfrm>
            <a:off x="4644008" y="2420888"/>
            <a:ext cx="1584176" cy="1512168"/>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7" name="Title 1"/>
          <p:cNvSpPr>
            <a:spLocks noGrp="1"/>
          </p:cNvSpPr>
          <p:nvPr>
            <p:ph type="title"/>
          </p:nvPr>
        </p:nvSpPr>
        <p:spPr>
          <a:xfrm>
            <a:off x="395536" y="0"/>
            <a:ext cx="8229600" cy="908720"/>
          </a:xfrm>
        </p:spPr>
        <p:txBody>
          <a:bodyPr>
            <a:normAutofit/>
          </a:bodyPr>
          <a:lstStyle/>
          <a:p>
            <a:pPr algn="l"/>
            <a:r>
              <a:rPr lang="hr-HR" b="1" dirty="0" smtClean="0"/>
              <a:t>2. </a:t>
            </a:r>
            <a:r>
              <a:rPr lang="en-GB" b="1" dirty="0" smtClean="0"/>
              <a:t>Evaluation at the </a:t>
            </a:r>
            <a:r>
              <a:rPr lang="hr-HR" b="1" dirty="0" smtClean="0"/>
              <a:t>text</a:t>
            </a:r>
            <a:r>
              <a:rPr lang="en-GB" b="1" dirty="0" smtClean="0"/>
              <a:t> level</a:t>
            </a:r>
            <a:endParaRPr lang="hr-HR" dirty="0">
              <a:solidFill>
                <a:srgbClr val="FF9933"/>
              </a:solidFill>
            </a:endParaRPr>
          </a:p>
        </p:txBody>
      </p:sp>
      <p:pic>
        <p:nvPicPr>
          <p:cNvPr id="18" name="Picture 17"/>
          <p:cNvPicPr/>
          <p:nvPr/>
        </p:nvPicPr>
        <p:blipFill>
          <a:blip r:embed="rId2" cstate="print"/>
          <a:srcRect/>
          <a:stretch>
            <a:fillRect/>
          </a:stretch>
        </p:blipFill>
        <p:spPr bwMode="auto">
          <a:xfrm>
            <a:off x="179512" y="1484784"/>
            <a:ext cx="6264696" cy="4392488"/>
          </a:xfrm>
          <a:prstGeom prst="rect">
            <a:avLst/>
          </a:prstGeom>
          <a:noFill/>
        </p:spPr>
      </p:pic>
      <p:sp>
        <p:nvSpPr>
          <p:cNvPr id="21" name="Down Arrow 20"/>
          <p:cNvSpPr/>
          <p:nvPr/>
        </p:nvSpPr>
        <p:spPr>
          <a:xfrm rot="10800000">
            <a:off x="2987824" y="4077072"/>
            <a:ext cx="360040" cy="720080"/>
          </a:xfrm>
          <a:prstGeom prst="downArrow">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dirty="0">
              <a:solidFill>
                <a:srgbClr val="FF0000"/>
              </a:solidFill>
            </a:endParaRPr>
          </a:p>
        </p:txBody>
      </p:sp>
      <p:sp>
        <p:nvSpPr>
          <p:cNvPr id="23" name="Down Arrow 22"/>
          <p:cNvSpPr/>
          <p:nvPr/>
        </p:nvSpPr>
        <p:spPr>
          <a:xfrm rot="10800000">
            <a:off x="5436096" y="4653136"/>
            <a:ext cx="360040" cy="720080"/>
          </a:xfrm>
          <a:prstGeom prst="downArrow">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dirty="0">
              <a:solidFill>
                <a:srgbClr val="FF00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1"/>
          </p:nvPr>
        </p:nvSpPr>
        <p:spPr>
          <a:xfrm>
            <a:off x="3124200" y="6356350"/>
            <a:ext cx="2895600" cy="365125"/>
          </a:xfrm>
        </p:spPr>
        <p:txBody>
          <a:bodyPr/>
          <a:lstStyle/>
          <a:p>
            <a:r>
              <a:rPr lang="en-US" dirty="0"/>
              <a:t>Information Transfer through</a:t>
            </a:r>
            <a:br>
              <a:rPr lang="en-US" dirty="0"/>
            </a:br>
            <a:r>
              <a:rPr lang="en-US" dirty="0"/>
              <a:t>Online Summarizing and Translation Technology</a:t>
            </a:r>
            <a:endParaRPr lang="hr-HR" dirty="0"/>
          </a:p>
        </p:txBody>
      </p:sp>
      <p:sp>
        <p:nvSpPr>
          <p:cNvPr id="17" name="Title 1"/>
          <p:cNvSpPr>
            <a:spLocks noGrp="1"/>
          </p:cNvSpPr>
          <p:nvPr>
            <p:ph type="title"/>
          </p:nvPr>
        </p:nvSpPr>
        <p:spPr>
          <a:xfrm>
            <a:off x="395536" y="0"/>
            <a:ext cx="8229600" cy="908720"/>
          </a:xfrm>
        </p:spPr>
        <p:txBody>
          <a:bodyPr>
            <a:normAutofit/>
          </a:bodyPr>
          <a:lstStyle/>
          <a:p>
            <a:pPr algn="l"/>
            <a:r>
              <a:rPr lang="hr-HR" b="1" dirty="0" smtClean="0"/>
              <a:t>3. </a:t>
            </a:r>
            <a:r>
              <a:rPr lang="en-GB" b="1" dirty="0" smtClean="0"/>
              <a:t>Information transfer </a:t>
            </a:r>
            <a:r>
              <a:rPr lang="hr-HR" b="1" dirty="0" smtClean="0"/>
              <a:t>e</a:t>
            </a:r>
            <a:r>
              <a:rPr lang="en-GB" b="1" dirty="0" smtClean="0"/>
              <a:t>valuation</a:t>
            </a:r>
            <a:endParaRPr lang="hr-HR" dirty="0">
              <a:solidFill>
                <a:srgbClr val="FF9933"/>
              </a:solidFill>
            </a:endParaRPr>
          </a:p>
        </p:txBody>
      </p:sp>
      <p:pic>
        <p:nvPicPr>
          <p:cNvPr id="16" name="Picture 1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484784"/>
            <a:ext cx="6408712" cy="4320480"/>
          </a:xfrm>
          <a:prstGeom prst="rect">
            <a:avLst/>
          </a:prstGeom>
          <a:noFill/>
        </p:spPr>
      </p:pic>
      <p:sp>
        <p:nvSpPr>
          <p:cNvPr id="19" name="Rectangle 18"/>
          <p:cNvSpPr/>
          <p:nvPr/>
        </p:nvSpPr>
        <p:spPr>
          <a:xfrm>
            <a:off x="179512" y="5949280"/>
            <a:ext cx="3126433" cy="646331"/>
          </a:xfrm>
          <a:prstGeom prst="rect">
            <a:avLst/>
          </a:prstGeom>
        </p:spPr>
        <p:txBody>
          <a:bodyPr wrap="none">
            <a:spAutoFit/>
          </a:bodyPr>
          <a:lstStyle/>
          <a:p>
            <a:r>
              <a:rPr lang="hr-HR" dirty="0" smtClean="0"/>
              <a:t>MT s</a:t>
            </a:r>
            <a:r>
              <a:rPr lang="en-GB" dirty="0" err="1" smtClean="0"/>
              <a:t>ystem</a:t>
            </a:r>
            <a:r>
              <a:rPr lang="en-GB" dirty="0" smtClean="0"/>
              <a:t> 1 (Google Translate)</a:t>
            </a:r>
            <a:endParaRPr lang="hr-HR" dirty="0" smtClean="0"/>
          </a:p>
          <a:p>
            <a:r>
              <a:rPr lang="hr-HR" dirty="0" smtClean="0"/>
              <a:t>MT s</a:t>
            </a:r>
            <a:r>
              <a:rPr lang="en-GB" dirty="0" err="1" smtClean="0"/>
              <a:t>ystem</a:t>
            </a:r>
            <a:r>
              <a:rPr lang="en-GB" dirty="0" smtClean="0"/>
              <a:t> </a:t>
            </a:r>
            <a:r>
              <a:rPr lang="hr-HR" dirty="0" smtClean="0"/>
              <a:t>2</a:t>
            </a:r>
            <a:r>
              <a:rPr lang="en-GB" dirty="0" smtClean="0"/>
              <a:t> (</a:t>
            </a:r>
            <a:r>
              <a:rPr lang="hr-HR" dirty="0" smtClean="0"/>
              <a:t>Yandex </a:t>
            </a:r>
            <a:r>
              <a:rPr lang="en-GB" dirty="0" smtClean="0"/>
              <a:t>Translate)</a:t>
            </a:r>
            <a:endParaRPr lang="hr-HR" dirty="0" smtClean="0"/>
          </a:p>
        </p:txBody>
      </p:sp>
      <p:sp>
        <p:nvSpPr>
          <p:cNvPr id="20" name="Rectangle 19"/>
          <p:cNvSpPr/>
          <p:nvPr/>
        </p:nvSpPr>
        <p:spPr>
          <a:xfrm>
            <a:off x="0" y="1052736"/>
            <a:ext cx="6588224" cy="400110"/>
          </a:xfrm>
          <a:prstGeom prst="rect">
            <a:avLst/>
          </a:prstGeom>
        </p:spPr>
        <p:txBody>
          <a:bodyPr wrap="square">
            <a:spAutoFit/>
          </a:bodyPr>
          <a:lstStyle/>
          <a:p>
            <a:r>
              <a:rPr lang="en-GB" sz="2000" b="1" dirty="0" smtClean="0"/>
              <a:t>Information transfer in summaries across all domains</a:t>
            </a:r>
            <a:endParaRPr lang="hr-HR" sz="2000" b="1" dirty="0"/>
          </a:p>
        </p:txBody>
      </p:sp>
      <p:sp>
        <p:nvSpPr>
          <p:cNvPr id="22" name="Rectangle 21"/>
          <p:cNvSpPr/>
          <p:nvPr/>
        </p:nvSpPr>
        <p:spPr>
          <a:xfrm>
            <a:off x="6660232" y="1340768"/>
            <a:ext cx="2483768" cy="5078313"/>
          </a:xfrm>
          <a:prstGeom prst="rect">
            <a:avLst/>
          </a:prstGeom>
        </p:spPr>
        <p:txBody>
          <a:bodyPr wrap="square">
            <a:spAutoFit/>
          </a:bodyPr>
          <a:lstStyle/>
          <a:p>
            <a:r>
              <a:rPr lang="hr-HR" dirty="0" smtClean="0"/>
              <a:t>Codes:</a:t>
            </a:r>
          </a:p>
          <a:p>
            <a:r>
              <a:rPr lang="hr-HR" dirty="0" smtClean="0"/>
              <a:t>0 = NO</a:t>
            </a:r>
          </a:p>
          <a:p>
            <a:r>
              <a:rPr lang="hr-HR" dirty="0" smtClean="0"/>
              <a:t>1 = YES</a:t>
            </a:r>
          </a:p>
          <a:p>
            <a:endParaRPr lang="hr-HR" dirty="0" smtClean="0"/>
          </a:p>
          <a:p>
            <a:r>
              <a:rPr lang="hr-HR" dirty="0" smtClean="0"/>
              <a:t>Overall a</a:t>
            </a:r>
            <a:r>
              <a:rPr lang="en-GB" dirty="0" err="1" smtClean="0"/>
              <a:t>verage</a:t>
            </a:r>
            <a:r>
              <a:rPr lang="en-GB" dirty="0" smtClean="0"/>
              <a:t> information score</a:t>
            </a:r>
            <a:r>
              <a:rPr lang="hr-HR" dirty="0" smtClean="0"/>
              <a:t>s by language:</a:t>
            </a:r>
          </a:p>
          <a:p>
            <a:pPr>
              <a:buFontTx/>
              <a:buChar char="-"/>
            </a:pPr>
            <a:r>
              <a:rPr lang="hr-HR" dirty="0" smtClean="0"/>
              <a:t> </a:t>
            </a:r>
            <a:r>
              <a:rPr lang="en-GB" dirty="0" smtClean="0"/>
              <a:t>German </a:t>
            </a:r>
            <a:r>
              <a:rPr lang="hr-HR" dirty="0" smtClean="0"/>
              <a:t>3</a:t>
            </a:r>
            <a:r>
              <a:rPr lang="en-GB" dirty="0" smtClean="0"/>
              <a:t>.8 </a:t>
            </a:r>
            <a:endParaRPr lang="hr-HR" dirty="0" smtClean="0"/>
          </a:p>
          <a:p>
            <a:pPr>
              <a:buFontTx/>
              <a:buChar char="-"/>
            </a:pPr>
            <a:r>
              <a:rPr lang="hr-HR" dirty="0" smtClean="0"/>
              <a:t> </a:t>
            </a:r>
            <a:r>
              <a:rPr lang="en-GB" dirty="0" smtClean="0"/>
              <a:t>English 4.4</a:t>
            </a:r>
            <a:endParaRPr lang="hr-HR" dirty="0" smtClean="0"/>
          </a:p>
          <a:p>
            <a:endParaRPr lang="hr-HR" dirty="0" smtClean="0"/>
          </a:p>
          <a:p>
            <a:r>
              <a:rPr lang="hr-HR" dirty="0" smtClean="0"/>
              <a:t>Overall a</a:t>
            </a:r>
            <a:r>
              <a:rPr lang="en-GB" dirty="0" err="1" smtClean="0"/>
              <a:t>verage</a:t>
            </a:r>
            <a:r>
              <a:rPr lang="en-GB" dirty="0" smtClean="0"/>
              <a:t> information score</a:t>
            </a:r>
            <a:r>
              <a:rPr lang="hr-HR" dirty="0" smtClean="0"/>
              <a:t>s by question:</a:t>
            </a:r>
          </a:p>
          <a:p>
            <a:r>
              <a:rPr lang="en-GB" i="1" dirty="0" smtClean="0"/>
              <a:t>who? 0.95</a:t>
            </a:r>
            <a:endParaRPr lang="hr-HR" i="1" dirty="0" smtClean="0"/>
          </a:p>
          <a:p>
            <a:r>
              <a:rPr lang="hr-HR" i="1" dirty="0" smtClean="0"/>
              <a:t>w</a:t>
            </a:r>
            <a:r>
              <a:rPr lang="en-GB" i="1" dirty="0" smtClean="0"/>
              <a:t>hat? 0.87</a:t>
            </a:r>
            <a:endParaRPr lang="hr-HR" i="1" dirty="0" smtClean="0"/>
          </a:p>
          <a:p>
            <a:r>
              <a:rPr lang="en-GB" i="1" dirty="0" smtClean="0"/>
              <a:t>how?</a:t>
            </a:r>
            <a:r>
              <a:rPr lang="en-GB" dirty="0" smtClean="0"/>
              <a:t> 0.83</a:t>
            </a:r>
            <a:endParaRPr lang="hr-HR" dirty="0" smtClean="0"/>
          </a:p>
          <a:p>
            <a:r>
              <a:rPr lang="en-GB" i="1" dirty="0" smtClean="0"/>
              <a:t>where? 0.72</a:t>
            </a:r>
            <a:endParaRPr lang="hr-HR" i="1" dirty="0" smtClean="0"/>
          </a:p>
          <a:p>
            <a:r>
              <a:rPr lang="en-GB" i="1" dirty="0" smtClean="0"/>
              <a:t>when? 0.60</a:t>
            </a:r>
            <a:endParaRPr lang="hr-H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err="1" smtClean="0">
                <a:solidFill>
                  <a:srgbClr val="FF9933"/>
                </a:solidFill>
              </a:rPr>
              <a:t>Outline</a:t>
            </a:r>
            <a:endParaRPr lang="hr-HR" dirty="0">
              <a:solidFill>
                <a:srgbClr val="FF9933"/>
              </a:solidFill>
            </a:endParaRPr>
          </a:p>
        </p:txBody>
      </p:sp>
      <p:sp>
        <p:nvSpPr>
          <p:cNvPr id="3" name="Content Placeholder 2"/>
          <p:cNvSpPr>
            <a:spLocks noGrp="1"/>
          </p:cNvSpPr>
          <p:nvPr>
            <p:ph idx="1"/>
          </p:nvPr>
        </p:nvSpPr>
        <p:spPr/>
        <p:txBody>
          <a:bodyPr/>
          <a:lstStyle/>
          <a:p>
            <a:pPr marL="571500" indent="-571500">
              <a:buFont typeface="+mj-lt"/>
              <a:buAutoNum type="romanUcPeriod"/>
            </a:pPr>
            <a:r>
              <a:rPr lang="hr-HR" dirty="0" smtClean="0"/>
              <a:t>Introduction</a:t>
            </a:r>
          </a:p>
          <a:p>
            <a:pPr marL="571500" indent="-571500">
              <a:buFont typeface="+mj-lt"/>
              <a:buAutoNum type="romanUcPeriod"/>
            </a:pPr>
            <a:r>
              <a:rPr lang="hr-HR" dirty="0" smtClean="0"/>
              <a:t>Related work</a:t>
            </a:r>
          </a:p>
          <a:p>
            <a:pPr marL="571500" indent="-571500">
              <a:buFont typeface="+mj-lt"/>
              <a:buAutoNum type="romanUcPeriod"/>
            </a:pPr>
            <a:r>
              <a:rPr lang="hr-HR" dirty="0"/>
              <a:t>Online text </a:t>
            </a:r>
            <a:r>
              <a:rPr lang="hr-HR" dirty="0" err="1"/>
              <a:t>summarization</a:t>
            </a:r>
            <a:r>
              <a:rPr lang="hr-HR" dirty="0"/>
              <a:t> </a:t>
            </a:r>
            <a:r>
              <a:rPr lang="hr-HR" dirty="0" err="1" smtClean="0"/>
              <a:t>tools</a:t>
            </a:r>
            <a:endParaRPr lang="hr-HR" dirty="0" smtClean="0"/>
          </a:p>
          <a:p>
            <a:pPr marL="571500" indent="-571500">
              <a:buFont typeface="+mj-lt"/>
              <a:buAutoNum type="romanUcPeriod"/>
            </a:pPr>
            <a:r>
              <a:rPr lang="hr-HR" dirty="0"/>
              <a:t>Online </a:t>
            </a:r>
            <a:r>
              <a:rPr lang="hr-HR" dirty="0" err="1"/>
              <a:t>translation</a:t>
            </a:r>
            <a:r>
              <a:rPr lang="hr-HR" dirty="0"/>
              <a:t> </a:t>
            </a:r>
            <a:r>
              <a:rPr lang="hr-HR" dirty="0" err="1" smtClean="0"/>
              <a:t>tools</a:t>
            </a:r>
            <a:endParaRPr lang="hr-HR" dirty="0" smtClean="0"/>
          </a:p>
          <a:p>
            <a:pPr marL="571500" indent="-571500">
              <a:buFont typeface="+mj-lt"/>
              <a:buAutoNum type="romanUcPeriod"/>
            </a:pPr>
            <a:r>
              <a:rPr lang="hr-HR" dirty="0"/>
              <a:t>Research </a:t>
            </a:r>
            <a:r>
              <a:rPr lang="hr-HR" dirty="0" smtClean="0"/>
              <a:t>Methodology</a:t>
            </a:r>
          </a:p>
          <a:p>
            <a:pPr marL="571500" indent="-571500">
              <a:buFont typeface="+mj-lt"/>
              <a:buAutoNum type="romanUcPeriod"/>
            </a:pPr>
            <a:r>
              <a:rPr lang="hr-HR" dirty="0" smtClean="0"/>
              <a:t>Results</a:t>
            </a:r>
          </a:p>
          <a:p>
            <a:pPr marL="571500" indent="-571500">
              <a:buFont typeface="+mj-lt"/>
              <a:buAutoNum type="romanUcPeriod"/>
            </a:pPr>
            <a:r>
              <a:rPr lang="hr-HR" dirty="0" smtClean="0"/>
              <a:t> Conclusion</a:t>
            </a:r>
            <a:endParaRPr lang="hr-HR" dirty="0"/>
          </a:p>
        </p:txBody>
      </p:sp>
      <p:sp>
        <p:nvSpPr>
          <p:cNvPr id="4" name="Footer Placeholder 3"/>
          <p:cNvSpPr>
            <a:spLocks noGrp="1"/>
          </p:cNvSpPr>
          <p:nvPr>
            <p:ph type="ftr" sz="quarter" idx="11"/>
          </p:nvPr>
        </p:nvSpPr>
        <p:spPr/>
        <p:txBody>
          <a:bodyPr/>
          <a:lstStyle/>
          <a:p>
            <a:r>
              <a:rPr lang="en-US" dirty="0"/>
              <a:t>Information Transfer through</a:t>
            </a:r>
            <a:br>
              <a:rPr lang="en-US" dirty="0"/>
            </a:br>
            <a:r>
              <a:rPr lang="en-US" dirty="0"/>
              <a:t>Online Summarizing and Translation Technology</a:t>
            </a:r>
            <a:endParaRPr lang="hr-H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1"/>
          </p:nvPr>
        </p:nvSpPr>
        <p:spPr>
          <a:xfrm>
            <a:off x="3124200" y="6356350"/>
            <a:ext cx="2895600" cy="365125"/>
          </a:xfrm>
        </p:spPr>
        <p:txBody>
          <a:bodyPr/>
          <a:lstStyle/>
          <a:p>
            <a:r>
              <a:rPr lang="en-US" dirty="0"/>
              <a:t>Information Transfer through</a:t>
            </a:r>
            <a:br>
              <a:rPr lang="en-US" dirty="0"/>
            </a:br>
            <a:r>
              <a:rPr lang="en-US" dirty="0"/>
              <a:t>Online Summarizing and Translation Technology</a:t>
            </a:r>
            <a:endParaRPr lang="hr-HR" dirty="0"/>
          </a:p>
        </p:txBody>
      </p:sp>
      <p:sp>
        <p:nvSpPr>
          <p:cNvPr id="17" name="Title 1"/>
          <p:cNvSpPr>
            <a:spLocks noGrp="1"/>
          </p:cNvSpPr>
          <p:nvPr>
            <p:ph type="title"/>
          </p:nvPr>
        </p:nvSpPr>
        <p:spPr>
          <a:xfrm>
            <a:off x="395536" y="0"/>
            <a:ext cx="8229600" cy="908720"/>
          </a:xfrm>
        </p:spPr>
        <p:txBody>
          <a:bodyPr>
            <a:normAutofit/>
          </a:bodyPr>
          <a:lstStyle/>
          <a:p>
            <a:pPr algn="l"/>
            <a:r>
              <a:rPr lang="hr-HR" b="1" dirty="0" smtClean="0"/>
              <a:t>3. </a:t>
            </a:r>
            <a:r>
              <a:rPr lang="en-GB" b="1" dirty="0" smtClean="0"/>
              <a:t>Information transfer </a:t>
            </a:r>
            <a:r>
              <a:rPr lang="hr-HR" b="1" dirty="0" smtClean="0"/>
              <a:t>e</a:t>
            </a:r>
            <a:r>
              <a:rPr lang="en-GB" b="1" dirty="0" smtClean="0"/>
              <a:t>valuation</a:t>
            </a:r>
            <a:endParaRPr lang="hr-HR" dirty="0">
              <a:solidFill>
                <a:srgbClr val="FF9933"/>
              </a:solidFill>
            </a:endParaRPr>
          </a:p>
        </p:txBody>
      </p:sp>
      <p:sp>
        <p:nvSpPr>
          <p:cNvPr id="20" name="Rectangle 19"/>
          <p:cNvSpPr/>
          <p:nvPr/>
        </p:nvSpPr>
        <p:spPr>
          <a:xfrm>
            <a:off x="251520" y="1268760"/>
            <a:ext cx="8064896" cy="4893647"/>
          </a:xfrm>
          <a:prstGeom prst="rect">
            <a:avLst/>
          </a:prstGeom>
        </p:spPr>
        <p:txBody>
          <a:bodyPr wrap="square">
            <a:spAutoFit/>
          </a:bodyPr>
          <a:lstStyle/>
          <a:p>
            <a:r>
              <a:rPr lang="hr-HR" sz="2400" b="1" dirty="0" smtClean="0"/>
              <a:t>Additional analysis: </a:t>
            </a:r>
          </a:p>
          <a:p>
            <a:r>
              <a:rPr lang="en-GB" sz="2400" dirty="0" smtClean="0"/>
              <a:t>Binary logistic regression analyses was used to test whether accuracy evaluations for English-Croatian and German-Croatian translations of both systems can </a:t>
            </a:r>
            <a:r>
              <a:rPr lang="en-GB" sz="2400" u="sng" dirty="0" smtClean="0"/>
              <a:t>predict the odds of giving the answers to five listed questions</a:t>
            </a:r>
            <a:r>
              <a:rPr lang="en-GB" sz="2400" dirty="0" smtClean="0"/>
              <a:t>. This analysis was performed </a:t>
            </a:r>
            <a:r>
              <a:rPr lang="hr-HR" sz="2400" dirty="0" smtClean="0"/>
              <a:t>on </a:t>
            </a:r>
            <a:r>
              <a:rPr lang="en-GB" sz="2400" dirty="0" smtClean="0"/>
              <a:t>sentence level because of higher accuracy scores.</a:t>
            </a:r>
            <a:endParaRPr lang="hr-HR" sz="2400" dirty="0" smtClean="0"/>
          </a:p>
          <a:p>
            <a:endParaRPr lang="hr-HR" sz="2400" b="1" dirty="0" smtClean="0"/>
          </a:p>
          <a:p>
            <a:r>
              <a:rPr lang="en-GB" sz="2400" dirty="0" smtClean="0"/>
              <a:t>Accuracy has shown to be statistically significant predictor only for the odds of giving the answers to </a:t>
            </a:r>
            <a:r>
              <a:rPr lang="en-GB" sz="2400" i="1" u="sng" dirty="0" smtClean="0"/>
              <a:t>how?</a:t>
            </a:r>
            <a:r>
              <a:rPr lang="en-GB" sz="2400" u="sng" dirty="0" smtClean="0"/>
              <a:t> </a:t>
            </a:r>
            <a:r>
              <a:rPr lang="en-GB" sz="2400" dirty="0" smtClean="0"/>
              <a:t>question. </a:t>
            </a:r>
            <a:endParaRPr lang="hr-HR" sz="2400" dirty="0" smtClean="0"/>
          </a:p>
          <a:p>
            <a:r>
              <a:rPr lang="en-GB" sz="2400" dirty="0" smtClean="0"/>
              <a:t>Analysis showed that </a:t>
            </a:r>
            <a:r>
              <a:rPr lang="en-GB" sz="2400" u="sng" dirty="0" smtClean="0"/>
              <a:t>for a one-unit increase in accuracy on sentence by sentence level the odds of giving the answer to the question </a:t>
            </a:r>
            <a:r>
              <a:rPr lang="en-GB" sz="2400" i="1" u="sng" dirty="0" smtClean="0"/>
              <a:t>how?</a:t>
            </a:r>
            <a:r>
              <a:rPr lang="en-GB" sz="2400" u="sng" dirty="0" smtClean="0"/>
              <a:t> for transmitted information increases 6.3 times </a:t>
            </a:r>
            <a:r>
              <a:rPr lang="en-GB" sz="2400" dirty="0" smtClean="0"/>
              <a:t>(95% C.I.: 2.1 – 18.5) (p=.001).</a:t>
            </a:r>
            <a:endParaRPr lang="hr-HR" sz="24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1"/>
          </p:nvPr>
        </p:nvSpPr>
        <p:spPr>
          <a:xfrm>
            <a:off x="3124200" y="6356350"/>
            <a:ext cx="2895600" cy="365125"/>
          </a:xfrm>
        </p:spPr>
        <p:txBody>
          <a:bodyPr/>
          <a:lstStyle/>
          <a:p>
            <a:r>
              <a:rPr lang="en-US" dirty="0"/>
              <a:t>Information Transfer through</a:t>
            </a:r>
            <a:br>
              <a:rPr lang="en-US" dirty="0"/>
            </a:br>
            <a:r>
              <a:rPr lang="en-US" dirty="0"/>
              <a:t>Online Summarizing and Translation Technology</a:t>
            </a:r>
            <a:endParaRPr lang="hr-HR" dirty="0"/>
          </a:p>
        </p:txBody>
      </p:sp>
      <p:sp>
        <p:nvSpPr>
          <p:cNvPr id="20" name="Rectangle 19"/>
          <p:cNvSpPr/>
          <p:nvPr/>
        </p:nvSpPr>
        <p:spPr>
          <a:xfrm>
            <a:off x="251520" y="980728"/>
            <a:ext cx="8712968" cy="5334987"/>
          </a:xfrm>
          <a:prstGeom prst="rect">
            <a:avLst/>
          </a:prstGeom>
        </p:spPr>
        <p:txBody>
          <a:bodyPr wrap="square">
            <a:spAutoFit/>
          </a:bodyPr>
          <a:lstStyle/>
          <a:p>
            <a:pPr>
              <a:buFont typeface="Arial" pitchFamily="34" charset="0"/>
              <a:buChar char="•"/>
            </a:pPr>
            <a:r>
              <a:rPr lang="hr-HR" sz="2400" dirty="0" smtClean="0"/>
              <a:t> We </a:t>
            </a:r>
            <a:r>
              <a:rPr lang="en-GB" sz="2400" dirty="0" err="1" smtClean="0"/>
              <a:t>presen</a:t>
            </a:r>
            <a:r>
              <a:rPr lang="hr-HR" sz="2400" dirty="0" smtClean="0"/>
              <a:t>ted the data on</a:t>
            </a:r>
            <a:r>
              <a:rPr lang="en-GB" sz="2400" dirty="0" smtClean="0"/>
              <a:t> information transfer in five domains (politics, news, sport, film and gastronomy) for text</a:t>
            </a:r>
            <a:r>
              <a:rPr lang="hr-HR" sz="2400" dirty="0" smtClean="0"/>
              <a:t>s</a:t>
            </a:r>
            <a:r>
              <a:rPr lang="en-GB" sz="2400" dirty="0" smtClean="0"/>
              <a:t> taken from online newspapers for 3 languages (English, German and Russian). In the research three types of assignments were made.</a:t>
            </a:r>
            <a:endParaRPr lang="hr-HR" sz="2400" dirty="0" smtClean="0"/>
          </a:p>
          <a:p>
            <a:pPr>
              <a:buFont typeface="Arial" pitchFamily="34" charset="0"/>
              <a:buChar char="•"/>
            </a:pPr>
            <a:r>
              <a:rPr lang="hr-HR" sz="2400" dirty="0" smtClean="0"/>
              <a:t> Notion: </a:t>
            </a:r>
            <a:r>
              <a:rPr lang="en-GB" sz="2400" dirty="0" smtClean="0"/>
              <a:t>preliminary </a:t>
            </a:r>
            <a:r>
              <a:rPr lang="hr-HR" sz="2400" dirty="0" smtClean="0"/>
              <a:t>study </a:t>
            </a:r>
            <a:r>
              <a:rPr lang="en-GB" sz="2400" dirty="0" smtClean="0"/>
              <a:t>due to small number of test data analysed in this pilot research</a:t>
            </a:r>
            <a:r>
              <a:rPr lang="hr-HR" sz="2400" dirty="0" smtClean="0"/>
              <a:t>.</a:t>
            </a:r>
          </a:p>
          <a:p>
            <a:pPr>
              <a:buFont typeface="Arial" pitchFamily="34" charset="0"/>
              <a:buChar char="•"/>
            </a:pPr>
            <a:r>
              <a:rPr lang="hr-HR" sz="2400" dirty="0" smtClean="0"/>
              <a:t> </a:t>
            </a:r>
            <a:r>
              <a:rPr lang="en-GB" sz="2400" dirty="0" smtClean="0"/>
              <a:t>Taken together, results suggest significant differences in information transfer when using different online tools. Although they work best for the English language, there are significant differences among other languages and online tools.</a:t>
            </a:r>
            <a:endParaRPr lang="hr-HR" sz="2400" dirty="0" smtClean="0"/>
          </a:p>
          <a:p>
            <a:pPr>
              <a:buFont typeface="Arial" pitchFamily="34" charset="0"/>
              <a:buChar char="•"/>
            </a:pPr>
            <a:r>
              <a:rPr lang="hr-HR" sz="2400" dirty="0" smtClean="0"/>
              <a:t> T</a:t>
            </a:r>
            <a:r>
              <a:rPr lang="en-GB" sz="2400" dirty="0" smtClean="0"/>
              <a:t>he user information perception gave significantly higher scores in sentence by sentence evaluation, than on the whole text evaluation</a:t>
            </a:r>
            <a:r>
              <a:rPr lang="hr-HR" sz="2400" dirty="0" smtClean="0"/>
              <a:t>.</a:t>
            </a:r>
          </a:p>
          <a:p>
            <a:pPr>
              <a:buFont typeface="Arial" pitchFamily="34" charset="0"/>
              <a:buChar char="•"/>
            </a:pPr>
            <a:r>
              <a:rPr lang="hr-HR" sz="2400" dirty="0" smtClean="0"/>
              <a:t> We detected a </a:t>
            </a:r>
            <a:r>
              <a:rPr lang="en-GB" sz="2400" dirty="0" smtClean="0"/>
              <a:t>significant connection between accuracy and the </a:t>
            </a:r>
            <a:r>
              <a:rPr lang="hr-HR" sz="2400" dirty="0" smtClean="0"/>
              <a:t>ability to answer the </a:t>
            </a:r>
            <a:r>
              <a:rPr lang="en-GB" sz="2400" dirty="0" smtClean="0"/>
              <a:t>question </a:t>
            </a:r>
            <a:r>
              <a:rPr lang="en-GB" sz="2400" i="1" dirty="0" smtClean="0"/>
              <a:t>how?</a:t>
            </a:r>
            <a:r>
              <a:rPr lang="hr-HR" sz="2400" i="1" dirty="0" smtClean="0"/>
              <a:t>.</a:t>
            </a:r>
          </a:p>
        </p:txBody>
      </p:sp>
      <p:sp>
        <p:nvSpPr>
          <p:cNvPr id="7" name="Title 1"/>
          <p:cNvSpPr txBox="1">
            <a:spLocks/>
          </p:cNvSpPr>
          <p:nvPr/>
        </p:nvSpPr>
        <p:spPr>
          <a:xfrm>
            <a:off x="395536" y="0"/>
            <a:ext cx="8229600" cy="1143000"/>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hr-HR" sz="4400" b="0" i="0" u="none" strike="noStrike" kern="1200" cap="none" spc="0" normalizeH="0" baseline="0" noProof="0" dirty="0" smtClean="0">
                <a:ln>
                  <a:noFill/>
                </a:ln>
                <a:solidFill>
                  <a:srgbClr val="FF9933"/>
                </a:solidFill>
                <a:effectLst/>
                <a:uLnTx/>
                <a:uFillTx/>
                <a:latin typeface="+mj-lt"/>
                <a:ea typeface="+mj-ea"/>
                <a:cs typeface="+mj-cs"/>
              </a:rPr>
              <a:t>VII. Conclusion</a:t>
            </a:r>
            <a:endParaRPr kumimoji="0" lang="hr-HR" sz="4400" b="0" i="0" u="none" strike="noStrike" kern="1200" cap="none" spc="0" normalizeH="0" baseline="0" noProof="0" dirty="0">
              <a:ln>
                <a:noFill/>
              </a:ln>
              <a:solidFill>
                <a:srgbClr val="FF9933"/>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3370386"/>
          </a:xfrm>
        </p:spPr>
        <p:txBody>
          <a:bodyPr>
            <a:noAutofit/>
          </a:bodyPr>
          <a:lstStyle/>
          <a:p>
            <a:r>
              <a:rPr lang="hr-HR" sz="9600" dirty="0" smtClean="0">
                <a:solidFill>
                  <a:srgbClr val="FF9933"/>
                </a:solidFill>
              </a:rPr>
              <a:t>Thank you!</a:t>
            </a:r>
            <a:endParaRPr lang="hr-HR" sz="9600" dirty="0">
              <a:solidFill>
                <a:srgbClr val="FF9933"/>
              </a:solidFill>
            </a:endParaRPr>
          </a:p>
        </p:txBody>
      </p:sp>
      <p:sp>
        <p:nvSpPr>
          <p:cNvPr id="5" name="Footer Placeholder 3"/>
          <p:cNvSpPr>
            <a:spLocks noGrp="1"/>
          </p:cNvSpPr>
          <p:nvPr>
            <p:ph type="ftr" sz="quarter" idx="11"/>
          </p:nvPr>
        </p:nvSpPr>
        <p:spPr>
          <a:xfrm>
            <a:off x="3124200" y="6356350"/>
            <a:ext cx="2895600" cy="365125"/>
          </a:xfrm>
        </p:spPr>
        <p:txBody>
          <a:bodyPr/>
          <a:lstStyle/>
          <a:p>
            <a:r>
              <a:rPr lang="en-US" dirty="0"/>
              <a:t>Information Transfer through</a:t>
            </a:r>
            <a:br>
              <a:rPr lang="en-US" dirty="0"/>
            </a:br>
            <a:r>
              <a:rPr lang="en-US" dirty="0"/>
              <a:t>Online Summarizing and Translation Technology</a:t>
            </a:r>
            <a:endParaRPr lang="hr-HR" dirty="0"/>
          </a:p>
        </p:txBody>
      </p:sp>
      <p:sp>
        <p:nvSpPr>
          <p:cNvPr id="4" name="Subtitle 2"/>
          <p:cNvSpPr txBox="1">
            <a:spLocks/>
          </p:cNvSpPr>
          <p:nvPr/>
        </p:nvSpPr>
        <p:spPr>
          <a:xfrm>
            <a:off x="1619672" y="3284984"/>
            <a:ext cx="6400800" cy="252028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tabLst/>
              <a:defRPr/>
            </a:pPr>
            <a:r>
              <a:rPr kumimoji="0" lang="hr-HR" b="1" i="0" u="none" strike="noStrike" kern="1200" cap="none" spc="0" normalizeH="0" baseline="0" noProof="0" dirty="0" smtClean="0">
                <a:ln>
                  <a:noFill/>
                </a:ln>
                <a:solidFill>
                  <a:schemeClr val="tx1"/>
                </a:solidFill>
                <a:effectLst/>
                <a:uLnTx/>
                <a:uFillTx/>
                <a:latin typeface="+mn-lt"/>
                <a:ea typeface="+mn-ea"/>
                <a:cs typeface="+mn-cs"/>
              </a:rPr>
              <a:t>Sanja Seljan*, Ksenija Klasnić**,</a:t>
            </a:r>
          </a:p>
          <a:p>
            <a:pPr marL="342900" marR="0" lvl="0" indent="-342900" algn="ctr" defTabSz="914400" rtl="0" eaLnBrk="1" fontAlgn="auto" latinLnBrk="0" hangingPunct="1">
              <a:lnSpc>
                <a:spcPct val="100000"/>
              </a:lnSpc>
              <a:spcBef>
                <a:spcPct val="20000"/>
              </a:spcBef>
              <a:spcAft>
                <a:spcPts val="0"/>
              </a:spcAft>
              <a:buClrTx/>
              <a:buSzTx/>
              <a:tabLst/>
              <a:defRPr/>
            </a:pPr>
            <a:r>
              <a:rPr kumimoji="0" lang="hr-HR" b="1" i="0" u="none" strike="noStrike" kern="1200" cap="none" spc="0" normalizeH="0" baseline="0" noProof="0" dirty="0" smtClean="0">
                <a:ln>
                  <a:noFill/>
                </a:ln>
                <a:solidFill>
                  <a:schemeClr val="tx1"/>
                </a:solidFill>
                <a:effectLst/>
                <a:uLnTx/>
                <a:uFillTx/>
                <a:latin typeface="+mn-lt"/>
                <a:ea typeface="+mn-ea"/>
                <a:cs typeface="+mn-cs"/>
              </a:rPr>
              <a:t>Mara Stojanac*, Barbara Pešorda*, Nives Mikelic Preradovic*,</a:t>
            </a:r>
          </a:p>
          <a:p>
            <a:pPr marL="342900" marR="0" lvl="0" indent="-342900" algn="ctr" defTabSz="914400" rtl="0" eaLnBrk="1" fontAlgn="auto" latinLnBrk="0" hangingPunct="1">
              <a:lnSpc>
                <a:spcPct val="100000"/>
              </a:lnSpc>
              <a:spcBef>
                <a:spcPct val="20000"/>
              </a:spcBef>
              <a:spcAft>
                <a:spcPts val="0"/>
              </a:spcAft>
              <a:buClrTx/>
              <a:buSzTx/>
              <a:tabLst/>
              <a:defRPr/>
            </a:pPr>
            <a:r>
              <a:rPr kumimoji="0" lang="en-US" b="0" i="0" u="none" strike="noStrike" kern="1200" cap="none" spc="0" normalizeH="0" baseline="0" noProof="0" dirty="0" smtClean="0">
                <a:ln>
                  <a:noFill/>
                </a:ln>
                <a:solidFill>
                  <a:schemeClr val="tx1"/>
                </a:solidFill>
                <a:effectLst/>
                <a:uLnTx/>
                <a:uFillTx/>
                <a:latin typeface="+mn-lt"/>
                <a:ea typeface="+mn-ea"/>
                <a:cs typeface="+mn-cs"/>
              </a:rPr>
              <a:t>Faculty of Humanities and Social Sciences, University of Zagreb</a:t>
            </a:r>
          </a:p>
          <a:p>
            <a:pPr marL="342900" marR="0" lvl="0" indent="-342900" algn="ctr" defTabSz="914400" rtl="0" eaLnBrk="1" fontAlgn="auto" latinLnBrk="0" hangingPunct="1">
              <a:lnSpc>
                <a:spcPct val="100000"/>
              </a:lnSpc>
              <a:spcBef>
                <a:spcPct val="20000"/>
              </a:spcBef>
              <a:spcAft>
                <a:spcPts val="0"/>
              </a:spcAft>
              <a:buClrTx/>
              <a:buSzTx/>
              <a:tabLst/>
              <a:defRPr/>
            </a:pPr>
            <a:r>
              <a:rPr kumimoji="0" lang="en-US" b="0" i="0" u="none" strike="noStrike" kern="1200" cap="none" spc="0" normalizeH="0" baseline="0" noProof="0" dirty="0" smtClean="0">
                <a:ln>
                  <a:noFill/>
                </a:ln>
                <a:solidFill>
                  <a:schemeClr val="tx1"/>
                </a:solidFill>
                <a:effectLst/>
                <a:uLnTx/>
                <a:uFillTx/>
                <a:latin typeface="+mn-lt"/>
                <a:ea typeface="+mn-ea"/>
                <a:cs typeface="+mn-cs"/>
              </a:rPr>
              <a:t>*Department of Information and Communication Sciences,</a:t>
            </a:r>
          </a:p>
          <a:p>
            <a:pPr marL="342900" marR="0" lvl="0" indent="-342900" algn="ctr" defTabSz="914400" rtl="0" eaLnBrk="1" fontAlgn="auto" latinLnBrk="0" hangingPunct="1">
              <a:lnSpc>
                <a:spcPct val="100000"/>
              </a:lnSpc>
              <a:spcBef>
                <a:spcPct val="20000"/>
              </a:spcBef>
              <a:spcAft>
                <a:spcPts val="0"/>
              </a:spcAft>
              <a:buClrTx/>
              <a:buSzTx/>
              <a:tabLst/>
              <a:defRPr/>
            </a:pPr>
            <a:r>
              <a:rPr kumimoji="0" lang="hr-HR" b="0" i="0" u="none" strike="noStrike" kern="1200" cap="none" spc="0" normalizeH="0" baseline="0" noProof="0" dirty="0" smtClean="0">
                <a:ln>
                  <a:noFill/>
                </a:ln>
                <a:solidFill>
                  <a:schemeClr val="tx1"/>
                </a:solidFill>
                <a:effectLst/>
                <a:uLnTx/>
                <a:uFillTx/>
                <a:latin typeface="+mn-lt"/>
                <a:ea typeface="+mn-ea"/>
                <a:cs typeface="+mn-cs"/>
              </a:rPr>
              <a:t>**Department of Sociology</a:t>
            </a:r>
          </a:p>
          <a:p>
            <a:pPr marL="342900" marR="0" lvl="0" indent="-342900" algn="ctr" defTabSz="914400" rtl="0" eaLnBrk="1" fontAlgn="auto" latinLnBrk="0" hangingPunct="1">
              <a:lnSpc>
                <a:spcPct val="100000"/>
              </a:lnSpc>
              <a:spcBef>
                <a:spcPct val="20000"/>
              </a:spcBef>
              <a:spcAft>
                <a:spcPts val="0"/>
              </a:spcAft>
              <a:buClrTx/>
              <a:buSzTx/>
              <a:tabLst/>
              <a:defRPr/>
            </a:pPr>
            <a:endParaRPr lang="hr-HR" dirty="0" smtClean="0"/>
          </a:p>
          <a:p>
            <a:pPr marL="342900" marR="0" lvl="0" indent="-342900" algn="ctr" defTabSz="914400" rtl="0" eaLnBrk="1" fontAlgn="auto" latinLnBrk="0" hangingPunct="1">
              <a:lnSpc>
                <a:spcPct val="100000"/>
              </a:lnSpc>
              <a:spcBef>
                <a:spcPct val="20000"/>
              </a:spcBef>
              <a:spcAft>
                <a:spcPts val="0"/>
              </a:spcAft>
              <a:buClrTx/>
              <a:buSzTx/>
              <a:tabLst/>
              <a:defRPr/>
            </a:pPr>
            <a:r>
              <a:rPr kumimoji="0" lang="hr-HR" b="0" i="0" u="none" strike="noStrike" kern="1200" cap="none" spc="0" normalizeH="0" baseline="0" noProof="0" dirty="0" smtClean="0">
                <a:ln>
                  <a:noFill/>
                </a:ln>
                <a:solidFill>
                  <a:schemeClr val="tx1"/>
                </a:solidFill>
                <a:effectLst/>
                <a:uLnTx/>
                <a:uFillTx/>
                <a:latin typeface="+mn-lt"/>
                <a:ea typeface="+mn-ea"/>
                <a:cs typeface="+mn-cs"/>
              </a:rPr>
              <a:t>Contact:</a:t>
            </a:r>
            <a:r>
              <a:rPr kumimoji="0" lang="hr-HR" b="0" i="0" u="none" strike="noStrike" kern="1200" cap="none" spc="0" normalizeH="0" noProof="0" dirty="0" smtClean="0">
                <a:ln>
                  <a:noFill/>
                </a:ln>
                <a:solidFill>
                  <a:schemeClr val="tx1"/>
                </a:solidFill>
                <a:effectLst/>
                <a:uLnTx/>
                <a:uFillTx/>
                <a:latin typeface="+mn-lt"/>
                <a:ea typeface="+mn-ea"/>
                <a:cs typeface="+mn-cs"/>
              </a:rPr>
              <a:t> </a:t>
            </a:r>
            <a:r>
              <a:rPr kumimoji="0" lang="hr-HR" b="0" i="0" u="none" strike="noStrike" kern="1200" cap="none" spc="0" normalizeH="0" noProof="0" dirty="0" smtClean="0">
                <a:ln>
                  <a:noFill/>
                </a:ln>
                <a:solidFill>
                  <a:schemeClr val="tx1"/>
                </a:solidFill>
                <a:effectLst/>
                <a:uLnTx/>
                <a:uFillTx/>
                <a:latin typeface="+mn-lt"/>
                <a:ea typeface="+mn-ea"/>
                <a:cs typeface="+mn-cs"/>
                <a:hlinkClick r:id="rId2"/>
              </a:rPr>
              <a:t>sseljan@ffzg.hr</a:t>
            </a:r>
            <a:r>
              <a:rPr kumimoji="0" lang="hr-HR" b="0" i="0" u="none" strike="noStrike" kern="1200" cap="none" spc="0" normalizeH="0" noProof="0" dirty="0" smtClean="0">
                <a:ln>
                  <a:noFill/>
                </a:ln>
                <a:solidFill>
                  <a:schemeClr val="tx1"/>
                </a:solidFill>
                <a:effectLst/>
                <a:uLnTx/>
                <a:uFillTx/>
                <a:latin typeface="+mn-lt"/>
                <a:ea typeface="+mn-ea"/>
                <a:cs typeface="+mn-cs"/>
              </a:rPr>
              <a:t> </a:t>
            </a:r>
            <a:endParaRPr kumimoji="0" lang="hr-HR"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345128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solidFill>
                  <a:srgbClr val="FFFF00"/>
                </a:solidFill>
              </a:rPr>
              <a:t>I. Introduction</a:t>
            </a:r>
            <a:endParaRPr lang="hr-HR" dirty="0">
              <a:solidFill>
                <a:srgbClr val="FFFF00"/>
              </a:solidFill>
            </a:endParaRPr>
          </a:p>
        </p:txBody>
      </p:sp>
      <p:sp>
        <p:nvSpPr>
          <p:cNvPr id="3" name="Content Placeholder 2"/>
          <p:cNvSpPr>
            <a:spLocks noGrp="1"/>
          </p:cNvSpPr>
          <p:nvPr>
            <p:ph idx="1"/>
          </p:nvPr>
        </p:nvSpPr>
        <p:spPr/>
        <p:txBody>
          <a:bodyPr>
            <a:normAutofit/>
          </a:bodyPr>
          <a:lstStyle/>
          <a:p>
            <a:r>
              <a:rPr lang="hr-HR" sz="3000" dirty="0" smtClean="0"/>
              <a:t>information and communication technology – important role in information transfer</a:t>
            </a:r>
          </a:p>
          <a:p>
            <a:r>
              <a:rPr lang="hr-HR" sz="3000" dirty="0"/>
              <a:t>information </a:t>
            </a:r>
            <a:r>
              <a:rPr lang="hr-HR" sz="3000" dirty="0" smtClean="0"/>
              <a:t>access, cross language retrival and information transfer – one step further in global communication </a:t>
            </a:r>
            <a:endParaRPr lang="hr-HR" sz="3000" dirty="0"/>
          </a:p>
          <a:p>
            <a:r>
              <a:rPr lang="hr-HR" sz="3000" dirty="0" smtClean="0"/>
              <a:t>online summarization and machine translation</a:t>
            </a:r>
          </a:p>
          <a:p>
            <a:pPr marL="0" indent="0">
              <a:buNone/>
            </a:pPr>
            <a:endParaRPr lang="hr-HR" sz="2800" dirty="0" smtClean="0"/>
          </a:p>
          <a:p>
            <a:pPr marL="342900" lvl="1" indent="-342900">
              <a:buFont typeface="Arial" pitchFamily="34" charset="0"/>
              <a:buChar char="•"/>
            </a:pPr>
            <a:r>
              <a:rPr lang="hr-HR" sz="3000" b="1" dirty="0"/>
              <a:t>evaluation </a:t>
            </a:r>
            <a:r>
              <a:rPr lang="hr-HR" sz="3000" b="1" dirty="0" smtClean="0"/>
              <a:t>of information transfer </a:t>
            </a:r>
            <a:endParaRPr lang="hr-HR" dirty="0"/>
          </a:p>
          <a:p>
            <a:endParaRPr lang="hr-HR" dirty="0"/>
          </a:p>
        </p:txBody>
      </p:sp>
      <p:sp>
        <p:nvSpPr>
          <p:cNvPr id="5" name="Footer Placeholder 3"/>
          <p:cNvSpPr>
            <a:spLocks noGrp="1"/>
          </p:cNvSpPr>
          <p:nvPr>
            <p:ph type="ftr" sz="quarter" idx="11"/>
          </p:nvPr>
        </p:nvSpPr>
        <p:spPr>
          <a:xfrm>
            <a:off x="3124200" y="6356350"/>
            <a:ext cx="2895600" cy="365125"/>
          </a:xfrm>
        </p:spPr>
        <p:txBody>
          <a:bodyPr/>
          <a:lstStyle/>
          <a:p>
            <a:r>
              <a:rPr lang="en-US" dirty="0"/>
              <a:t>Information Transfer through</a:t>
            </a:r>
            <a:br>
              <a:rPr lang="en-US" dirty="0"/>
            </a:br>
            <a:r>
              <a:rPr lang="en-US" dirty="0"/>
              <a:t>Online Summarizing and Translation Technology</a:t>
            </a:r>
            <a:endParaRPr lang="hr-HR" dirty="0"/>
          </a:p>
        </p:txBody>
      </p:sp>
    </p:spTree>
    <p:extLst>
      <p:ext uri="{BB962C8B-B14F-4D97-AF65-F5344CB8AC3E}">
        <p14:creationId xmlns:p14="http://schemas.microsoft.com/office/powerpoint/2010/main" val="7072318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solidFill>
                  <a:srgbClr val="FFFF00"/>
                </a:solidFill>
              </a:rPr>
              <a:t>II. Related work </a:t>
            </a:r>
            <a:endParaRPr lang="hr-HR" dirty="0">
              <a:solidFill>
                <a:srgbClr val="FFFF00"/>
              </a:solidFill>
            </a:endParaRPr>
          </a:p>
        </p:txBody>
      </p:sp>
      <p:sp>
        <p:nvSpPr>
          <p:cNvPr id="3" name="Content Placeholder 2"/>
          <p:cNvSpPr>
            <a:spLocks noGrp="1"/>
          </p:cNvSpPr>
          <p:nvPr>
            <p:ph idx="1"/>
          </p:nvPr>
        </p:nvSpPr>
        <p:spPr/>
        <p:txBody>
          <a:bodyPr/>
          <a:lstStyle/>
          <a:p>
            <a:r>
              <a:rPr lang="hr-HR" dirty="0" smtClean="0"/>
              <a:t>Europe Media Monitor  (EMM) – automatic public service</a:t>
            </a:r>
          </a:p>
          <a:p>
            <a:r>
              <a:rPr lang="hr-HR" dirty="0" smtClean="0"/>
              <a:t>MiTAP and MITRE</a:t>
            </a:r>
          </a:p>
          <a:p>
            <a:r>
              <a:rPr lang="hr-HR" dirty="0"/>
              <a:t>s</a:t>
            </a:r>
            <a:r>
              <a:rPr lang="hr-HR" dirty="0" smtClean="0"/>
              <a:t>ummarization in medical domain</a:t>
            </a:r>
            <a:endParaRPr lang="hr-HR" dirty="0"/>
          </a:p>
          <a:p>
            <a:r>
              <a:rPr lang="hr-HR" dirty="0" smtClean="0"/>
              <a:t>MuST – multilingual information retrival, summarization and translation system</a:t>
            </a:r>
          </a:p>
          <a:p>
            <a:r>
              <a:rPr lang="hr-HR" dirty="0"/>
              <a:t>c</a:t>
            </a:r>
            <a:r>
              <a:rPr lang="hr-HR" dirty="0" smtClean="0"/>
              <a:t>ross-language document summarization</a:t>
            </a:r>
          </a:p>
          <a:p>
            <a:r>
              <a:rPr lang="hr-HR" dirty="0"/>
              <a:t>i</a:t>
            </a:r>
            <a:r>
              <a:rPr lang="hr-HR" dirty="0" smtClean="0"/>
              <a:t>nformation system for legal professionals</a:t>
            </a:r>
          </a:p>
          <a:p>
            <a:endParaRPr lang="hr-HR" dirty="0" smtClean="0"/>
          </a:p>
          <a:p>
            <a:endParaRPr lang="hr-HR" dirty="0"/>
          </a:p>
        </p:txBody>
      </p:sp>
      <p:sp>
        <p:nvSpPr>
          <p:cNvPr id="4" name="Footer Placeholder 3"/>
          <p:cNvSpPr>
            <a:spLocks noGrp="1"/>
          </p:cNvSpPr>
          <p:nvPr>
            <p:ph type="ftr" sz="quarter" idx="11"/>
          </p:nvPr>
        </p:nvSpPr>
        <p:spPr/>
        <p:txBody>
          <a:bodyPr/>
          <a:lstStyle/>
          <a:p>
            <a:r>
              <a:rPr lang="en-US" dirty="0"/>
              <a:t>Information Transfer through</a:t>
            </a:r>
            <a:br>
              <a:rPr lang="en-US" dirty="0"/>
            </a:br>
            <a:r>
              <a:rPr lang="en-US" dirty="0"/>
              <a:t>Online Summarizing and Translation Technology</a:t>
            </a:r>
            <a:endParaRPr lang="hr-HR" dirty="0"/>
          </a:p>
        </p:txBody>
      </p:sp>
    </p:spTree>
    <p:extLst>
      <p:ext uri="{BB962C8B-B14F-4D97-AF65-F5344CB8AC3E}">
        <p14:creationId xmlns:p14="http://schemas.microsoft.com/office/powerpoint/2010/main" val="3256340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smtClean="0">
                <a:solidFill>
                  <a:srgbClr val="FFFF00"/>
                </a:solidFill>
              </a:rPr>
              <a:t>III. </a:t>
            </a:r>
            <a:r>
              <a:rPr lang="en-GB" dirty="0" smtClean="0">
                <a:solidFill>
                  <a:srgbClr val="FFFF00"/>
                </a:solidFill>
              </a:rPr>
              <a:t>Online </a:t>
            </a:r>
            <a:r>
              <a:rPr lang="en-GB" dirty="0">
                <a:solidFill>
                  <a:srgbClr val="FFFF00"/>
                </a:solidFill>
              </a:rPr>
              <a:t>text summarization tools </a:t>
            </a:r>
            <a:endParaRPr lang="hr-HR" dirty="0"/>
          </a:p>
        </p:txBody>
      </p:sp>
      <p:sp>
        <p:nvSpPr>
          <p:cNvPr id="3" name="Content Placeholder 2"/>
          <p:cNvSpPr>
            <a:spLocks noGrp="1"/>
          </p:cNvSpPr>
          <p:nvPr>
            <p:ph idx="1"/>
          </p:nvPr>
        </p:nvSpPr>
        <p:spPr/>
        <p:txBody>
          <a:bodyPr>
            <a:normAutofit fontScale="85000" lnSpcReduction="10000"/>
          </a:bodyPr>
          <a:lstStyle/>
          <a:p>
            <a:r>
              <a:rPr lang="hr-HR" dirty="0" smtClean="0"/>
              <a:t>„</a:t>
            </a:r>
            <a:r>
              <a:rPr lang="hr-HR" dirty="0"/>
              <a:t>Text summarization represents a method of </a:t>
            </a:r>
            <a:r>
              <a:rPr lang="hr-HR" b="1" dirty="0"/>
              <a:t>extracting relevant portions </a:t>
            </a:r>
            <a:r>
              <a:rPr lang="hr-HR" dirty="0"/>
              <a:t>of the input document, presenting the main ideas of the original text...“ (Mikelic Preradović, Vlainic, 2013</a:t>
            </a:r>
            <a:r>
              <a:rPr lang="hr-HR" dirty="0" smtClean="0"/>
              <a:t>)</a:t>
            </a:r>
          </a:p>
          <a:p>
            <a:r>
              <a:rPr lang="hr-HR" dirty="0"/>
              <a:t>v</a:t>
            </a:r>
            <a:r>
              <a:rPr lang="hr-HR" dirty="0" smtClean="0"/>
              <a:t>arious summarization systems – statistical, linguistical or combined approach</a:t>
            </a:r>
            <a:endParaRPr lang="hr-HR" dirty="0"/>
          </a:p>
          <a:p>
            <a:r>
              <a:rPr lang="hr-HR" dirty="0"/>
              <a:t>b</a:t>
            </a:r>
            <a:r>
              <a:rPr lang="hr-HR" dirty="0" smtClean="0"/>
              <a:t>asic types of summaries – indicative and informative </a:t>
            </a:r>
          </a:p>
          <a:p>
            <a:r>
              <a:rPr lang="hr-HR" dirty="0"/>
              <a:t>s</a:t>
            </a:r>
            <a:r>
              <a:rPr lang="hr-HR" dirty="0" smtClean="0"/>
              <a:t>ummarization techniques – surface methods, entity level, discourse level methods</a:t>
            </a:r>
            <a:endParaRPr lang="hr-HR" dirty="0"/>
          </a:p>
          <a:p>
            <a:r>
              <a:rPr lang="en-GB" dirty="0"/>
              <a:t>summarized text should give the answers to questions: </a:t>
            </a:r>
            <a:r>
              <a:rPr lang="en-GB" i="1" dirty="0"/>
              <a:t>who, what, when, where, and how? </a:t>
            </a:r>
            <a:r>
              <a:rPr lang="hr-HR" i="1" dirty="0"/>
              <a:t> </a:t>
            </a:r>
          </a:p>
          <a:p>
            <a:endParaRPr lang="hr-HR" dirty="0"/>
          </a:p>
        </p:txBody>
      </p:sp>
      <p:sp>
        <p:nvSpPr>
          <p:cNvPr id="5" name="Footer Placeholder 3"/>
          <p:cNvSpPr>
            <a:spLocks noGrp="1"/>
          </p:cNvSpPr>
          <p:nvPr>
            <p:ph type="ftr" sz="quarter" idx="11"/>
          </p:nvPr>
        </p:nvSpPr>
        <p:spPr>
          <a:xfrm>
            <a:off x="3124200" y="6356350"/>
            <a:ext cx="2895600" cy="365125"/>
          </a:xfrm>
        </p:spPr>
        <p:txBody>
          <a:bodyPr/>
          <a:lstStyle/>
          <a:p>
            <a:r>
              <a:rPr lang="en-US" dirty="0"/>
              <a:t>Information Transfer through</a:t>
            </a:r>
            <a:br>
              <a:rPr lang="en-US" dirty="0"/>
            </a:br>
            <a:r>
              <a:rPr lang="en-US" dirty="0"/>
              <a:t>Online Summarizing and Translation Technology</a:t>
            </a:r>
            <a:endParaRPr lang="hr-HR" dirty="0"/>
          </a:p>
        </p:txBody>
      </p:sp>
    </p:spTree>
    <p:extLst>
      <p:ext uri="{BB962C8B-B14F-4D97-AF65-F5344CB8AC3E}">
        <p14:creationId xmlns:p14="http://schemas.microsoft.com/office/powerpoint/2010/main" val="2961253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hr-HR" dirty="0" smtClean="0">
                <a:solidFill>
                  <a:srgbClr val="FFFF00"/>
                </a:solidFill>
              </a:rPr>
              <a:t>IV. Online </a:t>
            </a:r>
            <a:r>
              <a:rPr lang="hr-HR" dirty="0">
                <a:solidFill>
                  <a:srgbClr val="FFFF00"/>
                </a:solidFill>
              </a:rPr>
              <a:t>translation </a:t>
            </a:r>
            <a:r>
              <a:rPr lang="hr-HR" dirty="0" smtClean="0">
                <a:solidFill>
                  <a:srgbClr val="FFFF00"/>
                </a:solidFill>
              </a:rPr>
              <a:t>tools</a:t>
            </a:r>
            <a:endParaRPr lang="hr-HR" dirty="0">
              <a:solidFill>
                <a:srgbClr val="FFFF00"/>
              </a:solidFill>
            </a:endParaRPr>
          </a:p>
        </p:txBody>
      </p:sp>
      <p:sp>
        <p:nvSpPr>
          <p:cNvPr id="3" name="Content Placeholder 2"/>
          <p:cNvSpPr>
            <a:spLocks noGrp="1"/>
          </p:cNvSpPr>
          <p:nvPr>
            <p:ph idx="1"/>
          </p:nvPr>
        </p:nvSpPr>
        <p:spPr/>
        <p:txBody>
          <a:bodyPr>
            <a:normAutofit fontScale="85000" lnSpcReduction="20000"/>
          </a:bodyPr>
          <a:lstStyle/>
          <a:p>
            <a:r>
              <a:rPr lang="en-US" dirty="0" smtClean="0"/>
              <a:t>machine </a:t>
            </a:r>
            <a:r>
              <a:rPr lang="en-US" dirty="0"/>
              <a:t>translation technology </a:t>
            </a:r>
            <a:r>
              <a:rPr lang="hr-HR" dirty="0" smtClean="0"/>
              <a:t>-</a:t>
            </a:r>
            <a:r>
              <a:rPr lang="en-US" dirty="0" smtClean="0"/>
              <a:t> education </a:t>
            </a:r>
            <a:r>
              <a:rPr lang="en-US" dirty="0"/>
              <a:t>market, </a:t>
            </a:r>
            <a:r>
              <a:rPr lang="en-US" dirty="0" smtClean="0"/>
              <a:t>the</a:t>
            </a:r>
            <a:r>
              <a:rPr lang="hr-HR" dirty="0" smtClean="0"/>
              <a:t> </a:t>
            </a:r>
            <a:r>
              <a:rPr lang="en-US" dirty="0" smtClean="0"/>
              <a:t>international institutions</a:t>
            </a:r>
            <a:r>
              <a:rPr lang="hr-HR" dirty="0" smtClean="0"/>
              <a:t> … </a:t>
            </a:r>
            <a:r>
              <a:rPr lang="en-US" dirty="0" smtClean="0"/>
              <a:t> </a:t>
            </a:r>
            <a:endParaRPr lang="hr-HR" dirty="0" smtClean="0"/>
          </a:p>
          <a:p>
            <a:r>
              <a:rPr lang="en-US" dirty="0" smtClean="0"/>
              <a:t>quick </a:t>
            </a:r>
            <a:r>
              <a:rPr lang="en-US" dirty="0"/>
              <a:t>and easy translation from one natural language </a:t>
            </a:r>
            <a:r>
              <a:rPr lang="en-US" dirty="0" smtClean="0"/>
              <a:t>into</a:t>
            </a:r>
            <a:r>
              <a:rPr lang="hr-HR" dirty="0" smtClean="0"/>
              <a:t> </a:t>
            </a:r>
            <a:r>
              <a:rPr lang="en-US" dirty="0" smtClean="0"/>
              <a:t>another</a:t>
            </a:r>
            <a:endParaRPr lang="hr-HR" dirty="0" smtClean="0"/>
          </a:p>
          <a:p>
            <a:pPr lvl="1"/>
            <a:r>
              <a:rPr lang="hr-HR" dirty="0" err="1"/>
              <a:t>first</a:t>
            </a:r>
            <a:r>
              <a:rPr lang="hr-HR" dirty="0"/>
              <a:t> </a:t>
            </a:r>
            <a:r>
              <a:rPr lang="hr-HR" dirty="0" err="1"/>
              <a:t>access</a:t>
            </a:r>
            <a:r>
              <a:rPr lang="hr-HR" dirty="0"/>
              <a:t> to information on </a:t>
            </a:r>
            <a:r>
              <a:rPr lang="hr-HR" dirty="0" err="1"/>
              <a:t>other</a:t>
            </a:r>
            <a:r>
              <a:rPr lang="hr-HR" dirty="0"/>
              <a:t> </a:t>
            </a:r>
            <a:r>
              <a:rPr lang="hr-HR" dirty="0" err="1"/>
              <a:t>languages</a:t>
            </a:r>
            <a:r>
              <a:rPr lang="hr-HR" dirty="0"/>
              <a:t> (for information </a:t>
            </a:r>
            <a:r>
              <a:rPr lang="hr-HR" dirty="0" err="1"/>
              <a:t>assimilation</a:t>
            </a:r>
            <a:r>
              <a:rPr lang="hr-HR" dirty="0" smtClean="0"/>
              <a:t>)</a:t>
            </a:r>
          </a:p>
          <a:p>
            <a:pPr lvl="1"/>
            <a:r>
              <a:rPr lang="hr-HR" dirty="0" err="1" smtClean="0"/>
              <a:t>widely</a:t>
            </a:r>
            <a:r>
              <a:rPr lang="hr-HR" dirty="0" smtClean="0"/>
              <a:t> </a:t>
            </a:r>
            <a:r>
              <a:rPr lang="hr-HR" dirty="0" err="1" smtClean="0"/>
              <a:t>used</a:t>
            </a:r>
            <a:r>
              <a:rPr lang="hr-HR" dirty="0" smtClean="0"/>
              <a:t> – </a:t>
            </a:r>
            <a:r>
              <a:rPr lang="hr-HR" dirty="0" err="1" smtClean="0"/>
              <a:t>free</a:t>
            </a:r>
            <a:r>
              <a:rPr lang="hr-HR" dirty="0" smtClean="0"/>
              <a:t> </a:t>
            </a:r>
            <a:r>
              <a:rPr lang="hr-HR" dirty="0" err="1" smtClean="0"/>
              <a:t>translation</a:t>
            </a:r>
            <a:r>
              <a:rPr lang="hr-HR" dirty="0" smtClean="0"/>
              <a:t> </a:t>
            </a:r>
            <a:r>
              <a:rPr lang="hr-HR" dirty="0" err="1" smtClean="0"/>
              <a:t>tools</a:t>
            </a:r>
            <a:endParaRPr lang="hr-HR" dirty="0" smtClean="0"/>
          </a:p>
          <a:p>
            <a:r>
              <a:rPr lang="hr-HR" dirty="0" smtClean="0"/>
              <a:t>t</a:t>
            </a:r>
            <a:r>
              <a:rPr lang="en-US" dirty="0" smtClean="0"/>
              <a:t>he </a:t>
            </a:r>
            <a:r>
              <a:rPr lang="en-US" dirty="0"/>
              <a:t>aim </a:t>
            </a:r>
            <a:r>
              <a:rPr lang="hr-HR" dirty="0" smtClean="0"/>
              <a:t>– to show</a:t>
            </a:r>
            <a:r>
              <a:rPr lang="en-US" dirty="0" smtClean="0"/>
              <a:t> </a:t>
            </a:r>
            <a:r>
              <a:rPr lang="en-US" dirty="0"/>
              <a:t>the impact of online </a:t>
            </a:r>
            <a:r>
              <a:rPr lang="en-US" dirty="0" smtClean="0"/>
              <a:t>machine</a:t>
            </a:r>
            <a:r>
              <a:rPr lang="hr-HR" dirty="0" smtClean="0"/>
              <a:t> </a:t>
            </a:r>
            <a:r>
              <a:rPr lang="en-US" dirty="0" smtClean="0"/>
              <a:t>translation </a:t>
            </a:r>
            <a:r>
              <a:rPr lang="en-US" dirty="0"/>
              <a:t>tools to information </a:t>
            </a:r>
            <a:r>
              <a:rPr lang="en-US" dirty="0" smtClean="0"/>
              <a:t>transfer</a:t>
            </a:r>
            <a:endParaRPr lang="hr-HR" dirty="0" smtClean="0"/>
          </a:p>
          <a:p>
            <a:r>
              <a:rPr lang="hr-HR" dirty="0" smtClean="0"/>
              <a:t>knowledge of the </a:t>
            </a:r>
            <a:r>
              <a:rPr lang="en-US" dirty="0"/>
              <a:t>tools that </a:t>
            </a:r>
            <a:r>
              <a:rPr lang="en-US" dirty="0" smtClean="0"/>
              <a:t>are</a:t>
            </a:r>
            <a:r>
              <a:rPr lang="hr-HR" dirty="0" smtClean="0"/>
              <a:t> </a:t>
            </a:r>
            <a:r>
              <a:rPr lang="en-US" dirty="0" smtClean="0"/>
              <a:t>of </a:t>
            </a:r>
            <a:r>
              <a:rPr lang="en-US" dirty="0"/>
              <a:t>good quality, precision and </a:t>
            </a:r>
            <a:r>
              <a:rPr lang="en-US" dirty="0" smtClean="0"/>
              <a:t>accuracy</a:t>
            </a:r>
            <a:r>
              <a:rPr lang="hr-HR" dirty="0" smtClean="0"/>
              <a:t> → </a:t>
            </a:r>
            <a:r>
              <a:rPr lang="hr-HR" dirty="0" err="1" smtClean="0"/>
              <a:t>automatic</a:t>
            </a:r>
            <a:r>
              <a:rPr lang="hr-HR" dirty="0" smtClean="0"/>
              <a:t> / </a:t>
            </a:r>
            <a:r>
              <a:rPr lang="hr-HR" b="1" dirty="0" smtClean="0"/>
              <a:t>human</a:t>
            </a:r>
            <a:r>
              <a:rPr lang="hr-HR" dirty="0" smtClean="0"/>
              <a:t> evaluation </a:t>
            </a:r>
          </a:p>
        </p:txBody>
      </p:sp>
      <p:sp>
        <p:nvSpPr>
          <p:cNvPr id="5" name="Footer Placeholder 3"/>
          <p:cNvSpPr>
            <a:spLocks noGrp="1"/>
          </p:cNvSpPr>
          <p:nvPr>
            <p:ph type="ftr" sz="quarter" idx="11"/>
          </p:nvPr>
        </p:nvSpPr>
        <p:spPr>
          <a:xfrm>
            <a:off x="3124200" y="6356350"/>
            <a:ext cx="2895600" cy="365125"/>
          </a:xfrm>
        </p:spPr>
        <p:txBody>
          <a:bodyPr/>
          <a:lstStyle/>
          <a:p>
            <a:r>
              <a:rPr lang="en-US" dirty="0"/>
              <a:t>Information Transfer through</a:t>
            </a:r>
            <a:br>
              <a:rPr lang="en-US" dirty="0"/>
            </a:br>
            <a:r>
              <a:rPr lang="en-US" dirty="0"/>
              <a:t>Online Summarizing and Translation Technology</a:t>
            </a:r>
            <a:endParaRPr lang="hr-HR" dirty="0"/>
          </a:p>
        </p:txBody>
      </p:sp>
    </p:spTree>
    <p:extLst>
      <p:ext uri="{BB962C8B-B14F-4D97-AF65-F5344CB8AC3E}">
        <p14:creationId xmlns:p14="http://schemas.microsoft.com/office/powerpoint/2010/main" val="13814380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smtClean="0">
                <a:solidFill>
                  <a:srgbClr val="FF9933"/>
                </a:solidFill>
              </a:rPr>
              <a:t>V. Research Methodology </a:t>
            </a:r>
            <a:endParaRPr lang="hr-HR" dirty="0">
              <a:solidFill>
                <a:srgbClr val="FF9933"/>
              </a:solidFill>
            </a:endParaRPr>
          </a:p>
        </p:txBody>
      </p:sp>
      <p:sp>
        <p:nvSpPr>
          <p:cNvPr id="3" name="Content Placeholder 2"/>
          <p:cNvSpPr>
            <a:spLocks noGrp="1"/>
          </p:cNvSpPr>
          <p:nvPr>
            <p:ph idx="1"/>
          </p:nvPr>
        </p:nvSpPr>
        <p:spPr>
          <a:xfrm>
            <a:off x="457200" y="1412776"/>
            <a:ext cx="8229600" cy="4968552"/>
          </a:xfrm>
        </p:spPr>
        <p:txBody>
          <a:bodyPr>
            <a:noAutofit/>
          </a:bodyPr>
          <a:lstStyle/>
          <a:p>
            <a:r>
              <a:rPr lang="hr-HR" sz="2400" dirty="0" err="1" smtClean="0"/>
              <a:t>three</a:t>
            </a:r>
            <a:r>
              <a:rPr lang="hr-HR" sz="2400" dirty="0" smtClean="0"/>
              <a:t> </a:t>
            </a:r>
            <a:r>
              <a:rPr lang="hr-HR" sz="2400" dirty="0" err="1" smtClean="0"/>
              <a:t>respondents</a:t>
            </a:r>
            <a:r>
              <a:rPr lang="hr-HR" sz="2400" dirty="0" smtClean="0"/>
              <a:t> (</a:t>
            </a:r>
            <a:r>
              <a:rPr lang="hr-HR" sz="2400" dirty="0" err="1" smtClean="0"/>
              <a:t>native</a:t>
            </a:r>
            <a:r>
              <a:rPr lang="hr-HR" sz="2400" dirty="0" smtClean="0"/>
              <a:t> </a:t>
            </a:r>
            <a:r>
              <a:rPr lang="hr-HR" sz="2400" dirty="0" err="1" smtClean="0"/>
              <a:t>Croatian</a:t>
            </a:r>
            <a:r>
              <a:rPr lang="hr-HR" sz="2400" dirty="0" smtClean="0"/>
              <a:t> </a:t>
            </a:r>
            <a:r>
              <a:rPr lang="hr-HR" sz="2400" dirty="0" err="1" smtClean="0"/>
              <a:t>speakers</a:t>
            </a:r>
            <a:r>
              <a:rPr lang="hr-HR" sz="2400" dirty="0" smtClean="0"/>
              <a:t>)</a:t>
            </a:r>
          </a:p>
          <a:p>
            <a:endParaRPr lang="hr-HR" sz="2400" dirty="0" smtClean="0"/>
          </a:p>
          <a:p>
            <a:r>
              <a:rPr lang="hr-HR" sz="2400" dirty="0" err="1" smtClean="0"/>
              <a:t>corpus</a:t>
            </a:r>
            <a:r>
              <a:rPr lang="hr-HR" sz="2400" dirty="0"/>
              <a:t>: </a:t>
            </a:r>
            <a:r>
              <a:rPr lang="en-US" sz="2400" dirty="0"/>
              <a:t>texts from English, German and Russian</a:t>
            </a:r>
            <a:r>
              <a:rPr lang="hr-HR" sz="2400" dirty="0"/>
              <a:t> </a:t>
            </a:r>
            <a:r>
              <a:rPr lang="hr-HR" sz="2400" dirty="0" err="1"/>
              <a:t>language</a:t>
            </a:r>
            <a:r>
              <a:rPr lang="hr-HR" sz="2400" dirty="0"/>
              <a:t> </a:t>
            </a:r>
          </a:p>
          <a:p>
            <a:pPr lvl="1"/>
            <a:r>
              <a:rPr lang="hr-HR" sz="2000" dirty="0" err="1"/>
              <a:t>five</a:t>
            </a:r>
            <a:r>
              <a:rPr lang="hr-HR" sz="2000" dirty="0"/>
              <a:t> </a:t>
            </a:r>
            <a:r>
              <a:rPr lang="hr-HR" sz="2000" dirty="0" err="1"/>
              <a:t>different</a:t>
            </a:r>
            <a:r>
              <a:rPr lang="hr-HR" sz="2000" dirty="0"/>
              <a:t> </a:t>
            </a:r>
            <a:r>
              <a:rPr lang="hr-HR" sz="2000" dirty="0" err="1"/>
              <a:t>categories</a:t>
            </a:r>
            <a:r>
              <a:rPr lang="hr-HR" sz="2000" dirty="0"/>
              <a:t> for </a:t>
            </a:r>
            <a:r>
              <a:rPr lang="hr-HR" sz="2000" dirty="0" err="1"/>
              <a:t>each</a:t>
            </a:r>
            <a:r>
              <a:rPr lang="hr-HR" sz="2000" dirty="0"/>
              <a:t> </a:t>
            </a:r>
            <a:r>
              <a:rPr lang="hr-HR" sz="2000" dirty="0" err="1"/>
              <a:t>language</a:t>
            </a:r>
            <a:r>
              <a:rPr lang="hr-HR" sz="2000" dirty="0"/>
              <a:t> (</a:t>
            </a:r>
            <a:r>
              <a:rPr lang="hr-HR" sz="2000" dirty="0" err="1"/>
              <a:t>politics</a:t>
            </a:r>
            <a:r>
              <a:rPr lang="hr-HR" sz="2000" dirty="0"/>
              <a:t>, </a:t>
            </a:r>
            <a:r>
              <a:rPr lang="hr-HR" sz="2000" dirty="0" err="1"/>
              <a:t>news</a:t>
            </a:r>
            <a:r>
              <a:rPr lang="hr-HR" sz="2000" dirty="0"/>
              <a:t>, sport, film and </a:t>
            </a:r>
            <a:r>
              <a:rPr lang="hr-HR" sz="2000" dirty="0" err="1"/>
              <a:t>gastronomy</a:t>
            </a:r>
            <a:r>
              <a:rPr lang="hr-HR" sz="2000" dirty="0"/>
              <a:t>)</a:t>
            </a:r>
          </a:p>
          <a:p>
            <a:endParaRPr lang="hr-HR" sz="2400" dirty="0" smtClean="0"/>
          </a:p>
          <a:p>
            <a:r>
              <a:rPr lang="hr-HR" sz="2400" dirty="0" smtClean="0"/>
              <a:t>t</a:t>
            </a:r>
            <a:r>
              <a:rPr lang="en-US" sz="2400" dirty="0" smtClean="0"/>
              <a:t>he </a:t>
            </a:r>
            <a:r>
              <a:rPr lang="en-US" sz="2400" dirty="0"/>
              <a:t>total of N=240 evaluations were </a:t>
            </a:r>
            <a:r>
              <a:rPr lang="en-US" sz="2400" dirty="0" err="1" smtClean="0"/>
              <a:t>analysed</a:t>
            </a:r>
            <a:endParaRPr lang="hr-HR" sz="2400" dirty="0" smtClean="0"/>
          </a:p>
          <a:p>
            <a:pPr lvl="1"/>
            <a:r>
              <a:rPr lang="hr-HR" sz="2000" dirty="0" smtClean="0"/>
              <a:t>i</a:t>
            </a:r>
            <a:r>
              <a:rPr lang="en-US" sz="2000" dirty="0" smtClean="0"/>
              <a:t>n </a:t>
            </a:r>
            <a:r>
              <a:rPr lang="en-US" sz="2000" dirty="0"/>
              <a:t>the first task 90 </a:t>
            </a:r>
            <a:endParaRPr lang="hr-HR" sz="2000" dirty="0" smtClean="0"/>
          </a:p>
          <a:p>
            <a:pPr lvl="1"/>
            <a:r>
              <a:rPr lang="hr-HR" sz="2000" dirty="0" smtClean="0"/>
              <a:t>in the </a:t>
            </a:r>
            <a:r>
              <a:rPr lang="hr-HR" sz="2000" dirty="0" err="1" smtClean="0"/>
              <a:t>second</a:t>
            </a:r>
            <a:r>
              <a:rPr lang="hr-HR" sz="2000" dirty="0" smtClean="0"/>
              <a:t> </a:t>
            </a:r>
            <a:r>
              <a:rPr lang="hr-HR" sz="2000" dirty="0" err="1" smtClean="0"/>
              <a:t>task</a:t>
            </a:r>
            <a:r>
              <a:rPr lang="hr-HR" sz="2000" dirty="0" smtClean="0"/>
              <a:t> 90 </a:t>
            </a:r>
            <a:r>
              <a:rPr lang="hr-HR" sz="2000" dirty="0" err="1" smtClean="0"/>
              <a:t>evaluations</a:t>
            </a:r>
            <a:r>
              <a:rPr lang="hr-HR" sz="2000" dirty="0" smtClean="0"/>
              <a:t> </a:t>
            </a:r>
            <a:endParaRPr lang="hr-HR" sz="2400" dirty="0"/>
          </a:p>
          <a:p>
            <a:pPr lvl="1"/>
            <a:r>
              <a:rPr lang="hr-HR" sz="2000" dirty="0" smtClean="0"/>
              <a:t>in the </a:t>
            </a:r>
            <a:r>
              <a:rPr lang="hr-HR" sz="2000" dirty="0" err="1" smtClean="0"/>
              <a:t>third</a:t>
            </a:r>
            <a:r>
              <a:rPr lang="hr-HR" sz="2000" dirty="0" smtClean="0"/>
              <a:t> </a:t>
            </a:r>
            <a:r>
              <a:rPr lang="hr-HR" sz="2000" dirty="0" err="1" smtClean="0"/>
              <a:t>taks</a:t>
            </a:r>
            <a:r>
              <a:rPr lang="hr-HR" sz="2000" dirty="0" smtClean="0"/>
              <a:t> 60 </a:t>
            </a:r>
            <a:r>
              <a:rPr lang="hr-HR" sz="2000" dirty="0" err="1" smtClean="0"/>
              <a:t>evaluations</a:t>
            </a:r>
            <a:endParaRPr lang="hr-HR" sz="2000" dirty="0" smtClean="0"/>
          </a:p>
          <a:p>
            <a:endParaRPr lang="hr-HR" sz="1800" dirty="0"/>
          </a:p>
        </p:txBody>
      </p:sp>
      <p:sp>
        <p:nvSpPr>
          <p:cNvPr id="5" name="Footer Placeholder 3"/>
          <p:cNvSpPr>
            <a:spLocks noGrp="1"/>
          </p:cNvSpPr>
          <p:nvPr>
            <p:ph type="ftr" sz="quarter" idx="11"/>
          </p:nvPr>
        </p:nvSpPr>
        <p:spPr>
          <a:xfrm>
            <a:off x="3124200" y="6356350"/>
            <a:ext cx="2895600" cy="365125"/>
          </a:xfrm>
        </p:spPr>
        <p:txBody>
          <a:bodyPr/>
          <a:lstStyle/>
          <a:p>
            <a:r>
              <a:rPr lang="en-US" dirty="0"/>
              <a:t>Information Transfer through</a:t>
            </a:r>
            <a:br>
              <a:rPr lang="en-US" dirty="0"/>
            </a:br>
            <a:r>
              <a:rPr lang="en-US" dirty="0"/>
              <a:t>Online Summarizing and Translation Technology</a:t>
            </a:r>
            <a:endParaRPr lang="hr-HR" dirty="0"/>
          </a:p>
        </p:txBody>
      </p:sp>
    </p:spTree>
    <p:extLst>
      <p:ext uri="{BB962C8B-B14F-4D97-AF65-F5344CB8AC3E}">
        <p14:creationId xmlns:p14="http://schemas.microsoft.com/office/powerpoint/2010/main" val="6915694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pPr algn="l"/>
            <a:r>
              <a:rPr lang="hr-HR" dirty="0">
                <a:solidFill>
                  <a:srgbClr val="FF9933"/>
                </a:solidFill>
              </a:rPr>
              <a:t>V. Research Methodology </a:t>
            </a:r>
            <a:endParaRPr lang="hr-HR" dirty="0"/>
          </a:p>
        </p:txBody>
      </p:sp>
      <p:sp>
        <p:nvSpPr>
          <p:cNvPr id="3" name="Rezervirano mjesto sadržaja 2"/>
          <p:cNvSpPr>
            <a:spLocks noGrp="1"/>
          </p:cNvSpPr>
          <p:nvPr>
            <p:ph idx="1"/>
          </p:nvPr>
        </p:nvSpPr>
        <p:spPr>
          <a:xfrm>
            <a:off x="395536" y="1268760"/>
            <a:ext cx="8229600" cy="5040560"/>
          </a:xfrm>
        </p:spPr>
        <p:txBody>
          <a:bodyPr>
            <a:normAutofit fontScale="70000" lnSpcReduction="20000"/>
          </a:bodyPr>
          <a:lstStyle/>
          <a:p>
            <a:r>
              <a:rPr lang="hr-HR" dirty="0" smtClean="0"/>
              <a:t>t</a:t>
            </a:r>
            <a:r>
              <a:rPr lang="en-US" dirty="0" smtClean="0"/>
              <a:t>he </a:t>
            </a:r>
            <a:r>
              <a:rPr lang="en-US" dirty="0"/>
              <a:t>first </a:t>
            </a:r>
            <a:r>
              <a:rPr lang="en-US" dirty="0" smtClean="0"/>
              <a:t>assignment</a:t>
            </a:r>
            <a:r>
              <a:rPr lang="hr-HR" dirty="0" smtClean="0"/>
              <a:t> – </a:t>
            </a:r>
            <a:r>
              <a:rPr lang="en-US" dirty="0" err="1" smtClean="0"/>
              <a:t>evaluat</a:t>
            </a:r>
            <a:r>
              <a:rPr lang="hr-HR" dirty="0" smtClean="0"/>
              <a:t>ion of</a:t>
            </a:r>
            <a:r>
              <a:rPr lang="en-US" dirty="0" smtClean="0"/>
              <a:t> </a:t>
            </a:r>
            <a:r>
              <a:rPr lang="en-US" dirty="0"/>
              <a:t>machine-translated sentences at </a:t>
            </a:r>
            <a:r>
              <a:rPr lang="en-US" dirty="0" smtClean="0"/>
              <a:t>the</a:t>
            </a:r>
            <a:r>
              <a:rPr lang="hr-HR" dirty="0" smtClean="0"/>
              <a:t> </a:t>
            </a:r>
            <a:r>
              <a:rPr lang="en-US" dirty="0" smtClean="0"/>
              <a:t>sentence level</a:t>
            </a:r>
            <a:endParaRPr lang="hr-HR" dirty="0" smtClean="0"/>
          </a:p>
          <a:p>
            <a:endParaRPr lang="hr-HR" dirty="0" smtClean="0"/>
          </a:p>
          <a:p>
            <a:r>
              <a:rPr lang="hr-HR" dirty="0" err="1" smtClean="0"/>
              <a:t>three</a:t>
            </a:r>
            <a:r>
              <a:rPr lang="hr-HR" dirty="0" smtClean="0"/>
              <a:t> </a:t>
            </a:r>
            <a:r>
              <a:rPr lang="hr-HR" dirty="0" err="1" smtClean="0"/>
              <a:t>language</a:t>
            </a:r>
            <a:r>
              <a:rPr lang="hr-HR" dirty="0" smtClean="0"/>
              <a:t> </a:t>
            </a:r>
            <a:r>
              <a:rPr lang="hr-HR" dirty="0" err="1" smtClean="0"/>
              <a:t>pairs</a:t>
            </a:r>
            <a:r>
              <a:rPr lang="hr-HR" dirty="0" smtClean="0"/>
              <a:t> (</a:t>
            </a:r>
            <a:r>
              <a:rPr lang="hr-HR" dirty="0" err="1" smtClean="0"/>
              <a:t>English</a:t>
            </a:r>
            <a:r>
              <a:rPr lang="hr-HR" dirty="0" smtClean="0"/>
              <a:t>-</a:t>
            </a:r>
            <a:r>
              <a:rPr lang="hr-HR" dirty="0" err="1" smtClean="0"/>
              <a:t>Croatian</a:t>
            </a:r>
            <a:r>
              <a:rPr lang="hr-HR" dirty="0" smtClean="0"/>
              <a:t>, German-</a:t>
            </a:r>
            <a:r>
              <a:rPr lang="hr-HR" dirty="0" err="1" smtClean="0"/>
              <a:t>Croatian</a:t>
            </a:r>
            <a:r>
              <a:rPr lang="hr-HR" dirty="0" smtClean="0"/>
              <a:t> and </a:t>
            </a:r>
            <a:r>
              <a:rPr lang="hr-HR" dirty="0" err="1" smtClean="0"/>
              <a:t>Russian</a:t>
            </a:r>
            <a:r>
              <a:rPr lang="hr-HR" dirty="0" smtClean="0"/>
              <a:t>-</a:t>
            </a:r>
            <a:r>
              <a:rPr lang="hr-HR" dirty="0" err="1" smtClean="0"/>
              <a:t>Croatian</a:t>
            </a:r>
            <a:r>
              <a:rPr lang="hr-HR" dirty="0" smtClean="0"/>
              <a:t>) </a:t>
            </a:r>
          </a:p>
          <a:p>
            <a:endParaRPr lang="hr-HR" dirty="0"/>
          </a:p>
          <a:p>
            <a:r>
              <a:rPr lang="hr-HR" dirty="0" smtClean="0"/>
              <a:t>two online </a:t>
            </a:r>
            <a:r>
              <a:rPr lang="hr-HR" dirty="0" err="1" smtClean="0"/>
              <a:t>translation</a:t>
            </a:r>
            <a:r>
              <a:rPr lang="hr-HR" dirty="0" smtClean="0"/>
              <a:t> </a:t>
            </a:r>
            <a:r>
              <a:rPr lang="hr-HR" dirty="0" err="1" smtClean="0"/>
              <a:t>tools</a:t>
            </a:r>
            <a:r>
              <a:rPr lang="hr-HR" dirty="0" smtClean="0"/>
              <a:t> (</a:t>
            </a:r>
            <a:r>
              <a:rPr lang="hr-HR" dirty="0" err="1" smtClean="0"/>
              <a:t>Google</a:t>
            </a:r>
            <a:r>
              <a:rPr lang="hr-HR" dirty="0" smtClean="0"/>
              <a:t> </a:t>
            </a:r>
            <a:r>
              <a:rPr lang="hr-HR" dirty="0" err="1" smtClean="0"/>
              <a:t>Translate</a:t>
            </a:r>
            <a:r>
              <a:rPr lang="hr-HR" dirty="0" smtClean="0"/>
              <a:t> and </a:t>
            </a:r>
            <a:r>
              <a:rPr lang="hr-HR" dirty="0" err="1" smtClean="0"/>
              <a:t>Yandex</a:t>
            </a:r>
            <a:r>
              <a:rPr lang="hr-HR" dirty="0" smtClean="0"/>
              <a:t> </a:t>
            </a:r>
            <a:r>
              <a:rPr lang="hr-HR" dirty="0" err="1" smtClean="0"/>
              <a:t>Translate</a:t>
            </a:r>
            <a:r>
              <a:rPr lang="hr-HR" dirty="0" smtClean="0"/>
              <a:t>)</a:t>
            </a:r>
          </a:p>
          <a:p>
            <a:endParaRPr lang="hr-HR" dirty="0" smtClean="0"/>
          </a:p>
          <a:p>
            <a:r>
              <a:rPr lang="hr-HR" dirty="0" smtClean="0"/>
              <a:t>t</a:t>
            </a:r>
            <a:r>
              <a:rPr lang="en-US" dirty="0" err="1"/>
              <a:t>exts</a:t>
            </a:r>
            <a:r>
              <a:rPr lang="en-US" dirty="0"/>
              <a:t> on</a:t>
            </a:r>
            <a:r>
              <a:rPr lang="hr-HR" dirty="0"/>
              <a:t> </a:t>
            </a:r>
            <a:r>
              <a:rPr lang="en-US" dirty="0"/>
              <a:t>English and German were firstly summarized and then machine translated </a:t>
            </a:r>
            <a:endParaRPr lang="hr-HR" dirty="0"/>
          </a:p>
          <a:p>
            <a:pPr lvl="1"/>
            <a:r>
              <a:rPr lang="hr-HR" dirty="0" err="1"/>
              <a:t>summarization</a:t>
            </a:r>
            <a:r>
              <a:rPr lang="hr-HR" dirty="0"/>
              <a:t> </a:t>
            </a:r>
            <a:r>
              <a:rPr lang="hr-HR" dirty="0" err="1"/>
              <a:t>by</a:t>
            </a:r>
            <a:r>
              <a:rPr lang="hr-HR" dirty="0"/>
              <a:t> online </a:t>
            </a:r>
            <a:r>
              <a:rPr lang="hr-HR" dirty="0" err="1"/>
              <a:t>tool</a:t>
            </a:r>
            <a:r>
              <a:rPr lang="hr-HR" dirty="0"/>
              <a:t> </a:t>
            </a:r>
            <a:r>
              <a:rPr lang="hr-HR" dirty="0" err="1"/>
              <a:t>Swesum</a:t>
            </a:r>
            <a:r>
              <a:rPr lang="hr-HR" dirty="0"/>
              <a:t>: </a:t>
            </a:r>
            <a:r>
              <a:rPr lang="hr-HR" dirty="0" err="1"/>
              <a:t>from</a:t>
            </a:r>
            <a:r>
              <a:rPr lang="hr-HR" dirty="0"/>
              <a:t> </a:t>
            </a:r>
            <a:r>
              <a:rPr lang="en-US" dirty="0"/>
              <a:t>108 sentences to 47</a:t>
            </a:r>
            <a:r>
              <a:rPr lang="hr-HR" dirty="0"/>
              <a:t> </a:t>
            </a:r>
            <a:r>
              <a:rPr lang="en-US" dirty="0"/>
              <a:t>sentences in English and from 103 sentences into 49 sentences for German</a:t>
            </a:r>
            <a:endParaRPr lang="hr-HR" dirty="0"/>
          </a:p>
          <a:p>
            <a:endParaRPr lang="hr-HR" dirty="0"/>
          </a:p>
          <a:p>
            <a:r>
              <a:rPr lang="hr-HR" dirty="0" err="1"/>
              <a:t>average</a:t>
            </a:r>
            <a:r>
              <a:rPr lang="hr-HR" dirty="0"/>
              <a:t> </a:t>
            </a:r>
            <a:r>
              <a:rPr lang="hr-HR" dirty="0" err="1"/>
              <a:t>score</a:t>
            </a:r>
            <a:r>
              <a:rPr lang="hr-HR" dirty="0"/>
              <a:t> </a:t>
            </a:r>
            <a:r>
              <a:rPr lang="hr-HR" dirty="0" err="1"/>
              <a:t>ranging</a:t>
            </a:r>
            <a:r>
              <a:rPr lang="hr-HR" dirty="0"/>
              <a:t> </a:t>
            </a:r>
            <a:r>
              <a:rPr lang="hr-HR" dirty="0" err="1"/>
              <a:t>from</a:t>
            </a:r>
            <a:r>
              <a:rPr lang="hr-HR" dirty="0"/>
              <a:t> 1 to </a:t>
            </a:r>
            <a:r>
              <a:rPr lang="hr-HR" dirty="0" smtClean="0"/>
              <a:t>5</a:t>
            </a:r>
          </a:p>
        </p:txBody>
      </p:sp>
      <p:sp>
        <p:nvSpPr>
          <p:cNvPr id="6" name="Footer Placeholder 3"/>
          <p:cNvSpPr>
            <a:spLocks noGrp="1"/>
          </p:cNvSpPr>
          <p:nvPr>
            <p:ph type="ftr" sz="quarter" idx="11"/>
          </p:nvPr>
        </p:nvSpPr>
        <p:spPr>
          <a:xfrm>
            <a:off x="3124200" y="6356350"/>
            <a:ext cx="2895600" cy="365125"/>
          </a:xfrm>
        </p:spPr>
        <p:txBody>
          <a:bodyPr/>
          <a:lstStyle/>
          <a:p>
            <a:r>
              <a:rPr lang="en-US" dirty="0"/>
              <a:t>Information Transfer through</a:t>
            </a:r>
            <a:br>
              <a:rPr lang="en-US" dirty="0"/>
            </a:br>
            <a:r>
              <a:rPr lang="en-US" dirty="0"/>
              <a:t>Online Summarizing and Translation Technology</a:t>
            </a:r>
            <a:endParaRPr lang="hr-HR" dirty="0"/>
          </a:p>
        </p:txBody>
      </p:sp>
    </p:spTree>
    <p:extLst>
      <p:ext uri="{BB962C8B-B14F-4D97-AF65-F5344CB8AC3E}">
        <p14:creationId xmlns:p14="http://schemas.microsoft.com/office/powerpoint/2010/main" val="41387806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pPr algn="l"/>
            <a:r>
              <a:rPr lang="hr-HR" dirty="0">
                <a:solidFill>
                  <a:srgbClr val="FF9933"/>
                </a:solidFill>
              </a:rPr>
              <a:t>V. Research Methodology </a:t>
            </a:r>
            <a:endParaRPr lang="hr-HR" dirty="0"/>
          </a:p>
        </p:txBody>
      </p:sp>
      <p:sp>
        <p:nvSpPr>
          <p:cNvPr id="3" name="Rezervirano mjesto sadržaja 2"/>
          <p:cNvSpPr>
            <a:spLocks noGrp="1"/>
          </p:cNvSpPr>
          <p:nvPr>
            <p:ph idx="1"/>
          </p:nvPr>
        </p:nvSpPr>
        <p:spPr/>
        <p:txBody>
          <a:bodyPr>
            <a:normAutofit fontScale="92500"/>
          </a:bodyPr>
          <a:lstStyle/>
          <a:p>
            <a:r>
              <a:rPr lang="hr-HR" dirty="0" smtClean="0"/>
              <a:t>the second assingment – quality evaluation of the whole text (score ranging from 1 to 5)</a:t>
            </a:r>
          </a:p>
          <a:p>
            <a:pPr marL="0" indent="0">
              <a:buNone/>
            </a:pPr>
            <a:endParaRPr lang="hr-HR" dirty="0" smtClean="0"/>
          </a:p>
          <a:p>
            <a:r>
              <a:rPr lang="hr-HR" dirty="0" smtClean="0"/>
              <a:t>the </a:t>
            </a:r>
            <a:r>
              <a:rPr lang="hr-HR" dirty="0" err="1" smtClean="0"/>
              <a:t>third</a:t>
            </a:r>
            <a:r>
              <a:rPr lang="hr-HR" dirty="0" smtClean="0"/>
              <a:t> </a:t>
            </a:r>
            <a:r>
              <a:rPr lang="hr-HR" dirty="0" err="1" smtClean="0"/>
              <a:t>assignment</a:t>
            </a:r>
            <a:r>
              <a:rPr lang="hr-HR" dirty="0"/>
              <a:t> </a:t>
            </a:r>
            <a:r>
              <a:rPr lang="hr-HR" dirty="0" smtClean="0"/>
              <a:t>– </a:t>
            </a:r>
            <a:r>
              <a:rPr lang="hr-HR" dirty="0" err="1" smtClean="0"/>
              <a:t>related</a:t>
            </a:r>
            <a:r>
              <a:rPr lang="hr-HR" dirty="0" smtClean="0"/>
              <a:t> to information transfer</a:t>
            </a:r>
          </a:p>
          <a:p>
            <a:pPr lvl="1"/>
            <a:r>
              <a:rPr lang="hr-HR" dirty="0" smtClean="0"/>
              <a:t>evaluation of the </a:t>
            </a:r>
            <a:r>
              <a:rPr lang="hr-HR" dirty="0" err="1" smtClean="0"/>
              <a:t>overall</a:t>
            </a:r>
            <a:r>
              <a:rPr lang="hr-HR" dirty="0" smtClean="0"/>
              <a:t> </a:t>
            </a:r>
            <a:r>
              <a:rPr lang="hr-HR" dirty="0" err="1" smtClean="0"/>
              <a:t>quality</a:t>
            </a:r>
            <a:r>
              <a:rPr lang="hr-HR" dirty="0" smtClean="0"/>
              <a:t> of the </a:t>
            </a:r>
            <a:r>
              <a:rPr lang="hr-HR" dirty="0" err="1" smtClean="0"/>
              <a:t>summarized</a:t>
            </a:r>
            <a:r>
              <a:rPr lang="hr-HR" dirty="0" smtClean="0"/>
              <a:t> and </a:t>
            </a:r>
            <a:r>
              <a:rPr lang="hr-HR" dirty="0" err="1" smtClean="0"/>
              <a:t>translated</a:t>
            </a:r>
            <a:r>
              <a:rPr lang="hr-HR" dirty="0" smtClean="0"/>
              <a:t> text </a:t>
            </a:r>
            <a:r>
              <a:rPr lang="hr-HR" dirty="0" err="1" smtClean="0"/>
              <a:t>from</a:t>
            </a:r>
            <a:r>
              <a:rPr lang="hr-HR" dirty="0" smtClean="0"/>
              <a:t> </a:t>
            </a:r>
            <a:r>
              <a:rPr lang="hr-HR" dirty="0" err="1" smtClean="0"/>
              <a:t>English</a:t>
            </a:r>
            <a:r>
              <a:rPr lang="hr-HR" dirty="0" smtClean="0"/>
              <a:t> and German </a:t>
            </a:r>
            <a:r>
              <a:rPr lang="hr-HR" dirty="0" err="1" smtClean="0"/>
              <a:t>language</a:t>
            </a:r>
            <a:endParaRPr lang="hr-HR" dirty="0" smtClean="0"/>
          </a:p>
          <a:p>
            <a:pPr lvl="1"/>
            <a:r>
              <a:rPr lang="hr-HR" dirty="0" err="1" smtClean="0"/>
              <a:t>giving</a:t>
            </a:r>
            <a:r>
              <a:rPr lang="hr-HR" dirty="0" smtClean="0"/>
              <a:t> the </a:t>
            </a:r>
            <a:r>
              <a:rPr lang="hr-HR" dirty="0" err="1" smtClean="0"/>
              <a:t>answers</a:t>
            </a:r>
            <a:r>
              <a:rPr lang="hr-HR" dirty="0" smtClean="0"/>
              <a:t> to the </a:t>
            </a:r>
            <a:r>
              <a:rPr lang="hr-HR" dirty="0" err="1" smtClean="0"/>
              <a:t>questions</a:t>
            </a:r>
            <a:r>
              <a:rPr lang="hr-HR" dirty="0" smtClean="0"/>
              <a:t> </a:t>
            </a:r>
            <a:r>
              <a:rPr lang="hr-HR" i="1" dirty="0" err="1" smtClean="0"/>
              <a:t>who</a:t>
            </a:r>
            <a:r>
              <a:rPr lang="hr-HR" i="1" dirty="0" smtClean="0"/>
              <a:t>, </a:t>
            </a:r>
            <a:r>
              <a:rPr lang="hr-HR" i="1" dirty="0" err="1" smtClean="0"/>
              <a:t>what</a:t>
            </a:r>
            <a:r>
              <a:rPr lang="hr-HR" i="1" dirty="0" smtClean="0"/>
              <a:t>, </a:t>
            </a:r>
            <a:r>
              <a:rPr lang="hr-HR" i="1" dirty="0" err="1" smtClean="0"/>
              <a:t>when</a:t>
            </a:r>
            <a:r>
              <a:rPr lang="hr-HR" i="1" dirty="0" smtClean="0"/>
              <a:t>, </a:t>
            </a:r>
            <a:r>
              <a:rPr lang="hr-HR" i="1" dirty="0" err="1" smtClean="0"/>
              <a:t>where</a:t>
            </a:r>
            <a:r>
              <a:rPr lang="hr-HR" i="1" dirty="0" smtClean="0"/>
              <a:t> and how? </a:t>
            </a:r>
            <a:endParaRPr lang="hr-HR" i="1" dirty="0"/>
          </a:p>
        </p:txBody>
      </p:sp>
      <p:sp>
        <p:nvSpPr>
          <p:cNvPr id="5" name="Footer Placeholder 3"/>
          <p:cNvSpPr>
            <a:spLocks noGrp="1"/>
          </p:cNvSpPr>
          <p:nvPr>
            <p:ph type="ftr" sz="quarter" idx="11"/>
          </p:nvPr>
        </p:nvSpPr>
        <p:spPr>
          <a:xfrm>
            <a:off x="3124200" y="6356350"/>
            <a:ext cx="2895600" cy="365125"/>
          </a:xfrm>
        </p:spPr>
        <p:txBody>
          <a:bodyPr/>
          <a:lstStyle/>
          <a:p>
            <a:r>
              <a:rPr lang="en-US" dirty="0"/>
              <a:t>Information Transfer through</a:t>
            </a:r>
            <a:br>
              <a:rPr lang="en-US" dirty="0"/>
            </a:br>
            <a:r>
              <a:rPr lang="en-US" dirty="0"/>
              <a:t>Online Summarizing and Translation Technology</a:t>
            </a:r>
            <a:endParaRPr lang="hr-HR" dirty="0"/>
          </a:p>
        </p:txBody>
      </p:sp>
    </p:spTree>
    <p:extLst>
      <p:ext uri="{BB962C8B-B14F-4D97-AF65-F5344CB8AC3E}">
        <p14:creationId xmlns:p14="http://schemas.microsoft.com/office/powerpoint/2010/main" val="2207716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2086</TotalTime>
  <Words>1665</Words>
  <Application>Microsoft Office PowerPoint</Application>
  <PresentationFormat>On-screen Show (4:3)</PresentationFormat>
  <Paragraphs>255</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Information Transfer through Online Summarizing and Translation Technology</vt:lpstr>
      <vt:lpstr>Outline</vt:lpstr>
      <vt:lpstr>I. Introduction</vt:lpstr>
      <vt:lpstr>II. Related work </vt:lpstr>
      <vt:lpstr>III. Online text summarization tools </vt:lpstr>
      <vt:lpstr>IV. Online translation tools</vt:lpstr>
      <vt:lpstr>V. Research Methodology </vt:lpstr>
      <vt:lpstr>V. Research Methodology </vt:lpstr>
      <vt:lpstr>V. Research Methodology </vt:lpstr>
      <vt:lpstr>VI. Results</vt:lpstr>
      <vt:lpstr>1. Evaluation at the sentence level</vt:lpstr>
      <vt:lpstr>1. Evaluation at the sentence level</vt:lpstr>
      <vt:lpstr>1. Evaluation at the sentence level</vt:lpstr>
      <vt:lpstr>2. Evaluation at the text level</vt:lpstr>
      <vt:lpstr>2. Evaluation at the text level</vt:lpstr>
      <vt:lpstr>2. Evaluation at the text level</vt:lpstr>
      <vt:lpstr>2. Evaluation at the text level</vt:lpstr>
      <vt:lpstr>2. Evaluation at the text level</vt:lpstr>
      <vt:lpstr>3. Information transfer evaluation</vt:lpstr>
      <vt:lpstr>3. Information transfer evaluation</vt:lpstr>
      <vt:lpstr>PowerPoint Presentation</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Impact of summarizing and translation technology in online information transfer</dc:title>
  <dc:creator>mara</dc:creator>
  <cp:lastModifiedBy>Matea Pešorda</cp:lastModifiedBy>
  <cp:revision>194</cp:revision>
  <dcterms:created xsi:type="dcterms:W3CDTF">2014-06-03T15:28:34Z</dcterms:created>
  <dcterms:modified xsi:type="dcterms:W3CDTF">2015-11-12T07:18:15Z</dcterms:modified>
</cp:coreProperties>
</file>