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76" r:id="rId4"/>
    <p:sldId id="278" r:id="rId5"/>
    <p:sldId id="274" r:id="rId6"/>
    <p:sldId id="275" r:id="rId7"/>
    <p:sldId id="277" r:id="rId8"/>
    <p:sldId id="258" r:id="rId9"/>
    <p:sldId id="259" r:id="rId10"/>
    <p:sldId id="261" r:id="rId11"/>
    <p:sldId id="262" r:id="rId12"/>
    <p:sldId id="263" r:id="rId13"/>
    <p:sldId id="265" r:id="rId14"/>
    <p:sldId id="266" r:id="rId15"/>
    <p:sldId id="267" r:id="rId16"/>
    <p:sldId id="268" r:id="rId17"/>
    <p:sldId id="269" r:id="rId18"/>
    <p:sldId id="270" r:id="rId19"/>
    <p:sldId id="271" r:id="rId20"/>
    <p:sldId id="272" r:id="rId21"/>
    <p:sldId id="27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160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555BED-E64B-D54E-AEA8-B2A9B320E7E8}" type="datetimeFigureOut">
              <a:rPr lang="en-US" smtClean="0"/>
              <a:t>12/11/15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884C9B-432E-E549-9314-4DF8469697D3}" type="slidenum">
              <a:rPr lang="en-US" smtClean="0"/>
              <a:t>‹#›</a:t>
            </a:fld>
            <a:endParaRPr lang="en-US"/>
          </a:p>
        </p:txBody>
      </p:sp>
    </p:spTree>
    <p:extLst>
      <p:ext uri="{BB962C8B-B14F-4D97-AF65-F5344CB8AC3E}">
        <p14:creationId xmlns:p14="http://schemas.microsoft.com/office/powerpoint/2010/main" val="30635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a-I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a-IN" smtClean="0"/>
              <a:t>Click to edit Master subtitle style</a:t>
            </a:r>
            <a:endParaRPr lang="en-US"/>
          </a:p>
        </p:txBody>
      </p:sp>
      <p:sp>
        <p:nvSpPr>
          <p:cNvPr id="4" name="Date Placeholder 3"/>
          <p:cNvSpPr>
            <a:spLocks noGrp="1"/>
          </p:cNvSpPr>
          <p:nvPr>
            <p:ph type="dt" sz="half" idx="10"/>
          </p:nvPr>
        </p:nvSpPr>
        <p:spPr/>
        <p:txBody>
          <a:bodyPr/>
          <a:lstStyle/>
          <a:p>
            <a:fld id="{1FB5AE36-D55F-E641-8733-E914C50ADCA1}"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C53D9-B6EC-EE4C-801A-B4635ECA32D5}" type="slidenum">
              <a:rPr lang="en-US" smtClean="0"/>
              <a:t>‹#›</a:t>
            </a:fld>
            <a:endParaRPr lang="en-US"/>
          </a:p>
        </p:txBody>
      </p:sp>
    </p:spTree>
    <p:extLst>
      <p:ext uri="{BB962C8B-B14F-4D97-AF65-F5344CB8AC3E}">
        <p14:creationId xmlns:p14="http://schemas.microsoft.com/office/powerpoint/2010/main" val="3755992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1FB5AE36-D55F-E641-8733-E914C50ADCA1}"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C53D9-B6EC-EE4C-801A-B4635ECA32D5}" type="slidenum">
              <a:rPr lang="en-US" smtClean="0"/>
              <a:t>‹#›</a:t>
            </a:fld>
            <a:endParaRPr lang="en-US"/>
          </a:p>
        </p:txBody>
      </p:sp>
    </p:spTree>
    <p:extLst>
      <p:ext uri="{BB962C8B-B14F-4D97-AF65-F5344CB8AC3E}">
        <p14:creationId xmlns:p14="http://schemas.microsoft.com/office/powerpoint/2010/main" val="4121623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a-I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1FB5AE36-D55F-E641-8733-E914C50ADCA1}"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C53D9-B6EC-EE4C-801A-B4635ECA32D5}" type="slidenum">
              <a:rPr lang="en-US" smtClean="0"/>
              <a:t>‹#›</a:t>
            </a:fld>
            <a:endParaRPr lang="en-US"/>
          </a:p>
        </p:txBody>
      </p:sp>
    </p:spTree>
    <p:extLst>
      <p:ext uri="{BB962C8B-B14F-4D97-AF65-F5344CB8AC3E}">
        <p14:creationId xmlns:p14="http://schemas.microsoft.com/office/powerpoint/2010/main" val="354528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30607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idx="1"/>
          </p:nvPr>
        </p:nvSpPr>
        <p:spPr/>
        <p:txBody>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1FB5AE36-D55F-E641-8733-E914C50ADCA1}"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C53D9-B6EC-EE4C-801A-B4635ECA32D5}" type="slidenum">
              <a:rPr lang="en-US" smtClean="0"/>
              <a:t>‹#›</a:t>
            </a:fld>
            <a:endParaRPr lang="en-US"/>
          </a:p>
        </p:txBody>
      </p:sp>
    </p:spTree>
    <p:extLst>
      <p:ext uri="{BB962C8B-B14F-4D97-AF65-F5344CB8AC3E}">
        <p14:creationId xmlns:p14="http://schemas.microsoft.com/office/powerpoint/2010/main" val="300610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a-I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a-IN" smtClean="0"/>
              <a:t>Click to edit Master text styles</a:t>
            </a:r>
          </a:p>
        </p:txBody>
      </p:sp>
      <p:sp>
        <p:nvSpPr>
          <p:cNvPr id="4" name="Date Placeholder 3"/>
          <p:cNvSpPr>
            <a:spLocks noGrp="1"/>
          </p:cNvSpPr>
          <p:nvPr>
            <p:ph type="dt" sz="half" idx="10"/>
          </p:nvPr>
        </p:nvSpPr>
        <p:spPr/>
        <p:txBody>
          <a:bodyPr/>
          <a:lstStyle/>
          <a:p>
            <a:fld id="{1FB5AE36-D55F-E641-8733-E914C50ADCA1}"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C53D9-B6EC-EE4C-801A-B4635ECA32D5}" type="slidenum">
              <a:rPr lang="en-US" smtClean="0"/>
              <a:t>‹#›</a:t>
            </a:fld>
            <a:endParaRPr lang="en-US"/>
          </a:p>
        </p:txBody>
      </p:sp>
    </p:spTree>
    <p:extLst>
      <p:ext uri="{BB962C8B-B14F-4D97-AF65-F5344CB8AC3E}">
        <p14:creationId xmlns:p14="http://schemas.microsoft.com/office/powerpoint/2010/main" val="2592817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Date Placeholder 4"/>
          <p:cNvSpPr>
            <a:spLocks noGrp="1"/>
          </p:cNvSpPr>
          <p:nvPr>
            <p:ph type="dt" sz="half" idx="10"/>
          </p:nvPr>
        </p:nvSpPr>
        <p:spPr/>
        <p:txBody>
          <a:bodyPr/>
          <a:lstStyle/>
          <a:p>
            <a:fld id="{1FB5AE36-D55F-E641-8733-E914C50ADCA1}" type="datetimeFigureOut">
              <a:rPr lang="en-US" smtClean="0"/>
              <a:t>12/11/15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C53D9-B6EC-EE4C-801A-B4635ECA32D5}" type="slidenum">
              <a:rPr lang="en-US" smtClean="0"/>
              <a:t>‹#›</a:t>
            </a:fld>
            <a:endParaRPr lang="en-US"/>
          </a:p>
        </p:txBody>
      </p:sp>
    </p:spTree>
    <p:extLst>
      <p:ext uri="{BB962C8B-B14F-4D97-AF65-F5344CB8AC3E}">
        <p14:creationId xmlns:p14="http://schemas.microsoft.com/office/powerpoint/2010/main" val="223029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a-I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7" name="Date Placeholder 6"/>
          <p:cNvSpPr>
            <a:spLocks noGrp="1"/>
          </p:cNvSpPr>
          <p:nvPr>
            <p:ph type="dt" sz="half" idx="10"/>
          </p:nvPr>
        </p:nvSpPr>
        <p:spPr/>
        <p:txBody>
          <a:bodyPr/>
          <a:lstStyle/>
          <a:p>
            <a:fld id="{1FB5AE36-D55F-E641-8733-E914C50ADCA1}" type="datetimeFigureOut">
              <a:rPr lang="en-US" smtClean="0"/>
              <a:t>12/11/15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C53D9-B6EC-EE4C-801A-B4635ECA32D5}" type="slidenum">
              <a:rPr lang="en-US" smtClean="0"/>
              <a:t>‹#›</a:t>
            </a:fld>
            <a:endParaRPr lang="en-US"/>
          </a:p>
        </p:txBody>
      </p:sp>
    </p:spTree>
    <p:extLst>
      <p:ext uri="{BB962C8B-B14F-4D97-AF65-F5344CB8AC3E}">
        <p14:creationId xmlns:p14="http://schemas.microsoft.com/office/powerpoint/2010/main" val="4147995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Date Placeholder 2"/>
          <p:cNvSpPr>
            <a:spLocks noGrp="1"/>
          </p:cNvSpPr>
          <p:nvPr>
            <p:ph type="dt" sz="half" idx="10"/>
          </p:nvPr>
        </p:nvSpPr>
        <p:spPr/>
        <p:txBody>
          <a:bodyPr/>
          <a:lstStyle/>
          <a:p>
            <a:fld id="{1FB5AE36-D55F-E641-8733-E914C50ADCA1}" type="datetimeFigureOut">
              <a:rPr lang="en-US" smtClean="0"/>
              <a:t>12/11/15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C53D9-B6EC-EE4C-801A-B4635ECA32D5}" type="slidenum">
              <a:rPr lang="en-US" smtClean="0"/>
              <a:t>‹#›</a:t>
            </a:fld>
            <a:endParaRPr lang="en-US"/>
          </a:p>
        </p:txBody>
      </p:sp>
    </p:spTree>
    <p:extLst>
      <p:ext uri="{BB962C8B-B14F-4D97-AF65-F5344CB8AC3E}">
        <p14:creationId xmlns:p14="http://schemas.microsoft.com/office/powerpoint/2010/main" val="302785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5AE36-D55F-E641-8733-E914C50ADCA1}" type="datetimeFigureOut">
              <a:rPr lang="en-US" smtClean="0"/>
              <a:t>12/11/15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C53D9-B6EC-EE4C-801A-B4635ECA32D5}" type="slidenum">
              <a:rPr lang="en-US" smtClean="0"/>
              <a:t>‹#›</a:t>
            </a:fld>
            <a:endParaRPr lang="en-US"/>
          </a:p>
        </p:txBody>
      </p:sp>
    </p:spTree>
    <p:extLst>
      <p:ext uri="{BB962C8B-B14F-4D97-AF65-F5344CB8AC3E}">
        <p14:creationId xmlns:p14="http://schemas.microsoft.com/office/powerpoint/2010/main" val="184308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a-I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4"/>
          <p:cNvSpPr>
            <a:spLocks noGrp="1"/>
          </p:cNvSpPr>
          <p:nvPr>
            <p:ph type="dt" sz="half" idx="10"/>
          </p:nvPr>
        </p:nvSpPr>
        <p:spPr/>
        <p:txBody>
          <a:bodyPr/>
          <a:lstStyle/>
          <a:p>
            <a:fld id="{1FB5AE36-D55F-E641-8733-E914C50ADCA1}" type="datetimeFigureOut">
              <a:rPr lang="en-US" smtClean="0"/>
              <a:t>12/11/15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C53D9-B6EC-EE4C-801A-B4635ECA32D5}" type="slidenum">
              <a:rPr lang="en-US" smtClean="0"/>
              <a:t>‹#›</a:t>
            </a:fld>
            <a:endParaRPr lang="en-US"/>
          </a:p>
        </p:txBody>
      </p:sp>
    </p:spTree>
    <p:extLst>
      <p:ext uri="{BB962C8B-B14F-4D97-AF65-F5344CB8AC3E}">
        <p14:creationId xmlns:p14="http://schemas.microsoft.com/office/powerpoint/2010/main" val="2007719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a-I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4"/>
          <p:cNvSpPr>
            <a:spLocks noGrp="1"/>
          </p:cNvSpPr>
          <p:nvPr>
            <p:ph type="dt" sz="half" idx="10"/>
          </p:nvPr>
        </p:nvSpPr>
        <p:spPr/>
        <p:txBody>
          <a:bodyPr/>
          <a:lstStyle/>
          <a:p>
            <a:fld id="{1FB5AE36-D55F-E641-8733-E914C50ADCA1}" type="datetimeFigureOut">
              <a:rPr lang="en-US" smtClean="0"/>
              <a:t>12/11/15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C53D9-B6EC-EE4C-801A-B4635ECA32D5}" type="slidenum">
              <a:rPr lang="en-US" smtClean="0"/>
              <a:t>‹#›</a:t>
            </a:fld>
            <a:endParaRPr lang="en-US"/>
          </a:p>
        </p:txBody>
      </p:sp>
    </p:spTree>
    <p:extLst>
      <p:ext uri="{BB962C8B-B14F-4D97-AF65-F5344CB8AC3E}">
        <p14:creationId xmlns:p14="http://schemas.microsoft.com/office/powerpoint/2010/main" val="15453330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a-I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5AE36-D55F-E641-8733-E914C50ADCA1}" type="datetimeFigureOut">
              <a:rPr lang="en-US" smtClean="0"/>
              <a:t>12/11/15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C53D9-B6EC-EE4C-801A-B4635ECA32D5}" type="slidenum">
              <a:rPr lang="en-US" smtClean="0"/>
              <a:t>‹#›</a:t>
            </a:fld>
            <a:endParaRPr lang="en-US"/>
          </a:p>
        </p:txBody>
      </p:sp>
    </p:spTree>
    <p:extLst>
      <p:ext uri="{BB962C8B-B14F-4D97-AF65-F5344CB8AC3E}">
        <p14:creationId xmlns:p14="http://schemas.microsoft.com/office/powerpoint/2010/main" val="1852175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dundjer@ffzg.hr" TargetMode="External"/><Relationship Id="rId4" Type="http://schemas.openxmlformats.org/officeDocument/2006/relationships/hyperlink" Target="mailto:mhorvat1@tvz.hr" TargetMode="External"/><Relationship Id="rId1" Type="http://schemas.openxmlformats.org/officeDocument/2006/relationships/slideLayout" Target="../slideLayouts/slideLayout1.xml"/><Relationship Id="rId2" Type="http://schemas.openxmlformats.org/officeDocument/2006/relationships/hyperlink" Target="mailto:lugovicsergej@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6.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83682"/>
            <a:ext cx="7772400" cy="1470025"/>
          </a:xfrm>
        </p:spPr>
        <p:txBody>
          <a:bodyPr>
            <a:normAutofit/>
          </a:bodyPr>
          <a:lstStyle/>
          <a:p>
            <a:r>
              <a:rPr lang="en-US" b="1" dirty="0"/>
              <a:t>Patterns-based Information Systems </a:t>
            </a:r>
            <a:r>
              <a:rPr lang="en-US" b="1" dirty="0" smtClean="0"/>
              <a:t>Organization</a:t>
            </a:r>
            <a:endParaRPr lang="en-US" dirty="0"/>
          </a:p>
        </p:txBody>
      </p:sp>
      <p:sp>
        <p:nvSpPr>
          <p:cNvPr id="3" name="Subtitle 2"/>
          <p:cNvSpPr>
            <a:spLocks noGrp="1"/>
          </p:cNvSpPr>
          <p:nvPr>
            <p:ph type="subTitle" idx="1"/>
          </p:nvPr>
        </p:nvSpPr>
        <p:spPr>
          <a:xfrm>
            <a:off x="585216" y="3886199"/>
            <a:ext cx="7872984" cy="2526637"/>
          </a:xfrm>
        </p:spPr>
        <p:txBody>
          <a:bodyPr>
            <a:normAutofit fontScale="32500" lnSpcReduction="20000"/>
          </a:bodyPr>
          <a:lstStyle/>
          <a:p>
            <a:pPr hangingPunct="0"/>
            <a:r>
              <a:rPr lang="en-US" dirty="0"/>
              <a:t>Sergej </a:t>
            </a:r>
            <a:r>
              <a:rPr lang="en-US" dirty="0" err="1"/>
              <a:t>Lugović</a:t>
            </a:r>
            <a:endParaRPr lang="en-US" dirty="0"/>
          </a:p>
          <a:p>
            <a:pPr hangingPunct="0"/>
            <a:r>
              <a:rPr lang="en-US" dirty="0"/>
              <a:t>Polytechnic of Zagreb</a:t>
            </a:r>
          </a:p>
          <a:p>
            <a:pPr hangingPunct="0"/>
            <a:r>
              <a:rPr lang="en-US" dirty="0" err="1"/>
              <a:t>Vrbik</a:t>
            </a:r>
            <a:r>
              <a:rPr lang="en-US" dirty="0"/>
              <a:t> 8, Zagreb, Croatia</a:t>
            </a:r>
          </a:p>
          <a:p>
            <a:pPr hangingPunct="0"/>
            <a:r>
              <a:rPr lang="en-US" u="sng" dirty="0">
                <a:hlinkClick r:id="rId2"/>
              </a:rPr>
              <a:t>slugovic@tvz.hr</a:t>
            </a:r>
            <a:endParaRPr lang="en-US" dirty="0"/>
          </a:p>
          <a:p>
            <a:pPr hangingPunct="0"/>
            <a:r>
              <a:rPr lang="en-US" dirty="0"/>
              <a:t> </a:t>
            </a:r>
          </a:p>
          <a:p>
            <a:pPr hangingPunct="0"/>
            <a:r>
              <a:rPr lang="en-US" dirty="0"/>
              <a:t>Ivan </a:t>
            </a:r>
            <a:r>
              <a:rPr lang="en-US" dirty="0" err="1"/>
              <a:t>Dunđer</a:t>
            </a:r>
            <a:endParaRPr lang="en-US" dirty="0"/>
          </a:p>
          <a:p>
            <a:pPr hangingPunct="0"/>
            <a:r>
              <a:rPr lang="en-US" dirty="0"/>
              <a:t>Department of Information and Communication Sciences,</a:t>
            </a:r>
          </a:p>
          <a:p>
            <a:pPr hangingPunct="0"/>
            <a:r>
              <a:rPr lang="en-US" dirty="0"/>
              <a:t>Faculty of Humanities and Social Sciences, University of Zagreb</a:t>
            </a:r>
          </a:p>
          <a:p>
            <a:pPr hangingPunct="0"/>
            <a:r>
              <a:rPr lang="en-US" dirty="0" err="1"/>
              <a:t>Ivana</a:t>
            </a:r>
            <a:r>
              <a:rPr lang="en-US" dirty="0"/>
              <a:t> </a:t>
            </a:r>
            <a:r>
              <a:rPr lang="en-US" dirty="0" err="1"/>
              <a:t>Lučića</a:t>
            </a:r>
            <a:r>
              <a:rPr lang="en-US" dirty="0"/>
              <a:t> 3, Zagreb, Croatia</a:t>
            </a:r>
            <a:br>
              <a:rPr lang="en-US" dirty="0"/>
            </a:br>
            <a:r>
              <a:rPr lang="en-US" u="sng" dirty="0">
                <a:hlinkClick r:id="rId3"/>
              </a:rPr>
              <a:t>idundjer@ffzg.hr</a:t>
            </a:r>
            <a:endParaRPr lang="en-US" dirty="0"/>
          </a:p>
          <a:p>
            <a:pPr hangingPunct="0"/>
            <a:r>
              <a:rPr lang="en-US" dirty="0"/>
              <a:t> </a:t>
            </a:r>
          </a:p>
          <a:p>
            <a:pPr hangingPunct="0"/>
            <a:r>
              <a:rPr lang="en-US" dirty="0"/>
              <a:t>Marko </a:t>
            </a:r>
            <a:r>
              <a:rPr lang="en-US" dirty="0" err="1"/>
              <a:t>Horvat</a:t>
            </a:r>
            <a:endParaRPr lang="en-US" dirty="0"/>
          </a:p>
          <a:p>
            <a:pPr hangingPunct="0"/>
            <a:r>
              <a:rPr lang="en-US" dirty="0"/>
              <a:t>Polytechnic of Zagreb</a:t>
            </a:r>
          </a:p>
          <a:p>
            <a:pPr hangingPunct="0"/>
            <a:r>
              <a:rPr lang="en-US" dirty="0" err="1"/>
              <a:t>Vrbik</a:t>
            </a:r>
            <a:r>
              <a:rPr lang="en-US" dirty="0"/>
              <a:t> 8, Zagreb, Croatia</a:t>
            </a:r>
          </a:p>
          <a:p>
            <a:pPr hangingPunct="0"/>
            <a:r>
              <a:rPr lang="en-US" u="sng" dirty="0">
                <a:hlinkClick r:id="rId4"/>
              </a:rPr>
              <a:t>mhorvat1@tvz.hr</a:t>
            </a:r>
            <a:r>
              <a:rPr lang="en-US" dirty="0"/>
              <a:t> </a:t>
            </a:r>
          </a:p>
          <a:p>
            <a:endParaRPr lang="en-US" dirty="0"/>
          </a:p>
        </p:txBody>
      </p:sp>
    </p:spTree>
    <p:extLst>
      <p:ext uri="{BB962C8B-B14F-4D97-AF65-F5344CB8AC3E}">
        <p14:creationId xmlns:p14="http://schemas.microsoft.com/office/powerpoint/2010/main" val="4086729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673" y="323755"/>
            <a:ext cx="8703531" cy="6113985"/>
          </a:xfrm>
        </p:spPr>
        <p:txBody>
          <a:bodyPr/>
          <a:lstStyle/>
          <a:p>
            <a:r>
              <a:rPr lang="en-US" dirty="0"/>
              <a:t>In the Facebook research, we could see limitations of analyzing social agents and technology agents separately. Do we observe the social agent or tools he uses? </a:t>
            </a:r>
            <a:endParaRPr lang="ta-IN" dirty="0" smtClean="0"/>
          </a:p>
          <a:p>
            <a:r>
              <a:rPr lang="en-US" dirty="0"/>
              <a:t>The research on socio-technical systems is dealing with the complexity of real situations rather than analyzing separated aspects (</a:t>
            </a:r>
            <a:r>
              <a:rPr lang="en-US" dirty="0" err="1"/>
              <a:t>Ropohl</a:t>
            </a:r>
            <a:r>
              <a:rPr lang="en-US" dirty="0"/>
              <a:t>, 1999). When a system is complex and dynamic, to understand the system, it’s not enough to observe its parts because knowing properties of each doesn’t give complete information about the system. </a:t>
            </a:r>
          </a:p>
        </p:txBody>
      </p:sp>
    </p:spTree>
    <p:extLst>
      <p:ext uri="{BB962C8B-B14F-4D97-AF65-F5344CB8AC3E}">
        <p14:creationId xmlns:p14="http://schemas.microsoft.com/office/powerpoint/2010/main" val="1924924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188" y="348660"/>
            <a:ext cx="8703531" cy="6363028"/>
          </a:xfrm>
        </p:spPr>
        <p:txBody>
          <a:bodyPr>
            <a:normAutofit fontScale="70000" lnSpcReduction="20000"/>
          </a:bodyPr>
          <a:lstStyle/>
          <a:p>
            <a:r>
              <a:rPr lang="en-US" dirty="0"/>
              <a:t>In our view, by analyzing patterns, which relate to complex behavior and dynamic interactions in a system composed of social and technical agents, we can get insight into how they emerge according to the reflection of the environment and internal properties of such a system. </a:t>
            </a:r>
            <a:endParaRPr lang="ta-IN" dirty="0" smtClean="0"/>
          </a:p>
          <a:p>
            <a:r>
              <a:rPr lang="en-US" dirty="0" smtClean="0"/>
              <a:t>So</a:t>
            </a:r>
            <a:r>
              <a:rPr lang="en-US" dirty="0"/>
              <a:t>, patterns become dependent variables of the socio-technical system behavior, including internal properties and environment states. </a:t>
            </a:r>
            <a:endParaRPr lang="ta-IN" dirty="0" smtClean="0"/>
          </a:p>
          <a:p>
            <a:r>
              <a:rPr lang="en-US" dirty="0" smtClean="0"/>
              <a:t>By </a:t>
            </a:r>
            <a:r>
              <a:rPr lang="en-US" dirty="0"/>
              <a:t>understanding how behavior is constructed according to the environment and internal norms stored in a system, we can comprehend the complexity of real situations. </a:t>
            </a:r>
            <a:endParaRPr lang="ta-IN" dirty="0" smtClean="0"/>
          </a:p>
          <a:p>
            <a:r>
              <a:rPr lang="en-US" dirty="0"/>
              <a:t>By observing patterns, we can take a step back from the system and observer relationship, and we can observe patterns in stable processes and in the changing </a:t>
            </a:r>
            <a:r>
              <a:rPr lang="en-US" dirty="0" smtClean="0"/>
              <a:t>ones.</a:t>
            </a:r>
            <a:endParaRPr lang="ta-IN" dirty="0" smtClean="0"/>
          </a:p>
          <a:p>
            <a:r>
              <a:rPr lang="en-US" dirty="0" smtClean="0"/>
              <a:t>Different </a:t>
            </a:r>
            <a:r>
              <a:rPr lang="en-US" dirty="0"/>
              <a:t>patterns will depend on steering from the outside and/or on internal system capabilities. </a:t>
            </a:r>
            <a:endParaRPr lang="ta-IN" dirty="0" smtClean="0"/>
          </a:p>
          <a:p>
            <a:r>
              <a:rPr lang="en-US" dirty="0"/>
              <a:t>By applying independent and objective machine observation, we can precisely observe the dynamics of those pattern emergences</a:t>
            </a:r>
            <a:r>
              <a:rPr lang="en-US" dirty="0" smtClean="0"/>
              <a:t>.</a:t>
            </a:r>
            <a:endParaRPr lang="ta-IN" dirty="0" smtClean="0"/>
          </a:p>
          <a:p>
            <a:r>
              <a:rPr lang="en-US" dirty="0" smtClean="0"/>
              <a:t>What’s </a:t>
            </a:r>
            <a:r>
              <a:rPr lang="en-US" dirty="0"/>
              <a:t>important, in our view, is that patterns can be easily described by machine quantitatively, making them different from behavior, which is qualitative and hard to recognize by machines. </a:t>
            </a:r>
          </a:p>
        </p:txBody>
      </p:sp>
    </p:spTree>
    <p:extLst>
      <p:ext uri="{BB962C8B-B14F-4D97-AF65-F5344CB8AC3E}">
        <p14:creationId xmlns:p14="http://schemas.microsoft.com/office/powerpoint/2010/main" val="3298653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7318"/>
            <a:ext cx="8408200" cy="5653258"/>
          </a:xfrm>
        </p:spPr>
        <p:txBody>
          <a:bodyPr>
            <a:normAutofit fontScale="92500" lnSpcReduction="10000"/>
          </a:bodyPr>
          <a:lstStyle/>
          <a:p>
            <a:pPr marL="0" indent="0">
              <a:buNone/>
            </a:pPr>
            <a:r>
              <a:rPr lang="en-US" dirty="0"/>
              <a:t>For the purpose of further discussion and in regard to conceptual development, we define patterns as </a:t>
            </a:r>
            <a:endParaRPr lang="ta-IN" dirty="0" smtClean="0"/>
          </a:p>
          <a:p>
            <a:pPr marL="0" indent="0">
              <a:buNone/>
            </a:pPr>
            <a:r>
              <a:rPr lang="en-US" b="1" i="1" dirty="0" smtClean="0"/>
              <a:t>a </a:t>
            </a:r>
            <a:r>
              <a:rPr lang="en-US" b="1" i="1" dirty="0"/>
              <a:t>time sequence happening between the moment when an agent experiences information (i.e., when structured data become information) and the information-searching and seeking process starts until the moment when the agent stops interaction with the structured data as his information needs are satisfied. </a:t>
            </a:r>
            <a:endParaRPr lang="ta-IN" b="1" i="1" dirty="0" smtClean="0"/>
          </a:p>
          <a:p>
            <a:pPr marL="0" indent="0">
              <a:buNone/>
            </a:pPr>
            <a:r>
              <a:rPr lang="en-US" dirty="0" smtClean="0"/>
              <a:t>Such </a:t>
            </a:r>
            <a:r>
              <a:rPr lang="en-US" dirty="0"/>
              <a:t>a process can occur in </a:t>
            </a:r>
            <a:r>
              <a:rPr lang="en-US" b="1" dirty="0"/>
              <a:t>social and technical </a:t>
            </a:r>
            <a:r>
              <a:rPr lang="en-US" dirty="0"/>
              <a:t>domains. This is a working definition describing the scope of the analysis.</a:t>
            </a:r>
          </a:p>
          <a:p>
            <a:endParaRPr lang="en-US" dirty="0"/>
          </a:p>
        </p:txBody>
      </p:sp>
    </p:spTree>
    <p:extLst>
      <p:ext uri="{BB962C8B-B14F-4D97-AF65-F5344CB8AC3E}">
        <p14:creationId xmlns:p14="http://schemas.microsoft.com/office/powerpoint/2010/main" val="33806723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Information, Systems, Organization, and </a:t>
            </a:r>
            <a:r>
              <a:rPr lang="en-US" b="1" dirty="0" smtClean="0"/>
              <a:t>Patterns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a:t>
            </a:r>
            <a:r>
              <a:rPr lang="en-US" dirty="0"/>
              <a:t>select and propose existing theoretical frameworks that support our views on patterns-based information system organization. </a:t>
            </a:r>
            <a:endParaRPr lang="ta-IN" dirty="0" smtClean="0"/>
          </a:p>
          <a:p>
            <a:r>
              <a:rPr lang="en-US" dirty="0" smtClean="0"/>
              <a:t>We </a:t>
            </a:r>
            <a:r>
              <a:rPr lang="en-US" dirty="0"/>
              <a:t>combined three existing theoretical frameworks related to socio-technical systems and information, offering theoretical fundamentals for proposal of a new synthesis, one that will support the design of machines that could automatically support new behavior of the socio-technical systems.</a:t>
            </a:r>
          </a:p>
          <a:p>
            <a:endParaRPr lang="en-US" dirty="0"/>
          </a:p>
        </p:txBody>
      </p:sp>
    </p:spTree>
    <p:extLst>
      <p:ext uri="{BB962C8B-B14F-4D97-AF65-F5344CB8AC3E}">
        <p14:creationId xmlns:p14="http://schemas.microsoft.com/office/powerpoint/2010/main" val="39073100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Information and </a:t>
            </a:r>
            <a:r>
              <a:rPr lang="en-US" b="1" dirty="0" smtClean="0"/>
              <a:t>patterns</a:t>
            </a:r>
            <a:r>
              <a:rPr lang="ta-IN" dirty="0" smtClean="0"/>
              <a:t/>
            </a:r>
            <a:br>
              <a:rPr lang="ta-IN" dirty="0" smtClean="0"/>
            </a:br>
            <a:r>
              <a:rPr lang="en-US" dirty="0" smtClean="0"/>
              <a:t>Deacon’s </a:t>
            </a:r>
            <a:r>
              <a:rPr lang="en-US" dirty="0"/>
              <a:t>three types of </a:t>
            </a:r>
            <a:r>
              <a:rPr lang="en-US" dirty="0" smtClean="0"/>
              <a:t>information</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799250052"/>
              </p:ext>
            </p:extLst>
          </p:nvPr>
        </p:nvGraphicFramePr>
        <p:xfrm>
          <a:off x="2792" y="2386446"/>
          <a:ext cx="9141208" cy="3121997"/>
        </p:xfrm>
        <a:graphic>
          <a:graphicData uri="http://schemas.openxmlformats.org/presentationml/2006/ole">
            <mc:AlternateContent xmlns:mc="http://schemas.openxmlformats.org/markup-compatibility/2006">
              <mc:Choice xmlns:v="urn:schemas-microsoft-com:vml" Requires="v">
                <p:oleObj spid="_x0000_s1031" name="Document" r:id="rId3" imgW="4648200" imgH="1587500" progId="Word.Document.12">
                  <p:embed/>
                </p:oleObj>
              </mc:Choice>
              <mc:Fallback>
                <p:oleObj name="Document" r:id="rId3" imgW="4648200" imgH="1587500" progId="Word.Document.12">
                  <p:embed/>
                  <p:pic>
                    <p:nvPicPr>
                      <p:cNvPr id="0" name=""/>
                      <p:cNvPicPr/>
                      <p:nvPr/>
                    </p:nvPicPr>
                    <p:blipFill>
                      <a:blip r:embed="rId4"/>
                      <a:stretch>
                        <a:fillRect/>
                      </a:stretch>
                    </p:blipFill>
                    <p:spPr>
                      <a:xfrm>
                        <a:off x="2792" y="2386446"/>
                        <a:ext cx="9141208" cy="3121997"/>
                      </a:xfrm>
                      <a:prstGeom prst="rect">
                        <a:avLst/>
                      </a:prstGeom>
                    </p:spPr>
                  </p:pic>
                </p:oleObj>
              </mc:Fallback>
            </mc:AlternateContent>
          </a:graphicData>
        </a:graphic>
      </p:graphicFrame>
    </p:spTree>
    <p:extLst>
      <p:ext uri="{BB962C8B-B14F-4D97-AF65-F5344CB8AC3E}">
        <p14:creationId xmlns:p14="http://schemas.microsoft.com/office/powerpoint/2010/main" val="16052801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748" y="162570"/>
            <a:ext cx="8345943" cy="833600"/>
          </a:xfrm>
        </p:spPr>
        <p:txBody>
          <a:bodyPr>
            <a:noAutofit/>
          </a:bodyPr>
          <a:lstStyle/>
          <a:p>
            <a:r>
              <a:rPr lang="en-US" sz="2200" b="1" dirty="0"/>
              <a:t>Systems and patterns</a:t>
            </a:r>
            <a:r>
              <a:rPr lang="en-US" sz="2200" dirty="0"/>
              <a:t/>
            </a:r>
            <a:br>
              <a:rPr lang="en-US" sz="2200" dirty="0"/>
            </a:br>
            <a:r>
              <a:rPr lang="en-US" sz="2200" dirty="0" smtClean="0"/>
              <a:t>Three </a:t>
            </a:r>
            <a:r>
              <a:rPr lang="en-US" sz="2200" dirty="0"/>
              <a:t>different types of system formation (based on </a:t>
            </a:r>
            <a:r>
              <a:rPr lang="en-US" sz="2200" dirty="0" err="1"/>
              <a:t>Hofkirchner</a:t>
            </a:r>
            <a:r>
              <a:rPr lang="en-US" sz="2200" dirty="0"/>
              <a:t>, 1999)</a:t>
            </a:r>
            <a:br>
              <a:rPr lang="en-US" sz="2200" dirty="0"/>
            </a:br>
            <a:endParaRPr lang="en-US" sz="2200" dirty="0"/>
          </a:p>
        </p:txBody>
      </p:sp>
      <p:graphicFrame>
        <p:nvGraphicFramePr>
          <p:cNvPr id="3" name="Object 2"/>
          <p:cNvGraphicFramePr>
            <a:graphicFrameLocks noChangeAspect="1"/>
          </p:cNvGraphicFramePr>
          <p:nvPr>
            <p:extLst>
              <p:ext uri="{D42A27DB-BD31-4B8C-83A1-F6EECF244321}">
                <p14:modId xmlns:p14="http://schemas.microsoft.com/office/powerpoint/2010/main" val="4230718005"/>
              </p:ext>
            </p:extLst>
          </p:nvPr>
        </p:nvGraphicFramePr>
        <p:xfrm>
          <a:off x="796890" y="1048781"/>
          <a:ext cx="7122203" cy="5740573"/>
        </p:xfrm>
        <a:graphic>
          <a:graphicData uri="http://schemas.openxmlformats.org/presentationml/2006/ole">
            <mc:AlternateContent xmlns:mc="http://schemas.openxmlformats.org/markup-compatibility/2006">
              <mc:Choice xmlns:v="urn:schemas-microsoft-com:vml" Requires="v">
                <p:oleObj spid="_x0000_s2053" name="Document" r:id="rId3" imgW="4648200" imgH="3746500" progId="Word.Document.12">
                  <p:embed/>
                </p:oleObj>
              </mc:Choice>
              <mc:Fallback>
                <p:oleObj name="Document" r:id="rId3" imgW="4648200" imgH="3746500" progId="Word.Document.12">
                  <p:embed/>
                  <p:pic>
                    <p:nvPicPr>
                      <p:cNvPr id="0" name=""/>
                      <p:cNvPicPr/>
                      <p:nvPr/>
                    </p:nvPicPr>
                    <p:blipFill>
                      <a:blip r:embed="rId4"/>
                      <a:stretch>
                        <a:fillRect/>
                      </a:stretch>
                    </p:blipFill>
                    <p:spPr>
                      <a:xfrm>
                        <a:off x="796890" y="1048781"/>
                        <a:ext cx="7122203" cy="5740573"/>
                      </a:xfrm>
                      <a:prstGeom prst="rect">
                        <a:avLst/>
                      </a:prstGeom>
                    </p:spPr>
                  </p:pic>
                </p:oleObj>
              </mc:Fallback>
            </mc:AlternateContent>
          </a:graphicData>
        </a:graphic>
      </p:graphicFrame>
    </p:spTree>
    <p:extLst>
      <p:ext uri="{BB962C8B-B14F-4D97-AF65-F5344CB8AC3E}">
        <p14:creationId xmlns:p14="http://schemas.microsoft.com/office/powerpoint/2010/main" val="34621199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8930"/>
            <a:ext cx="8229600" cy="1143000"/>
          </a:xfrm>
        </p:spPr>
        <p:txBody>
          <a:bodyPr>
            <a:noAutofit/>
          </a:bodyPr>
          <a:lstStyle/>
          <a:p>
            <a:r>
              <a:rPr lang="en-US" sz="3200" b="1" dirty="0"/>
              <a:t>Organization and </a:t>
            </a:r>
            <a:r>
              <a:rPr lang="en-US" sz="3200" b="1" dirty="0" smtClean="0"/>
              <a:t>patterns</a:t>
            </a:r>
            <a:r>
              <a:rPr lang="ta-IN" sz="3200" dirty="0" smtClean="0"/>
              <a:t/>
            </a:r>
            <a:br>
              <a:rPr lang="ta-IN" sz="3200" dirty="0" smtClean="0"/>
            </a:br>
            <a:r>
              <a:rPr lang="en-GB" sz="3200" dirty="0"/>
              <a:t>The Tripartite Scheme </a:t>
            </a:r>
            <a:r>
              <a:rPr lang="ta-IN" sz="3200" dirty="0" smtClean="0"/>
              <a:t/>
            </a:r>
            <a:br>
              <a:rPr lang="ta-IN" sz="3200" dirty="0" smtClean="0"/>
            </a:br>
            <a:r>
              <a:rPr lang="en-GB" sz="3200" dirty="0" smtClean="0"/>
              <a:t>(</a:t>
            </a:r>
            <a:r>
              <a:rPr lang="en-GB" sz="3200" dirty="0"/>
              <a:t>based on Kelso, 1997)</a:t>
            </a:r>
            <a:r>
              <a:rPr lang="en-US" sz="3200" dirty="0" smtClean="0">
                <a:effectLst/>
              </a:rPr>
              <a:t> </a:t>
            </a:r>
            <a:endParaRPr lang="en-US" sz="3200" dirty="0"/>
          </a:p>
        </p:txBody>
      </p:sp>
      <p:graphicFrame>
        <p:nvGraphicFramePr>
          <p:cNvPr id="3" name="Object 2"/>
          <p:cNvGraphicFramePr>
            <a:graphicFrameLocks noChangeAspect="1"/>
          </p:cNvGraphicFramePr>
          <p:nvPr>
            <p:extLst>
              <p:ext uri="{D42A27DB-BD31-4B8C-83A1-F6EECF244321}">
                <p14:modId xmlns:p14="http://schemas.microsoft.com/office/powerpoint/2010/main" val="187136168"/>
              </p:ext>
            </p:extLst>
          </p:nvPr>
        </p:nvGraphicFramePr>
        <p:xfrm>
          <a:off x="133474" y="3129309"/>
          <a:ext cx="8770523" cy="1365901"/>
        </p:xfrm>
        <a:graphic>
          <a:graphicData uri="http://schemas.openxmlformats.org/presentationml/2006/ole">
            <mc:AlternateContent xmlns:mc="http://schemas.openxmlformats.org/markup-compatibility/2006">
              <mc:Choice xmlns:v="urn:schemas-microsoft-com:vml" Requires="v">
                <p:oleObj spid="_x0000_s3077" name="Document" r:id="rId3" imgW="4648200" imgH="723900" progId="Word.Document.12">
                  <p:embed/>
                </p:oleObj>
              </mc:Choice>
              <mc:Fallback>
                <p:oleObj name="Document" r:id="rId3" imgW="4648200" imgH="723900" progId="Word.Document.12">
                  <p:embed/>
                  <p:pic>
                    <p:nvPicPr>
                      <p:cNvPr id="0" name=""/>
                      <p:cNvPicPr/>
                      <p:nvPr/>
                    </p:nvPicPr>
                    <p:blipFill>
                      <a:blip r:embed="rId4"/>
                      <a:stretch>
                        <a:fillRect/>
                      </a:stretch>
                    </p:blipFill>
                    <p:spPr>
                      <a:xfrm>
                        <a:off x="133474" y="3129309"/>
                        <a:ext cx="8770523" cy="1365901"/>
                      </a:xfrm>
                      <a:prstGeom prst="rect">
                        <a:avLst/>
                      </a:prstGeom>
                    </p:spPr>
                  </p:pic>
                </p:oleObj>
              </mc:Fallback>
            </mc:AlternateContent>
          </a:graphicData>
        </a:graphic>
      </p:graphicFrame>
    </p:spTree>
    <p:extLst>
      <p:ext uri="{BB962C8B-B14F-4D97-AF65-F5344CB8AC3E}">
        <p14:creationId xmlns:p14="http://schemas.microsoft.com/office/powerpoint/2010/main" val="20147028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Synthesis</a:t>
            </a:r>
            <a:endParaRPr lang="en-US" dirty="0"/>
          </a:p>
        </p:txBody>
      </p:sp>
      <p:sp>
        <p:nvSpPr>
          <p:cNvPr id="3" name="Content Placeholder 2"/>
          <p:cNvSpPr>
            <a:spLocks noGrp="1"/>
          </p:cNvSpPr>
          <p:nvPr>
            <p:ph idx="1"/>
          </p:nvPr>
        </p:nvSpPr>
        <p:spPr/>
        <p:txBody>
          <a:bodyPr>
            <a:normAutofit lnSpcReduction="10000"/>
          </a:bodyPr>
          <a:lstStyle/>
          <a:p>
            <a:r>
              <a:rPr lang="en-US" dirty="0"/>
              <a:t>We could clearly see that three theoretical models presented above have patterns in common. </a:t>
            </a:r>
            <a:endParaRPr lang="ta-IN" dirty="0" smtClean="0"/>
          </a:p>
          <a:p>
            <a:r>
              <a:rPr lang="en-US" dirty="0" smtClean="0"/>
              <a:t>Deacon’s </a:t>
            </a:r>
            <a:r>
              <a:rPr lang="en-US" dirty="0"/>
              <a:t>model is dealing with information, the </a:t>
            </a:r>
            <a:r>
              <a:rPr lang="en-US" dirty="0" err="1"/>
              <a:t>Hofkirchner’s</a:t>
            </a:r>
            <a:r>
              <a:rPr lang="en-US" dirty="0"/>
              <a:t> with systems</a:t>
            </a:r>
            <a:r>
              <a:rPr lang="en-US" dirty="0" smtClean="0"/>
              <a:t>, </a:t>
            </a:r>
            <a:r>
              <a:rPr lang="en-US" dirty="0"/>
              <a:t>and the Kelso’s with organization. </a:t>
            </a:r>
            <a:endParaRPr lang="ta-IN" dirty="0" smtClean="0"/>
          </a:p>
          <a:p>
            <a:r>
              <a:rPr lang="en-US" dirty="0" smtClean="0"/>
              <a:t>We </a:t>
            </a:r>
            <a:r>
              <a:rPr lang="en-US" dirty="0"/>
              <a:t>could synthesize those theoretical proposals into the concept of </a:t>
            </a:r>
            <a:r>
              <a:rPr lang="en-US" b="1" dirty="0"/>
              <a:t>patterns-based</a:t>
            </a:r>
            <a:r>
              <a:rPr lang="en-US" dirty="0"/>
              <a:t> </a:t>
            </a:r>
            <a:r>
              <a:rPr lang="en-US" b="1" dirty="0"/>
              <a:t>information systems organization. </a:t>
            </a:r>
            <a:endParaRPr lang="en-US" dirty="0"/>
          </a:p>
        </p:txBody>
      </p:sp>
    </p:spTree>
    <p:extLst>
      <p:ext uri="{BB962C8B-B14F-4D97-AF65-F5344CB8AC3E}">
        <p14:creationId xmlns:p14="http://schemas.microsoft.com/office/powerpoint/2010/main" val="40965191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level </a:t>
            </a:r>
            <a:endParaRPr lang="en-US" dirty="0"/>
          </a:p>
        </p:txBody>
      </p:sp>
      <p:sp>
        <p:nvSpPr>
          <p:cNvPr id="3" name="Content Placeholder 2"/>
          <p:cNvSpPr>
            <a:spLocks noGrp="1"/>
          </p:cNvSpPr>
          <p:nvPr>
            <p:ph idx="1"/>
          </p:nvPr>
        </p:nvSpPr>
        <p:spPr/>
        <p:txBody>
          <a:bodyPr>
            <a:normAutofit fontScale="85000" lnSpcReduction="10000"/>
          </a:bodyPr>
          <a:lstStyle/>
          <a:p>
            <a:pPr marL="0" lvl="0" indent="0">
              <a:buNone/>
            </a:pPr>
            <a:r>
              <a:rPr lang="en-US" dirty="0" smtClean="0"/>
              <a:t>the </a:t>
            </a:r>
            <a:r>
              <a:rPr lang="en-US" dirty="0"/>
              <a:t>most simple biological self-organizing system (patterns formation according to internal properties) or simple self-restructuring mechanical systems (such as a PC that self-restructures data on a hard disk) making it applicable to socio-technical system analysis. </a:t>
            </a:r>
            <a:endParaRPr lang="ta-IN" dirty="0" smtClean="0"/>
          </a:p>
          <a:p>
            <a:pPr marL="0" lvl="0" indent="0">
              <a:buNone/>
            </a:pPr>
            <a:endParaRPr lang="ta-IN" dirty="0"/>
          </a:p>
          <a:p>
            <a:pPr marL="0" lvl="0" indent="0">
              <a:buNone/>
            </a:pPr>
            <a:r>
              <a:rPr lang="en-US" dirty="0" smtClean="0"/>
              <a:t>Such </a:t>
            </a:r>
            <a:r>
              <a:rPr lang="en-US" dirty="0"/>
              <a:t>a system is self-restructuring when the patterns emergence forms new structures, information explained in terms of the Shannon information theory and it organized around emerging dynamic patterns, the essence of cooperation.</a:t>
            </a:r>
          </a:p>
          <a:p>
            <a:endParaRPr lang="en-US" dirty="0"/>
          </a:p>
        </p:txBody>
      </p:sp>
    </p:spTree>
    <p:extLst>
      <p:ext uri="{BB962C8B-B14F-4D97-AF65-F5344CB8AC3E}">
        <p14:creationId xmlns:p14="http://schemas.microsoft.com/office/powerpoint/2010/main" val="25251229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level </a:t>
            </a:r>
            <a:endParaRPr lang="en-US" dirty="0"/>
          </a:p>
        </p:txBody>
      </p:sp>
      <p:sp>
        <p:nvSpPr>
          <p:cNvPr id="3" name="Content Placeholder 2"/>
          <p:cNvSpPr>
            <a:spLocks noGrp="1"/>
          </p:cNvSpPr>
          <p:nvPr>
            <p:ph idx="1"/>
          </p:nvPr>
        </p:nvSpPr>
        <p:spPr/>
        <p:txBody>
          <a:bodyPr>
            <a:normAutofit fontScale="77500" lnSpcReduction="20000"/>
          </a:bodyPr>
          <a:lstStyle/>
          <a:p>
            <a:pPr marL="0" lvl="0" indent="0">
              <a:buNone/>
            </a:pPr>
            <a:r>
              <a:rPr lang="en-US" dirty="0" smtClean="0"/>
              <a:t>the </a:t>
            </a:r>
            <a:r>
              <a:rPr lang="en-US" dirty="0" err="1"/>
              <a:t>autopoietic</a:t>
            </a:r>
            <a:r>
              <a:rPr lang="en-US" dirty="0"/>
              <a:t> biological self-organizing system, which can reproduce itself, and to the intelligent mechanical system, which can reproduce its components to maintain a predefined goals execution process, making it applicable for socio-technical system analysis. </a:t>
            </a:r>
            <a:endParaRPr lang="ta-IN" dirty="0" smtClean="0"/>
          </a:p>
          <a:p>
            <a:pPr marL="0" lvl="0" indent="0">
              <a:buNone/>
            </a:pPr>
            <a:endParaRPr lang="ta-IN" dirty="0" smtClean="0"/>
          </a:p>
          <a:p>
            <a:pPr marL="0" lvl="0" indent="0">
              <a:buNone/>
            </a:pPr>
            <a:r>
              <a:rPr lang="en-US" dirty="0" smtClean="0"/>
              <a:t>Such </a:t>
            </a:r>
            <a:r>
              <a:rPr lang="en-US" dirty="0"/>
              <a:t>a system is self-reproducing in terms of functional structures; information is defined in terms of Shannon and Boltzmann entropy, which explains intentionality, “</a:t>
            </a:r>
            <a:r>
              <a:rPr lang="en-US" dirty="0" err="1"/>
              <a:t>aboutness</a:t>
            </a:r>
            <a:r>
              <a:rPr lang="en-US" dirty="0"/>
              <a:t>,” and reference to the information in the communication channel. And it organizes around interactions of elements for which prerequisite are formations of cooperatives.</a:t>
            </a:r>
          </a:p>
          <a:p>
            <a:endParaRPr lang="en-US" dirty="0"/>
          </a:p>
        </p:txBody>
      </p:sp>
    </p:spTree>
    <p:extLst>
      <p:ext uri="{BB962C8B-B14F-4D97-AF65-F5344CB8AC3E}">
        <p14:creationId xmlns:p14="http://schemas.microsoft.com/office/powerpoint/2010/main" val="27046825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017"/>
            <a:ext cx="8229600" cy="4046936"/>
          </a:xfrm>
        </p:spPr>
        <p:txBody>
          <a:bodyPr/>
          <a:lstStyle/>
          <a:p>
            <a:pPr hangingPunct="0"/>
            <a:r>
              <a:rPr lang="en-GB" i="1" dirty="0"/>
              <a:t>“A pattern is a message, and may be transmitted as a message.” (Wiener, 1950)</a:t>
            </a:r>
            <a:endParaRPr lang="en-US" dirty="0"/>
          </a:p>
          <a:p>
            <a:r>
              <a:rPr lang="en-GB" i="1" dirty="0"/>
              <a:t>“The transformation of noise back into signal is part of the game.” (Cohen, 2006)</a:t>
            </a:r>
            <a:endParaRPr lang="en-US" dirty="0" smtClean="0">
              <a:effectLst/>
            </a:endParaRPr>
          </a:p>
          <a:p>
            <a:pPr hangingPunct="0"/>
            <a:r>
              <a:rPr lang="en-GB" i="1" dirty="0"/>
              <a:t>“Messages can be studied according to their form, content, goal, producers, and recipients.” (</a:t>
            </a:r>
            <a:r>
              <a:rPr lang="en-GB" i="1" dirty="0" err="1"/>
              <a:t>Capurro</a:t>
            </a:r>
            <a:r>
              <a:rPr lang="en-GB" i="1" dirty="0"/>
              <a:t>, 2003</a:t>
            </a:r>
            <a:r>
              <a:rPr lang="en-GB" i="1" dirty="0" smtClean="0"/>
              <a:t>)</a:t>
            </a:r>
            <a:endParaRPr lang="en-US" dirty="0"/>
          </a:p>
        </p:txBody>
      </p:sp>
    </p:spTree>
    <p:extLst>
      <p:ext uri="{BB962C8B-B14F-4D97-AF65-F5344CB8AC3E}">
        <p14:creationId xmlns:p14="http://schemas.microsoft.com/office/powerpoint/2010/main" val="39947630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level </a:t>
            </a:r>
            <a:endParaRPr lang="en-US" dirty="0"/>
          </a:p>
        </p:txBody>
      </p:sp>
      <p:sp>
        <p:nvSpPr>
          <p:cNvPr id="3" name="Content Placeholder 2"/>
          <p:cNvSpPr>
            <a:spLocks noGrp="1"/>
          </p:cNvSpPr>
          <p:nvPr>
            <p:ph idx="1"/>
          </p:nvPr>
        </p:nvSpPr>
        <p:spPr/>
        <p:txBody>
          <a:bodyPr>
            <a:normAutofit fontScale="85000" lnSpcReduction="10000"/>
          </a:bodyPr>
          <a:lstStyle/>
          <a:p>
            <a:pPr marL="0" lvl="0" indent="0">
              <a:buNone/>
            </a:pPr>
            <a:r>
              <a:rPr lang="en-US" dirty="0" smtClean="0"/>
              <a:t>the </a:t>
            </a:r>
            <a:r>
              <a:rPr lang="en-US" dirty="0"/>
              <a:t>conscious socio-technical system, which can intervene in the environment and create new goals, according to its ideas. </a:t>
            </a:r>
            <a:endParaRPr lang="ta-IN" dirty="0" smtClean="0"/>
          </a:p>
          <a:p>
            <a:pPr marL="0" lvl="0" indent="0">
              <a:buNone/>
            </a:pPr>
            <a:r>
              <a:rPr lang="en-US" dirty="0" smtClean="0"/>
              <a:t>Such </a:t>
            </a:r>
            <a:r>
              <a:rPr lang="en-US" dirty="0"/>
              <a:t>a system is self-determining, when perception determines new goals, interpretation of those perceptions, and evaluation of the interpretations results in the new behavior. </a:t>
            </a:r>
            <a:endParaRPr lang="ta-IN" dirty="0" smtClean="0"/>
          </a:p>
          <a:p>
            <a:pPr marL="0" lvl="0" indent="0">
              <a:buNone/>
            </a:pPr>
            <a:r>
              <a:rPr lang="en-US" dirty="0" smtClean="0"/>
              <a:t>Information </a:t>
            </a:r>
            <a:r>
              <a:rPr lang="en-US" dirty="0"/>
              <a:t>is defined in terms of evolutionary principles describing use, functions, and pragmatic consequences. And it’s organized according to the boundary conditions producing parameters acting on the system.</a:t>
            </a:r>
          </a:p>
          <a:p>
            <a:endParaRPr lang="en-US" dirty="0"/>
          </a:p>
        </p:txBody>
      </p:sp>
    </p:spTree>
    <p:extLst>
      <p:ext uri="{BB962C8B-B14F-4D97-AF65-F5344CB8AC3E}">
        <p14:creationId xmlns:p14="http://schemas.microsoft.com/office/powerpoint/2010/main" val="15053047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573" y="423372"/>
            <a:ext cx="8641275" cy="6076630"/>
          </a:xfrm>
        </p:spPr>
        <p:txBody>
          <a:bodyPr>
            <a:normAutofit fontScale="85000" lnSpcReduction="10000"/>
          </a:bodyPr>
          <a:lstStyle/>
          <a:p>
            <a:pPr hangingPunct="0"/>
            <a:r>
              <a:rPr lang="en-US" dirty="0" smtClean="0"/>
              <a:t>Therefore</a:t>
            </a:r>
            <a:r>
              <a:rPr lang="en-US" dirty="0"/>
              <a:t>, if we take a point of observation from outside the system, we can see its performance, but we cannot gain insight into the emergence of particular behavior, which caused such a performance. </a:t>
            </a:r>
            <a:endParaRPr lang="ta-IN" dirty="0" smtClean="0"/>
          </a:p>
          <a:p>
            <a:pPr hangingPunct="0"/>
            <a:r>
              <a:rPr lang="en-US" dirty="0" smtClean="0"/>
              <a:t>By </a:t>
            </a:r>
            <a:r>
              <a:rPr lang="en-US" dirty="0"/>
              <a:t>observing the system from the inside, we can understand the system properties and the emergence of behavior, but we can’t see the result of such behavior. </a:t>
            </a:r>
          </a:p>
          <a:p>
            <a:pPr hangingPunct="0"/>
            <a:r>
              <a:rPr lang="en-US" dirty="0"/>
              <a:t>Stepping back and observing the process of patterns formation as a dependent variable of system behavior and the system environment, we can learn how they emerge and how they relate to system performance. </a:t>
            </a:r>
            <a:endParaRPr lang="ta-IN" dirty="0" smtClean="0"/>
          </a:p>
          <a:p>
            <a:pPr hangingPunct="0"/>
            <a:r>
              <a:rPr lang="en-US" dirty="0" smtClean="0"/>
              <a:t>And </a:t>
            </a:r>
            <a:r>
              <a:rPr lang="en-US" dirty="0"/>
              <a:t>such a position of observation is objective and considers the internal system behavior and reflection to the system environment. </a:t>
            </a:r>
          </a:p>
          <a:p>
            <a:endParaRPr lang="en-US" dirty="0"/>
          </a:p>
        </p:txBody>
      </p:sp>
    </p:spTree>
    <p:extLst>
      <p:ext uri="{BB962C8B-B14F-4D97-AF65-F5344CB8AC3E}">
        <p14:creationId xmlns:p14="http://schemas.microsoft.com/office/powerpoint/2010/main" val="457999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dirty="0" smtClean="0"/>
              <a:t>Problem</a:t>
            </a:r>
            <a:endParaRPr lang="en-US" dirty="0"/>
          </a:p>
        </p:txBody>
      </p:sp>
      <p:pic>
        <p:nvPicPr>
          <p:cNvPr id="4" name="Picture 3"/>
          <p:cNvPicPr>
            <a:picLocks noChangeAspect="1"/>
          </p:cNvPicPr>
          <p:nvPr/>
        </p:nvPicPr>
        <p:blipFill>
          <a:blip r:embed="rId2"/>
          <a:stretch>
            <a:fillRect/>
          </a:stretch>
        </p:blipFill>
        <p:spPr>
          <a:xfrm>
            <a:off x="664391" y="1473325"/>
            <a:ext cx="7791707" cy="5189277"/>
          </a:xfrm>
          <a:prstGeom prst="rect">
            <a:avLst/>
          </a:prstGeom>
        </p:spPr>
      </p:pic>
    </p:spTree>
    <p:extLst>
      <p:ext uri="{BB962C8B-B14F-4D97-AF65-F5344CB8AC3E}">
        <p14:creationId xmlns:p14="http://schemas.microsoft.com/office/powerpoint/2010/main" val="38162210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137665"/>
            <a:ext cx="8229600" cy="846052"/>
          </a:xfrm>
          <a:prstGeom prst="rect">
            <a:avLst/>
          </a:prstGeom>
        </p:spPr>
        <p:txBody>
          <a:bodyPr lIns="91425" tIns="91425" rIns="91425" bIns="91425" anchor="b" anchorCtr="0">
            <a:noAutofit/>
          </a:bodyPr>
          <a:lstStyle/>
          <a:p>
            <a:pPr>
              <a:spcBef>
                <a:spcPts val="0"/>
              </a:spcBef>
              <a:buNone/>
            </a:pPr>
            <a:r>
              <a:rPr lang="ta-IN" dirty="0" smtClean="0"/>
              <a:t>Problem</a:t>
            </a:r>
            <a:endParaRPr dirty="0"/>
          </a:p>
        </p:txBody>
      </p:sp>
      <p:sp>
        <p:nvSpPr>
          <p:cNvPr id="30" name="Shape 30"/>
          <p:cNvSpPr txBox="1">
            <a:spLocks noGrp="1"/>
          </p:cNvSpPr>
          <p:nvPr>
            <p:ph type="body" idx="1"/>
          </p:nvPr>
        </p:nvSpPr>
        <p:spPr>
          <a:xfrm>
            <a:off x="184732" y="1160883"/>
            <a:ext cx="8719855" cy="4967599"/>
          </a:xfrm>
          <a:prstGeom prst="rect">
            <a:avLst/>
          </a:prstGeom>
        </p:spPr>
        <p:txBody>
          <a:bodyPr lIns="91425" tIns="91425" rIns="91425" bIns="91425" anchor="t" anchorCtr="0">
            <a:noAutofit/>
          </a:bodyPr>
          <a:lstStyle/>
          <a:p>
            <a:pPr marL="342900" lvl="0" indent="-342900" rtl="0">
              <a:spcBef>
                <a:spcPts val="0"/>
              </a:spcBef>
              <a:buClr>
                <a:schemeClr val="dk1"/>
              </a:buClr>
              <a:buSzPct val="100000"/>
              <a:buFont typeface="Arial"/>
              <a:buChar char="•"/>
            </a:pPr>
            <a:r>
              <a:rPr lang="en" sz="2400" dirty="0" smtClean="0"/>
              <a:t>portion </a:t>
            </a:r>
            <a:r>
              <a:rPr lang="en" sz="2400" dirty="0"/>
              <a:t>of the digital universe holding </a:t>
            </a:r>
            <a:r>
              <a:rPr lang="en" sz="2400" b="1" dirty="0"/>
              <a:t>potential analytic value is growing, </a:t>
            </a:r>
            <a:r>
              <a:rPr lang="ta-IN" sz="2400" b="1" dirty="0" smtClean="0"/>
              <a:t>but </a:t>
            </a:r>
            <a:r>
              <a:rPr lang="en" sz="2400" b="1" dirty="0" smtClean="0"/>
              <a:t>only </a:t>
            </a:r>
            <a:r>
              <a:rPr lang="en" sz="2400" b="1" dirty="0"/>
              <a:t>a tiny fraction of territory has been explored</a:t>
            </a:r>
            <a:r>
              <a:rPr lang="en" sz="2400" dirty="0"/>
              <a:t>. </a:t>
            </a:r>
            <a:endParaRPr lang="ta-IN" sz="2400" dirty="0" smtClean="0"/>
          </a:p>
          <a:p>
            <a:pPr marL="342900" lvl="0" indent="-342900" rtl="0">
              <a:spcBef>
                <a:spcPts val="0"/>
              </a:spcBef>
              <a:buClr>
                <a:schemeClr val="dk1"/>
              </a:buClr>
              <a:buSzPct val="100000"/>
              <a:buFont typeface="Arial"/>
              <a:buChar char="•"/>
            </a:pPr>
            <a:r>
              <a:rPr lang="en" sz="2400" dirty="0" smtClean="0"/>
              <a:t>by </a:t>
            </a:r>
            <a:r>
              <a:rPr lang="en" sz="2400" dirty="0"/>
              <a:t>2020, as much as </a:t>
            </a:r>
            <a:r>
              <a:rPr lang="en" sz="2400" b="1" dirty="0"/>
              <a:t>33% of the digital universe will contain information that might be valuable if analyzed, compared with 25% today. </a:t>
            </a:r>
            <a:endParaRPr lang="ta-IN" sz="2400" b="1" dirty="0" smtClean="0"/>
          </a:p>
          <a:p>
            <a:pPr marL="342900" lvl="0" indent="-342900" rtl="0">
              <a:spcBef>
                <a:spcPts val="0"/>
              </a:spcBef>
              <a:buClr>
                <a:schemeClr val="dk1"/>
              </a:buClr>
              <a:buSzPct val="100000"/>
              <a:buFont typeface="Arial"/>
              <a:buChar char="•"/>
            </a:pPr>
            <a:r>
              <a:rPr lang="en" sz="2400" dirty="0" smtClean="0"/>
              <a:t>value </a:t>
            </a:r>
            <a:r>
              <a:rPr lang="en" sz="2400" dirty="0"/>
              <a:t>could be found </a:t>
            </a:r>
            <a:r>
              <a:rPr lang="en" sz="2400" b="1" dirty="0"/>
              <a:t>in patterns in social media usage, </a:t>
            </a:r>
            <a:r>
              <a:rPr lang="en" sz="2400" dirty="0"/>
              <a:t>correlations in scientific data from discrete studies, medical information intersected with sociological data, faces in security footage, and so on. </a:t>
            </a:r>
            <a:endParaRPr lang="ta-IN" sz="2400" dirty="0" smtClean="0"/>
          </a:p>
          <a:p>
            <a:pPr marL="342900" lvl="0" indent="-342900" rtl="0">
              <a:spcBef>
                <a:spcPts val="0"/>
              </a:spcBef>
              <a:buClr>
                <a:schemeClr val="dk1"/>
              </a:buClr>
              <a:buSzPct val="100000"/>
              <a:buFont typeface="Arial"/>
              <a:buChar char="•"/>
            </a:pPr>
            <a:r>
              <a:rPr lang="en" sz="2400" dirty="0" smtClean="0"/>
              <a:t>the </a:t>
            </a:r>
            <a:r>
              <a:rPr lang="en" sz="2400" dirty="0"/>
              <a:t>amount of information in the digital universe that is </a:t>
            </a:r>
            <a:r>
              <a:rPr lang="en" sz="2400" b="1" dirty="0"/>
              <a:t>"tagged" accounts for only about 3% </a:t>
            </a:r>
            <a:r>
              <a:rPr lang="en" sz="2400" dirty="0"/>
              <a:t>of the digital universe in 2012, and that </a:t>
            </a:r>
            <a:r>
              <a:rPr lang="en" sz="2400" b="1" dirty="0"/>
              <a:t>which is analyzed is half a percent </a:t>
            </a:r>
            <a:r>
              <a:rPr lang="en" sz="2400" dirty="0"/>
              <a:t>of the digital universe. </a:t>
            </a:r>
            <a:endParaRPr lang="ta-IN" sz="2400" dirty="0" smtClean="0"/>
          </a:p>
          <a:p>
            <a:pPr marL="0" indent="0">
              <a:buNone/>
            </a:pPr>
            <a:endParaRPr lang="ta-IN" sz="1200" i="1" dirty="0" smtClean="0"/>
          </a:p>
          <a:p>
            <a:endParaRPr lang="ta-IN" sz="1200" i="1" dirty="0"/>
          </a:p>
          <a:p>
            <a:pPr marL="0" indent="0">
              <a:buNone/>
            </a:pPr>
            <a:endParaRPr lang="ta-IN" sz="1200" i="1" dirty="0" smtClean="0"/>
          </a:p>
          <a:p>
            <a:endParaRPr lang="ta-IN" sz="1200" i="1" dirty="0"/>
          </a:p>
          <a:p>
            <a:pPr lvl="1" algn="r"/>
            <a:r>
              <a:rPr lang="en-US" sz="1200" i="1" dirty="0" smtClean="0"/>
              <a:t>THE </a:t>
            </a:r>
            <a:r>
              <a:rPr lang="en-US" sz="1200" i="1" dirty="0"/>
              <a:t>DIGITAL UNIVERSE IN 2020: Big Data, Bigger Digital Shadows, and Biggest Growth in the Far </a:t>
            </a:r>
            <a:r>
              <a:rPr lang="en-US" sz="1200" i="1" dirty="0" smtClean="0"/>
              <a:t>East</a:t>
            </a:r>
            <a:r>
              <a:rPr lang="ta-IN" sz="1200" i="1" dirty="0" smtClean="0"/>
              <a:t>, </a:t>
            </a:r>
            <a:r>
              <a:rPr lang="en-US" sz="1200" i="1" dirty="0" smtClean="0"/>
              <a:t>December 2012</a:t>
            </a:r>
            <a:r>
              <a:rPr lang="ta-IN" sz="1200" i="1" dirty="0" smtClean="0"/>
              <a:t>, </a:t>
            </a:r>
            <a:r>
              <a:rPr lang="en-US" sz="1200" i="1" dirty="0" smtClean="0"/>
              <a:t>By </a:t>
            </a:r>
            <a:r>
              <a:rPr lang="en-US" sz="1200" i="1" dirty="0"/>
              <a:t>John </a:t>
            </a:r>
            <a:r>
              <a:rPr lang="en-US" sz="1200" i="1" dirty="0" err="1"/>
              <a:t>Gantz</a:t>
            </a:r>
            <a:r>
              <a:rPr lang="en-US" sz="1200" i="1" dirty="0"/>
              <a:t> and David </a:t>
            </a:r>
            <a:r>
              <a:rPr lang="en-US" sz="1200" i="1" dirty="0" err="1"/>
              <a:t>Reinsel</a:t>
            </a:r>
            <a:r>
              <a:rPr lang="en-US" sz="1200" i="1" dirty="0"/>
              <a:t/>
            </a:r>
            <a:br>
              <a:rPr lang="en-US" sz="1200" i="1" dirty="0"/>
            </a:br>
            <a:endParaRPr lang="en-US" sz="1200" i="1" dirty="0"/>
          </a:p>
          <a:p>
            <a:pPr marL="342900" lvl="1" indent="-342900">
              <a:buFont typeface="Arial"/>
              <a:buChar char="•"/>
            </a:pPr>
            <a:endParaRPr lang="en" sz="500" dirty="0"/>
          </a:p>
        </p:txBody>
      </p:sp>
    </p:spTree>
    <p:extLst>
      <p:ext uri="{BB962C8B-B14F-4D97-AF65-F5344CB8AC3E}">
        <p14:creationId xmlns:p14="http://schemas.microsoft.com/office/powerpoint/2010/main" val="25389005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dirty="0" smtClean="0"/>
              <a:t>Problems with MIS</a:t>
            </a:r>
            <a:endParaRPr lang="en-US" dirty="0"/>
          </a:p>
        </p:txBody>
      </p:sp>
      <p:sp>
        <p:nvSpPr>
          <p:cNvPr id="3" name="Text Placeholder 2"/>
          <p:cNvSpPr>
            <a:spLocks noGrp="1"/>
          </p:cNvSpPr>
          <p:nvPr>
            <p:ph type="body" idx="1"/>
          </p:nvPr>
        </p:nvSpPr>
        <p:spPr>
          <a:xfrm>
            <a:off x="0" y="1525129"/>
            <a:ext cx="4040188" cy="639763"/>
          </a:xfrm>
        </p:spPr>
        <p:txBody>
          <a:bodyPr>
            <a:normAutofit fontScale="85000" lnSpcReduction="20000"/>
          </a:bodyPr>
          <a:lstStyle/>
          <a:p>
            <a:r>
              <a:rPr lang="ta-IN" dirty="0" smtClean="0"/>
              <a:t>People are not included in design of MIS</a:t>
            </a:r>
            <a:endParaRPr lang="en-US" dirty="0"/>
          </a:p>
        </p:txBody>
      </p:sp>
      <p:sp>
        <p:nvSpPr>
          <p:cNvPr id="4" name="Content Placeholder 3"/>
          <p:cNvSpPr>
            <a:spLocks noGrp="1"/>
          </p:cNvSpPr>
          <p:nvPr>
            <p:ph sz="half" idx="2"/>
          </p:nvPr>
        </p:nvSpPr>
        <p:spPr>
          <a:xfrm>
            <a:off x="0" y="2567696"/>
            <a:ext cx="4040188" cy="3951288"/>
          </a:xfrm>
        </p:spPr>
        <p:txBody>
          <a:bodyPr>
            <a:normAutofit fontScale="92500" lnSpcReduction="20000"/>
          </a:bodyPr>
          <a:lstStyle/>
          <a:p>
            <a:pPr marL="0" indent="0">
              <a:buNone/>
            </a:pPr>
            <a:r>
              <a:rPr lang="en-US" dirty="0" err="1"/>
              <a:t>Hevner</a:t>
            </a:r>
            <a:r>
              <a:rPr lang="en-US" dirty="0"/>
              <a:t> et al. (2004, p. 82) indirectly define IT artifact: “</a:t>
            </a:r>
            <a:r>
              <a:rPr lang="en-US" sz="1700" dirty="0"/>
              <a:t>We include not only instantiations in our definition of the IT artifact but also the constructs, models, and methods applied in the development and use of information systems</a:t>
            </a:r>
            <a:r>
              <a:rPr lang="en-US" dirty="0"/>
              <a:t>. </a:t>
            </a:r>
            <a:r>
              <a:rPr lang="en-US" b="1" u="sng" dirty="0"/>
              <a:t>We do not include people or elements of organizations in our definition nor do we explicitly include the process by which such artifacts evolve over time.” </a:t>
            </a:r>
            <a:endParaRPr lang="en-US" b="1" u="sng" dirty="0" smtClean="0"/>
          </a:p>
          <a:p>
            <a:pPr marL="0" indent="0">
              <a:buNone/>
            </a:pPr>
            <a:endParaRPr lang="ta-IN" sz="1100" dirty="0" smtClean="0"/>
          </a:p>
          <a:p>
            <a:pPr marL="0" indent="0">
              <a:buNone/>
            </a:pPr>
            <a:r>
              <a:rPr lang="en-US" sz="1100" dirty="0" err="1" smtClean="0"/>
              <a:t>Hevner</a:t>
            </a:r>
            <a:r>
              <a:rPr lang="en-US" sz="1100" dirty="0" smtClean="0"/>
              <a:t> </a:t>
            </a:r>
            <a:r>
              <a:rPr lang="en-US" sz="1100" dirty="0"/>
              <a:t>A.R., S.T. March, J. Park and S. Ram (2004), “Design science in information systems </a:t>
            </a:r>
            <a:r>
              <a:rPr lang="en-US" sz="1100" dirty="0" smtClean="0"/>
              <a:t>research</a:t>
            </a:r>
            <a:r>
              <a:rPr lang="en-US" sz="1100" dirty="0"/>
              <a:t>”, </a:t>
            </a:r>
            <a:r>
              <a:rPr lang="en-US" sz="1100" i="1" dirty="0"/>
              <a:t>MIS Quarterly</a:t>
            </a:r>
            <a:r>
              <a:rPr lang="en-US" sz="1100" dirty="0"/>
              <a:t>, vol. 28, no. 1, 75-105.</a:t>
            </a:r>
            <a:br>
              <a:rPr lang="en-US" sz="1100" dirty="0"/>
            </a:br>
            <a:endParaRPr lang="en-US" sz="1100" dirty="0" smtClean="0"/>
          </a:p>
          <a:p>
            <a:endParaRPr lang="en-US" dirty="0"/>
          </a:p>
        </p:txBody>
      </p:sp>
      <p:sp>
        <p:nvSpPr>
          <p:cNvPr id="5" name="Text Placeholder 4"/>
          <p:cNvSpPr>
            <a:spLocks noGrp="1"/>
          </p:cNvSpPr>
          <p:nvPr>
            <p:ph type="body" sz="quarter" idx="3"/>
          </p:nvPr>
        </p:nvSpPr>
        <p:spPr/>
        <p:txBody>
          <a:bodyPr>
            <a:normAutofit fontScale="85000" lnSpcReduction="20000"/>
          </a:bodyPr>
          <a:lstStyle/>
          <a:p>
            <a:r>
              <a:rPr lang="ta-IN" dirty="0" smtClean="0"/>
              <a:t>Technology Acceptance Model</a:t>
            </a:r>
            <a:endParaRPr lang="en-US" dirty="0"/>
          </a:p>
        </p:txBody>
      </p:sp>
      <p:pic>
        <p:nvPicPr>
          <p:cNvPr id="7" name="Picture 6" descr="T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7952" y="3194945"/>
            <a:ext cx="5065670" cy="2366747"/>
          </a:xfrm>
          <a:prstGeom prst="rect">
            <a:avLst/>
          </a:prstGeom>
        </p:spPr>
      </p:pic>
      <p:sp>
        <p:nvSpPr>
          <p:cNvPr id="8" name="TextBox 7"/>
          <p:cNvSpPr txBox="1"/>
          <p:nvPr/>
        </p:nvSpPr>
        <p:spPr>
          <a:xfrm>
            <a:off x="5970525" y="2000149"/>
            <a:ext cx="2919795" cy="861774"/>
          </a:xfrm>
          <a:prstGeom prst="rect">
            <a:avLst/>
          </a:prstGeom>
          <a:noFill/>
        </p:spPr>
        <p:txBody>
          <a:bodyPr wrap="square" rtlCol="0">
            <a:spAutoFit/>
          </a:bodyPr>
          <a:lstStyle/>
          <a:p>
            <a:r>
              <a:rPr lang="en-US" sz="1000" dirty="0"/>
              <a:t>Davis, F. D., &amp; </a:t>
            </a:r>
            <a:r>
              <a:rPr lang="en-US" sz="1000" dirty="0" err="1"/>
              <a:t>Venkatesh</a:t>
            </a:r>
            <a:r>
              <a:rPr lang="en-US" sz="1000" dirty="0"/>
              <a:t>, V. (1996). A critical assessment of potential measurement biases in the technology acceptance model: three experiments. </a:t>
            </a:r>
            <a:r>
              <a:rPr lang="en-US" sz="1000" i="1" dirty="0"/>
              <a:t>International Journal of Human-Computer Studies</a:t>
            </a:r>
            <a:r>
              <a:rPr lang="en-US" sz="1000" dirty="0"/>
              <a:t>, </a:t>
            </a:r>
            <a:r>
              <a:rPr lang="en-US" sz="1000" i="1" dirty="0"/>
              <a:t>45</a:t>
            </a:r>
            <a:r>
              <a:rPr lang="en-US" sz="1000" dirty="0"/>
              <a:t>(1), 19-45.</a:t>
            </a:r>
          </a:p>
        </p:txBody>
      </p:sp>
      <p:sp>
        <p:nvSpPr>
          <p:cNvPr id="9" name="TextBox 8"/>
          <p:cNvSpPr txBox="1"/>
          <p:nvPr/>
        </p:nvSpPr>
        <p:spPr>
          <a:xfrm>
            <a:off x="4040189" y="1754542"/>
            <a:ext cx="575548" cy="461665"/>
          </a:xfrm>
          <a:prstGeom prst="rect">
            <a:avLst/>
          </a:prstGeom>
          <a:noFill/>
        </p:spPr>
        <p:txBody>
          <a:bodyPr wrap="none" rtlCol="0">
            <a:spAutoFit/>
          </a:bodyPr>
          <a:lstStyle/>
          <a:p>
            <a:r>
              <a:rPr lang="ta-IN" sz="2400" b="1" dirty="0" smtClean="0">
                <a:solidFill>
                  <a:srgbClr val="FF0000"/>
                </a:solidFill>
              </a:rPr>
              <a:t>VS</a:t>
            </a:r>
            <a:endParaRPr lang="en-US" sz="2400" b="1" dirty="0">
              <a:solidFill>
                <a:srgbClr val="FF0000"/>
              </a:solidFill>
            </a:endParaRPr>
          </a:p>
        </p:txBody>
      </p:sp>
    </p:spTree>
    <p:extLst>
      <p:ext uri="{BB962C8B-B14F-4D97-AF65-F5344CB8AC3E}">
        <p14:creationId xmlns:p14="http://schemas.microsoft.com/office/powerpoint/2010/main" val="25678987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749295"/>
            <a:ext cx="8053413" cy="782559"/>
          </a:xfrm>
        </p:spPr>
        <p:txBody>
          <a:bodyPr>
            <a:normAutofit fontScale="90000"/>
          </a:bodyPr>
          <a:lstStyle/>
          <a:p>
            <a:r>
              <a:rPr lang="en-US" sz="4000" i="1" dirty="0"/>
              <a:t>Going Back to Basics in Design: From the IT Artifact to the IS Artifact</a:t>
            </a:r>
            <a:endParaRPr lang="en-US" sz="3800" dirty="0"/>
          </a:p>
        </p:txBody>
      </p:sp>
      <p:pic>
        <p:nvPicPr>
          <p:cNvPr id="7" name="Picture 6" descr="Lee.png"/>
          <p:cNvPicPr>
            <a:picLocks noChangeAspect="1"/>
          </p:cNvPicPr>
          <p:nvPr/>
        </p:nvPicPr>
        <p:blipFill rotWithShape="1">
          <a:blip r:embed="rId2">
            <a:extLst>
              <a:ext uri="{28A0092B-C50C-407E-A947-70E740481C1C}">
                <a14:useLocalDpi xmlns:a14="http://schemas.microsoft.com/office/drawing/2010/main" val="0"/>
              </a:ext>
            </a:extLst>
          </a:blip>
          <a:srcRect t="21021"/>
          <a:stretch/>
        </p:blipFill>
        <p:spPr>
          <a:xfrm>
            <a:off x="1" y="1604729"/>
            <a:ext cx="8738068" cy="4811347"/>
          </a:xfrm>
          <a:prstGeom prst="rect">
            <a:avLst/>
          </a:prstGeom>
        </p:spPr>
      </p:pic>
      <p:sp>
        <p:nvSpPr>
          <p:cNvPr id="8" name="TextBox 7"/>
          <p:cNvSpPr txBox="1"/>
          <p:nvPr/>
        </p:nvSpPr>
        <p:spPr>
          <a:xfrm>
            <a:off x="132693" y="6334149"/>
            <a:ext cx="9011307" cy="276999"/>
          </a:xfrm>
          <a:prstGeom prst="rect">
            <a:avLst/>
          </a:prstGeom>
          <a:noFill/>
        </p:spPr>
        <p:txBody>
          <a:bodyPr wrap="square" rtlCol="0">
            <a:spAutoFit/>
          </a:bodyPr>
          <a:lstStyle/>
          <a:p>
            <a:r>
              <a:rPr lang="en-US" sz="1200" i="1" dirty="0"/>
              <a:t>Lee, A. S., Thomas, M. A., &amp; Baskerville, R. L. (2013). </a:t>
            </a:r>
            <a:r>
              <a:rPr lang="en-US" sz="1200" b="1" i="1" dirty="0"/>
              <a:t>Going Back to Basics in Design: From the IT Artifact to the IS Artifact</a:t>
            </a:r>
            <a:r>
              <a:rPr lang="en-US" sz="1200" i="1" dirty="0"/>
              <a:t>.</a:t>
            </a:r>
          </a:p>
        </p:txBody>
      </p:sp>
    </p:spTree>
    <p:extLst>
      <p:ext uri="{BB962C8B-B14F-4D97-AF65-F5344CB8AC3E}">
        <p14:creationId xmlns:p14="http://schemas.microsoft.com/office/powerpoint/2010/main" val="18963435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b="1" dirty="0" smtClean="0"/>
              <a:t>Ultra Large Systems</a:t>
            </a:r>
            <a:endParaRPr lang="en-US" b="1" dirty="0"/>
          </a:p>
        </p:txBody>
      </p:sp>
      <p:sp>
        <p:nvSpPr>
          <p:cNvPr id="3" name="Content Placeholder 2"/>
          <p:cNvSpPr>
            <a:spLocks noGrp="1"/>
          </p:cNvSpPr>
          <p:nvPr>
            <p:ph idx="1"/>
          </p:nvPr>
        </p:nvSpPr>
        <p:spPr>
          <a:xfrm>
            <a:off x="265145" y="1600200"/>
            <a:ext cx="8540447" cy="4805950"/>
          </a:xfrm>
        </p:spPr>
        <p:txBody>
          <a:bodyPr>
            <a:normAutofit fontScale="85000" lnSpcReduction="20000"/>
          </a:bodyPr>
          <a:lstStyle/>
          <a:p>
            <a:r>
              <a:rPr lang="ta-IN" dirty="0"/>
              <a:t>W</a:t>
            </a:r>
            <a:r>
              <a:rPr lang="en-US" dirty="0" smtClean="0"/>
              <a:t>e </a:t>
            </a:r>
            <a:r>
              <a:rPr lang="en-US" dirty="0"/>
              <a:t>can collect data from system interactions, particularly patterns of people’s behavior. </a:t>
            </a:r>
            <a:endParaRPr lang="ta-IN" dirty="0" smtClean="0"/>
          </a:p>
          <a:p>
            <a:r>
              <a:rPr lang="en-US" dirty="0" smtClean="0"/>
              <a:t>As </a:t>
            </a:r>
            <a:r>
              <a:rPr lang="en-US" dirty="0"/>
              <a:t>such systems decentralize, they need to have a mechanism implemented in them so they can adapt to changes. </a:t>
            </a:r>
            <a:endParaRPr lang="ta-IN" dirty="0" smtClean="0"/>
          </a:p>
          <a:p>
            <a:r>
              <a:rPr lang="en-US" dirty="0" smtClean="0"/>
              <a:t>People </a:t>
            </a:r>
            <a:r>
              <a:rPr lang="en-US" dirty="0"/>
              <a:t>are not just users of the system but elements of it. </a:t>
            </a:r>
            <a:endParaRPr lang="ta-IN" dirty="0" smtClean="0"/>
          </a:p>
          <a:p>
            <a:r>
              <a:rPr lang="en-US" dirty="0" smtClean="0"/>
              <a:t>Collective </a:t>
            </a:r>
            <a:r>
              <a:rPr lang="en-US" dirty="0"/>
              <a:t>behavior is of interest for system design and analysis, as behavior is a factor in how users use, view, and accept the system. </a:t>
            </a:r>
            <a:endParaRPr lang="ta-IN" dirty="0" smtClean="0"/>
          </a:p>
          <a:p>
            <a:r>
              <a:rPr lang="en-US" dirty="0" smtClean="0"/>
              <a:t>Social </a:t>
            </a:r>
            <a:r>
              <a:rPr lang="en-US" dirty="0"/>
              <a:t>interactions are functions of how participants use technology and technology support their </a:t>
            </a:r>
            <a:r>
              <a:rPr lang="en-US" dirty="0" smtClean="0"/>
              <a:t>needs</a:t>
            </a:r>
            <a:endParaRPr lang="ta-IN" dirty="0" smtClean="0"/>
          </a:p>
          <a:p>
            <a:pPr marL="0" indent="0" algn="r">
              <a:buNone/>
            </a:pPr>
            <a:r>
              <a:rPr lang="en-US" dirty="0" smtClean="0"/>
              <a:t>(Northrop at al., 2006, p.18)</a:t>
            </a:r>
          </a:p>
        </p:txBody>
      </p:sp>
    </p:spTree>
    <p:extLst>
      <p:ext uri="{BB962C8B-B14F-4D97-AF65-F5344CB8AC3E}">
        <p14:creationId xmlns:p14="http://schemas.microsoft.com/office/powerpoint/2010/main" val="34021246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771" y="410920"/>
            <a:ext cx="8840497" cy="6126438"/>
          </a:xfrm>
        </p:spPr>
        <p:txBody>
          <a:bodyPr>
            <a:normAutofit fontScale="85000" lnSpcReduction="20000"/>
          </a:bodyPr>
          <a:lstStyle/>
          <a:p>
            <a:r>
              <a:rPr lang="en-US" dirty="0"/>
              <a:t>In a recent massive scale experiment of Facebook users, </a:t>
            </a:r>
            <a:r>
              <a:rPr lang="en-US" dirty="0" smtClean="0"/>
              <a:t>pattern </a:t>
            </a:r>
            <a:r>
              <a:rPr lang="en-US" dirty="0"/>
              <a:t>of user behavior changed according to the amount of positive or negative content in their feed. </a:t>
            </a:r>
            <a:endParaRPr lang="ta-IN" dirty="0"/>
          </a:p>
          <a:p>
            <a:r>
              <a:rPr lang="en-US" dirty="0" smtClean="0"/>
              <a:t>When </a:t>
            </a:r>
            <a:r>
              <a:rPr lang="en-US" dirty="0"/>
              <a:t>users were exposed to more positive content, users posted more positive status updates. </a:t>
            </a:r>
            <a:endParaRPr lang="ta-IN" dirty="0" smtClean="0"/>
          </a:p>
          <a:p>
            <a:r>
              <a:rPr lang="en-US" dirty="0" smtClean="0"/>
              <a:t>In </a:t>
            </a:r>
            <a:r>
              <a:rPr lang="en-US" dirty="0"/>
              <a:t>this experiment, researchers manipulated the users’ content and measured the amount of positive or negative words in their status updates. </a:t>
            </a:r>
            <a:endParaRPr lang="ta-IN" dirty="0" smtClean="0"/>
          </a:p>
          <a:p>
            <a:r>
              <a:rPr lang="en-US" dirty="0" smtClean="0"/>
              <a:t>So </a:t>
            </a:r>
            <a:r>
              <a:rPr lang="en-US" dirty="0"/>
              <a:t>by recognizing patterns of agent behavior and by intervening correlated variables, we can transmit patterns of behavior. </a:t>
            </a:r>
            <a:endParaRPr lang="ta-IN" dirty="0" smtClean="0"/>
          </a:p>
          <a:p>
            <a:r>
              <a:rPr lang="en-US" dirty="0" smtClean="0"/>
              <a:t>It’s </a:t>
            </a:r>
            <a:r>
              <a:rPr lang="en-US" dirty="0"/>
              <a:t>interesting to look where user behavior comes </a:t>
            </a:r>
            <a:r>
              <a:rPr lang="en-US" dirty="0" smtClean="0"/>
              <a:t>from.</a:t>
            </a:r>
            <a:endParaRPr lang="ta-IN" dirty="0" smtClean="0"/>
          </a:p>
          <a:p>
            <a:r>
              <a:rPr lang="en-US" dirty="0" smtClean="0"/>
              <a:t>Because </a:t>
            </a:r>
            <a:r>
              <a:rPr lang="en-US" dirty="0"/>
              <a:t>the agent (FB user) didn’t know about the intervention, it’s fair to say this behavior is self-organized and emerged from the internal agent behavior and not from the surrounding environment. </a:t>
            </a:r>
          </a:p>
        </p:txBody>
      </p:sp>
    </p:spTree>
    <p:extLst>
      <p:ext uri="{BB962C8B-B14F-4D97-AF65-F5344CB8AC3E}">
        <p14:creationId xmlns:p14="http://schemas.microsoft.com/office/powerpoint/2010/main" val="720970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674" y="286400"/>
            <a:ext cx="8740886" cy="6437740"/>
          </a:xfrm>
        </p:spPr>
        <p:txBody>
          <a:bodyPr>
            <a:normAutofit fontScale="85000" lnSpcReduction="10000"/>
          </a:bodyPr>
          <a:lstStyle/>
          <a:p>
            <a:r>
              <a:rPr lang="en-US" dirty="0"/>
              <a:t>According to (</a:t>
            </a:r>
            <a:r>
              <a:rPr lang="en-US" dirty="0" err="1"/>
              <a:t>Camazine</a:t>
            </a:r>
            <a:r>
              <a:rPr lang="en-US" dirty="0"/>
              <a:t>, 2003, p.7), in self-organizing biological systems, patterns emerge from internal interactions using only information stored locally, while in systems lacking self-organization, a supervisor, directives, or already existing patterns in the environment can impose order. </a:t>
            </a:r>
            <a:endParaRPr lang="ta-IN" dirty="0" smtClean="0"/>
          </a:p>
          <a:p>
            <a:r>
              <a:rPr lang="en-US" dirty="0" smtClean="0"/>
              <a:t>Is </a:t>
            </a:r>
            <a:r>
              <a:rPr lang="en-US" dirty="0"/>
              <a:t>this human(s) who changed emotional behavior self-organizing or lacking self-organization? </a:t>
            </a:r>
            <a:endParaRPr lang="ta-IN" dirty="0" smtClean="0"/>
          </a:p>
          <a:p>
            <a:r>
              <a:rPr lang="en-US" dirty="0" smtClean="0"/>
              <a:t>In </a:t>
            </a:r>
            <a:r>
              <a:rPr lang="en-US" dirty="0"/>
              <a:t>our view, it’s the position of the observer observing phenomena. </a:t>
            </a:r>
            <a:endParaRPr lang="ta-IN" dirty="0" smtClean="0"/>
          </a:p>
          <a:p>
            <a:r>
              <a:rPr lang="en-US" dirty="0" smtClean="0"/>
              <a:t>If </a:t>
            </a:r>
            <a:r>
              <a:rPr lang="en-US" dirty="0"/>
              <a:t>we look it from outside the system, we can recognize reference to the environment and feedback, but if we look at it from inside (from the position of the user) not knowing about intervention, then we could recognize reference to internal interactions and information stored in the user cognitive system. </a:t>
            </a:r>
          </a:p>
          <a:p>
            <a:endParaRPr lang="en-US" dirty="0"/>
          </a:p>
        </p:txBody>
      </p:sp>
    </p:spTree>
    <p:extLst>
      <p:ext uri="{BB962C8B-B14F-4D97-AF65-F5344CB8AC3E}">
        <p14:creationId xmlns:p14="http://schemas.microsoft.com/office/powerpoint/2010/main" val="957033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TotalTime>
  <Words>1742</Words>
  <Application>Microsoft Macintosh PowerPoint</Application>
  <PresentationFormat>On-screen Show (4:3)</PresentationFormat>
  <Paragraphs>94</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Microsoft Word Document</vt:lpstr>
      <vt:lpstr>Patterns-based Information Systems Organization</vt:lpstr>
      <vt:lpstr>PowerPoint Presentation</vt:lpstr>
      <vt:lpstr>Problem</vt:lpstr>
      <vt:lpstr>Problem</vt:lpstr>
      <vt:lpstr>Problems with MIS</vt:lpstr>
      <vt:lpstr>Going Back to Basics in Design: From the IT Artifact to the IS Artifact</vt:lpstr>
      <vt:lpstr>Ultra Large Systems</vt:lpstr>
      <vt:lpstr>PowerPoint Presentation</vt:lpstr>
      <vt:lpstr>PowerPoint Presentation</vt:lpstr>
      <vt:lpstr>PowerPoint Presentation</vt:lpstr>
      <vt:lpstr>PowerPoint Presentation</vt:lpstr>
      <vt:lpstr>PowerPoint Presentation</vt:lpstr>
      <vt:lpstr>Information, Systems, Organization, and Patterns</vt:lpstr>
      <vt:lpstr>Information and patterns Deacon’s three types of information</vt:lpstr>
      <vt:lpstr>Systems and patterns Three different types of system formation (based on Hofkirchner, 1999) </vt:lpstr>
      <vt:lpstr>Organization and patterns The Tripartite Scheme  (based on Kelso, 1997) </vt:lpstr>
      <vt:lpstr>Synthesis</vt:lpstr>
      <vt:lpstr>Structure level </vt:lpstr>
      <vt:lpstr>Function level </vt:lpstr>
      <vt:lpstr>Goal level </vt:lpstr>
      <vt:lpstr>PowerPoint Presentation</vt:lpstr>
    </vt:vector>
  </TitlesOfParts>
  <Company>TVZ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Patterns-based Information Systems Organization</dc:title>
  <dc:creator>Sergej Lugovic</dc:creator>
  <cp:lastModifiedBy>Sergej Lugovic</cp:lastModifiedBy>
  <cp:revision>14</cp:revision>
  <dcterms:created xsi:type="dcterms:W3CDTF">2015-11-12T11:45:45Z</dcterms:created>
  <dcterms:modified xsi:type="dcterms:W3CDTF">2015-11-12T12:52:06Z</dcterms:modified>
</cp:coreProperties>
</file>