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5" r:id="rId1"/>
  </p:sldMasterIdLst>
  <p:notesMasterIdLst>
    <p:notesMasterId r:id="rId30"/>
  </p:notesMasterIdLst>
  <p:handoutMasterIdLst>
    <p:handoutMasterId r:id="rId31"/>
  </p:handoutMasterIdLst>
  <p:sldIdLst>
    <p:sldId id="292" r:id="rId2"/>
    <p:sldId id="262" r:id="rId3"/>
    <p:sldId id="263" r:id="rId4"/>
    <p:sldId id="294" r:id="rId5"/>
    <p:sldId id="28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95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57" r:id="rId23"/>
    <p:sldId id="296" r:id="rId24"/>
    <p:sldId id="299" r:id="rId25"/>
    <p:sldId id="259" r:id="rId26"/>
    <p:sldId id="260" r:id="rId27"/>
    <p:sldId id="283" r:id="rId28"/>
    <p:sldId id="297" r:id="rId29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BE1A-B53D-4C81-A6B1-CA298D4BD77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D1DC-3FD7-4BE7-AF17-41C4ACA7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9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FC32D-7CEA-4035-8550-F4BE7F64EA60}" type="datetimeFigureOut">
              <a:rPr lang="hr-HR" smtClean="0"/>
              <a:pPr/>
              <a:t>10.11.2015.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B8F3-6218-40B7-A0B9-8C04EC58F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2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B8F3-6218-40B7-A0B9-8C04EC58FDA1}" type="slidenum">
              <a:rPr lang="hr-HR" smtClean="0">
                <a:solidFill>
                  <a:prstClr val="black"/>
                </a:solidFill>
              </a:rPr>
              <a:pPr/>
              <a:t>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4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B8F3-6218-40B7-A0B9-8C04EC58FDA1}" type="slidenum">
              <a:rPr lang="hr-HR" smtClean="0">
                <a:solidFill>
                  <a:prstClr val="black"/>
                </a:solidFill>
              </a:rPr>
              <a:pPr/>
              <a:t>28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5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B2E3-263C-447C-B474-4934E2AC49A2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1B7F-8ABF-42CE-A36B-6E9DD8765F1C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5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3F4-09CC-4536-913E-BCEF58EF9C39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2E4F0-67AA-4C0A-9A95-DBF91D5ADB12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3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EE85-ACD8-4F99-AB04-62BB77C018B5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81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E88A-CBD7-4280-93D6-598F8A218F73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1780" y="6499540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8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4E5-A882-45FF-ACDC-B333AE044300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1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3792-6593-4704-81BF-345BCD3A5EC7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7965-A91F-4AD8-9DC2-31AE7F09D013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34DC45-5EA3-4EF2-A3EF-DCD00A5FD5A9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68512-247E-4484-B489-71CFB11825DA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5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03CB99-4823-4BC0-9BA4-A85902F49DF1}" type="datetime1">
              <a:rPr lang="en-US" smtClean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INFuture2015: e-Institutions – Openness, Accessibility, and Preservation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1780" y="649954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8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343491"/>
          </a:xfrm>
        </p:spPr>
        <p:txBody>
          <a:bodyPr>
            <a:normAutofit/>
          </a:bodyPr>
          <a:lstStyle/>
          <a:p>
            <a:r>
              <a:rPr lang="en-US" sz="4800" b="1" dirty="0"/>
              <a:t>Lexicography and Encyclopaedistics in the Digital Environment</a:t>
            </a:r>
            <a:endParaRPr lang="hr-HR" sz="4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05449" y="4399005"/>
            <a:ext cx="8876570" cy="1257280"/>
          </a:xfrm>
        </p:spPr>
        <p:txBody>
          <a:bodyPr>
            <a:normAutofit fontScale="47500" lnSpcReduction="20000"/>
          </a:bodyPr>
          <a:lstStyle/>
          <a:p>
            <a:r>
              <a:rPr lang="en-GB" sz="2700" b="1" dirty="0" err="1"/>
              <a:t>Nataša</a:t>
            </a:r>
            <a:r>
              <a:rPr lang="en-GB" sz="2700" b="1" dirty="0"/>
              <a:t> </a:t>
            </a:r>
            <a:r>
              <a:rPr lang="en-GB" sz="2700" b="1" dirty="0" err="1" smtClean="0"/>
              <a:t>Jermen</a:t>
            </a:r>
            <a:r>
              <a:rPr lang="hr-HR" sz="2700" b="1" dirty="0" smtClean="0"/>
              <a:t> </a:t>
            </a:r>
            <a:r>
              <a:rPr lang="hr-HR" sz="2700" b="1" cap="none" dirty="0" smtClean="0"/>
              <a:t>natasa.jermen@lzmk.hr</a:t>
            </a:r>
          </a:p>
          <a:p>
            <a:r>
              <a:rPr lang="en-GB" sz="2700" b="1" dirty="0" smtClean="0"/>
              <a:t>Cvijeta Kraus</a:t>
            </a:r>
            <a:r>
              <a:rPr lang="hr-HR" sz="2700" b="1" dirty="0" smtClean="0"/>
              <a:t> </a:t>
            </a:r>
            <a:r>
              <a:rPr lang="hr-HR" sz="2700" b="1" cap="none" dirty="0" smtClean="0"/>
              <a:t>cvijeta.kraus@lzmk.hr</a:t>
            </a:r>
          </a:p>
          <a:p>
            <a:r>
              <a:rPr lang="en-GB" sz="2700" b="1" dirty="0" smtClean="0"/>
              <a:t>Irina </a:t>
            </a:r>
            <a:r>
              <a:rPr lang="en-GB" sz="2700" b="1" dirty="0" err="1" smtClean="0"/>
              <a:t>Starčević</a:t>
            </a:r>
            <a:r>
              <a:rPr lang="en-GB" sz="2700" b="1" dirty="0" smtClean="0"/>
              <a:t> </a:t>
            </a:r>
            <a:r>
              <a:rPr lang="en-GB" sz="2700" b="1" dirty="0" err="1" smtClean="0"/>
              <a:t>Stančić</a:t>
            </a:r>
            <a:r>
              <a:rPr lang="hr-HR" sz="2700" b="1" dirty="0" smtClean="0"/>
              <a:t> </a:t>
            </a:r>
            <a:r>
              <a:rPr lang="hr-HR" sz="2700" b="1" cap="none" dirty="0" smtClean="0"/>
              <a:t>irinas@lzmk.hr</a:t>
            </a:r>
          </a:p>
          <a:p>
            <a:r>
              <a:rPr lang="hr-HR" sz="2700" b="1" dirty="0" err="1" smtClean="0"/>
              <a:t>The</a:t>
            </a:r>
            <a:r>
              <a:rPr lang="hr-HR" sz="2700" b="1" dirty="0" smtClean="0"/>
              <a:t> </a:t>
            </a:r>
            <a:r>
              <a:rPr lang="hr-HR" sz="2700" b="1" dirty="0"/>
              <a:t>Miroslav Krleža Institute </a:t>
            </a:r>
            <a:r>
              <a:rPr lang="hr-HR" sz="2700" b="1" dirty="0" err="1"/>
              <a:t>of</a:t>
            </a:r>
            <a:r>
              <a:rPr lang="hr-HR" sz="2700" b="1" dirty="0"/>
              <a:t> </a:t>
            </a:r>
            <a:r>
              <a:rPr lang="hr-HR" sz="2700" b="1" dirty="0" err="1"/>
              <a:t>Lexicography</a:t>
            </a:r>
            <a:endParaRPr lang="hr-HR" sz="2700" b="1" dirty="0"/>
          </a:p>
          <a:p>
            <a:endParaRPr lang="hr-HR" dirty="0"/>
          </a:p>
        </p:txBody>
      </p:sp>
      <p:pic>
        <p:nvPicPr>
          <p:cNvPr id="7170" name="Picture 2" descr="http://www.lzmk.hr/images/korisni_linkovi/infuture2015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13000" y="462390"/>
            <a:ext cx="1524000" cy="514351"/>
          </a:xfrm>
          <a:prstGeom prst="rect">
            <a:avLst/>
          </a:prstGeom>
          <a:noFill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7" y="4508661"/>
            <a:ext cx="799070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b="1" dirty="0"/>
              <a:t>The transition of the Miroslav </a:t>
            </a:r>
            <a:r>
              <a:rPr lang="en-US" sz="4600" b="1" dirty="0" err="1"/>
              <a:t>Krleža</a:t>
            </a:r>
            <a:r>
              <a:rPr lang="en-US" sz="4600" b="1" dirty="0"/>
              <a:t> Institute of Lexicography to an e-institution entails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736"/>
          </a:xfrm>
        </p:spPr>
        <p:txBody>
          <a:bodyPr>
            <a:noAutofit/>
          </a:bodyPr>
          <a:lstStyle/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600" dirty="0" err="1" smtClean="0"/>
              <a:t>Installation</a:t>
            </a:r>
            <a:r>
              <a:rPr lang="hr-HR" sz="2600" dirty="0" smtClean="0"/>
              <a:t> </a:t>
            </a:r>
            <a:r>
              <a:rPr lang="hr-HR" sz="2600" dirty="0" err="1" smtClean="0"/>
              <a:t>and</a:t>
            </a:r>
            <a:r>
              <a:rPr lang="hr-HR" sz="2600" dirty="0" smtClean="0"/>
              <a:t> </a:t>
            </a:r>
            <a:r>
              <a:rPr lang="hr-HR" sz="2600" dirty="0" err="1" smtClean="0"/>
              <a:t>utilisation</a:t>
            </a:r>
            <a:r>
              <a:rPr lang="hr-HR" sz="2600" dirty="0" smtClean="0"/>
              <a:t> </a:t>
            </a:r>
            <a:r>
              <a:rPr lang="hr-HR" sz="2600" dirty="0" err="1" smtClean="0"/>
              <a:t>of</a:t>
            </a:r>
            <a:r>
              <a:rPr lang="hr-HR" sz="2600" dirty="0" smtClean="0"/>
              <a:t> </a:t>
            </a:r>
            <a:r>
              <a:rPr lang="hr-HR" sz="2600" dirty="0" err="1" smtClean="0"/>
              <a:t>the</a:t>
            </a:r>
            <a:r>
              <a:rPr lang="hr-HR" sz="2600" dirty="0" smtClean="0"/>
              <a:t> </a:t>
            </a:r>
            <a:r>
              <a:rPr lang="hr-HR" sz="2600" dirty="0" err="1" smtClean="0"/>
              <a:t>ICT</a:t>
            </a:r>
            <a:r>
              <a:rPr lang="hr-HR" sz="2600" dirty="0" smtClean="0"/>
              <a:t> </a:t>
            </a:r>
            <a:r>
              <a:rPr lang="hr-HR" sz="2600" dirty="0" err="1" smtClean="0"/>
              <a:t>infrastructure</a:t>
            </a:r>
            <a:r>
              <a:rPr lang="hr-HR" sz="2600" dirty="0" smtClean="0"/>
              <a:t>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600" dirty="0" smtClean="0"/>
              <a:t>Development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programs</a:t>
            </a:r>
            <a:r>
              <a:rPr lang="hr-HR" sz="2600" dirty="0"/>
              <a:t> for </a:t>
            </a:r>
            <a:r>
              <a:rPr lang="hr-HR" sz="2600" dirty="0" err="1"/>
              <a:t>conducting</a:t>
            </a:r>
            <a:r>
              <a:rPr lang="hr-HR" sz="2600" dirty="0"/>
              <a:t> </a:t>
            </a:r>
            <a:r>
              <a:rPr lang="hr-HR" sz="2600" dirty="0" err="1"/>
              <a:t>everyday</a:t>
            </a:r>
            <a:r>
              <a:rPr lang="hr-HR" sz="2600" dirty="0"/>
              <a:t> </a:t>
            </a:r>
            <a:r>
              <a:rPr lang="hr-HR" sz="2600" dirty="0" err="1" smtClean="0"/>
              <a:t>business</a:t>
            </a:r>
            <a:endParaRPr lang="hr-HR" sz="2600" dirty="0" smtClean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600" dirty="0" err="1" smtClean="0"/>
              <a:t>Introduction</a:t>
            </a:r>
            <a:r>
              <a:rPr lang="hr-HR" sz="2600" dirty="0" smtClean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improved</a:t>
            </a:r>
            <a:r>
              <a:rPr lang="hr-HR" sz="2600" dirty="0"/>
              <a:t> </a:t>
            </a:r>
            <a:r>
              <a:rPr lang="hr-HR" sz="2600" dirty="0" err="1" smtClean="0"/>
              <a:t>business</a:t>
            </a:r>
            <a:r>
              <a:rPr lang="hr-HR" sz="2600" dirty="0" smtClean="0"/>
              <a:t> </a:t>
            </a:r>
            <a:r>
              <a:rPr lang="hr-HR" sz="2600" dirty="0"/>
              <a:t>model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context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encyclopaedic</a:t>
            </a:r>
            <a:r>
              <a:rPr lang="hr-HR" sz="2600" dirty="0"/>
              <a:t> </a:t>
            </a:r>
            <a:r>
              <a:rPr lang="hr-HR" sz="2600" dirty="0" err="1" smtClean="0"/>
              <a:t>profession</a:t>
            </a:r>
            <a:endParaRPr lang="hr-HR" sz="26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600" dirty="0" err="1"/>
              <a:t>Involvement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employees</a:t>
            </a:r>
            <a:r>
              <a:rPr lang="hr-HR" sz="2600" dirty="0"/>
              <a:t> </a:t>
            </a:r>
            <a:r>
              <a:rPr lang="hr-HR" sz="2600" dirty="0" err="1"/>
              <a:t>proficient</a:t>
            </a:r>
            <a:r>
              <a:rPr lang="hr-HR" sz="2600" dirty="0"/>
              <a:t> </a:t>
            </a:r>
            <a:r>
              <a:rPr lang="hr-HR" sz="2600" dirty="0" err="1"/>
              <a:t>with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concept</a:t>
            </a:r>
            <a:r>
              <a:rPr lang="hr-HR" sz="2600" dirty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lexicography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encyclopaedistics</a:t>
            </a:r>
            <a:r>
              <a:rPr lang="hr-HR" sz="2600" dirty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digital</a:t>
            </a:r>
            <a:r>
              <a:rPr lang="hr-HR" sz="2600" dirty="0"/>
              <a:t> </a:t>
            </a:r>
            <a:r>
              <a:rPr lang="hr-HR" sz="2600" dirty="0" err="1"/>
              <a:t>environment</a:t>
            </a:r>
            <a:endParaRPr lang="hr-HR" sz="26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600" dirty="0" err="1" smtClean="0"/>
              <a:t>Improvement</a:t>
            </a:r>
            <a:r>
              <a:rPr lang="hr-HR" sz="2600" dirty="0" smtClean="0"/>
              <a:t> </a:t>
            </a:r>
            <a:r>
              <a:rPr lang="hr-HR" sz="2600" dirty="0" err="1"/>
              <a:t>of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 smtClean="0"/>
              <a:t>Institute’s</a:t>
            </a:r>
            <a:r>
              <a:rPr lang="hr-HR" sz="2600" dirty="0" smtClean="0"/>
              <a:t> </a:t>
            </a:r>
            <a:r>
              <a:rPr lang="hr-HR" sz="2600" dirty="0"/>
              <a:t>e-</a:t>
            </a:r>
            <a:r>
              <a:rPr lang="hr-HR" sz="2600" dirty="0" err="1"/>
              <a:t>content</a:t>
            </a:r>
            <a:endParaRPr lang="hr-HR" sz="26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600" dirty="0" smtClean="0"/>
              <a:t>Interaction </a:t>
            </a:r>
            <a:r>
              <a:rPr lang="en-GB" sz="2600" dirty="0"/>
              <a:t>with the users of the e-content and development of an active social media presence</a:t>
            </a:r>
            <a:endParaRPr lang="hr-HR" sz="26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822871" cy="1450757"/>
          </a:xfrm>
        </p:spPr>
        <p:txBody>
          <a:bodyPr/>
          <a:lstStyle/>
          <a:p>
            <a:r>
              <a:rPr lang="en-US" sz="4600" b="1" dirty="0"/>
              <a:t>Lexicographic work in the </a:t>
            </a:r>
            <a:r>
              <a:rPr lang="en-US" sz="4600" b="1" dirty="0" smtClean="0"/>
              <a:t>digital </a:t>
            </a:r>
            <a:r>
              <a:rPr lang="en-US" sz="4600" b="1" dirty="0"/>
              <a:t>environment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300" dirty="0"/>
              <a:t>Lexicographic work is the performance of professional and scientific activities in the field of lexicography and </a:t>
            </a:r>
            <a:r>
              <a:rPr lang="en-GB" sz="3300" dirty="0" err="1" smtClean="0"/>
              <a:t>encyclopaedistics</a:t>
            </a:r>
            <a:r>
              <a:rPr lang="hr-HR" sz="3300" dirty="0" smtClean="0"/>
              <a:t> </a:t>
            </a:r>
            <a:r>
              <a:rPr lang="hr-HR" sz="3300" dirty="0" err="1" smtClean="0"/>
              <a:t>which</a:t>
            </a:r>
            <a:r>
              <a:rPr lang="hr-HR" sz="3300" dirty="0" smtClean="0"/>
              <a:t> </a:t>
            </a:r>
            <a:r>
              <a:rPr lang="hr-HR" sz="3300" dirty="0" err="1" smtClean="0"/>
              <a:t>includes</a:t>
            </a:r>
            <a:r>
              <a:rPr lang="hr-HR" sz="3300" dirty="0" smtClean="0"/>
              <a:t>:</a:t>
            </a:r>
            <a:endParaRPr lang="hr-HR" sz="3300" dirty="0"/>
          </a:p>
          <a:p>
            <a:pPr marL="449263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600" dirty="0" smtClean="0"/>
              <a:t>acquisition</a:t>
            </a:r>
            <a:r>
              <a:rPr lang="en-GB" sz="3600" dirty="0"/>
              <a:t>, processing and verification of data</a:t>
            </a:r>
            <a:endParaRPr lang="hr-HR" sz="3600" dirty="0"/>
          </a:p>
          <a:p>
            <a:pPr marL="449263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600" dirty="0" smtClean="0"/>
              <a:t>composition </a:t>
            </a:r>
            <a:r>
              <a:rPr lang="en-GB" sz="3600" dirty="0"/>
              <a:t>(writing) and adjustment (editing) of lexicographic and encyclopaedic units</a:t>
            </a:r>
            <a:endParaRPr lang="hr-HR" sz="3600" dirty="0"/>
          </a:p>
          <a:p>
            <a:pPr marL="449263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600" dirty="0" smtClean="0"/>
              <a:t>language</a:t>
            </a:r>
            <a:r>
              <a:rPr lang="en-GB" sz="3600" dirty="0"/>
              <a:t>, art, bibliographic and cartographic editing</a:t>
            </a:r>
            <a:endParaRPr lang="hr-HR" sz="3600" dirty="0"/>
          </a:p>
          <a:p>
            <a:pPr marL="449263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600" dirty="0" smtClean="0"/>
              <a:t>creation </a:t>
            </a:r>
            <a:r>
              <a:rPr lang="en-GB" sz="3600" dirty="0"/>
              <a:t>of the web applications as the basis for the performance of lexicographic </a:t>
            </a:r>
            <a:r>
              <a:rPr lang="en-GB" sz="3600" dirty="0" smtClean="0"/>
              <a:t>work</a:t>
            </a:r>
            <a:endParaRPr lang="hr-HR" sz="3600" dirty="0"/>
          </a:p>
          <a:p>
            <a:endParaRPr lang="hr-HR" sz="24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70127"/>
            <a:ext cx="10058401" cy="1450757"/>
          </a:xfrm>
        </p:spPr>
        <p:txBody>
          <a:bodyPr>
            <a:noAutofit/>
          </a:bodyPr>
          <a:lstStyle/>
          <a:p>
            <a:r>
              <a:rPr lang="hr-HR" sz="4600" b="1" dirty="0"/>
              <a:t>L</a:t>
            </a:r>
            <a:r>
              <a:rPr lang="en-US" sz="4600" b="1" dirty="0" err="1" smtClean="0"/>
              <a:t>exicography</a:t>
            </a:r>
            <a:r>
              <a:rPr lang="en-US" sz="4600" b="1" dirty="0" smtClean="0"/>
              <a:t> </a:t>
            </a:r>
            <a:r>
              <a:rPr lang="en-US" sz="4600" b="1" dirty="0"/>
              <a:t>and </a:t>
            </a:r>
            <a:r>
              <a:rPr lang="en-US" sz="4600" b="1" dirty="0" err="1"/>
              <a:t>encyclopaedistics</a:t>
            </a:r>
            <a:r>
              <a:rPr lang="en-US" sz="4600" b="1" dirty="0"/>
              <a:t> from a traditional to a digital </a:t>
            </a:r>
            <a:r>
              <a:rPr lang="en-US" sz="4600" b="1" dirty="0" smtClean="0"/>
              <a:t>environment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800" dirty="0" smtClean="0"/>
          </a:p>
          <a:p>
            <a:r>
              <a:rPr lang="en-US" sz="2800" dirty="0" smtClean="0"/>
              <a:t>The late 1990's – a </a:t>
            </a:r>
            <a:r>
              <a:rPr lang="en-US" sz="2800" dirty="0" err="1" smtClean="0"/>
              <a:t>computerised</a:t>
            </a:r>
            <a:r>
              <a:rPr lang="en-US" sz="2800" dirty="0" smtClean="0"/>
              <a:t> editorial system was created in order to support publishing of the paper-based Croatian </a:t>
            </a:r>
            <a:r>
              <a:rPr lang="en-US" sz="2800" dirty="0" err="1" smtClean="0"/>
              <a:t>Encyclopaedia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2007 </a:t>
            </a:r>
            <a:r>
              <a:rPr lang="en-US" sz="2800" dirty="0"/>
              <a:t>–  Institute started developing web applications to support several printed editions </a:t>
            </a:r>
          </a:p>
          <a:p>
            <a:r>
              <a:rPr lang="en-US" sz="2800" dirty="0"/>
              <a:t>2009 –  Portal of Knowledge was made available online</a:t>
            </a:r>
          </a:p>
          <a:p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5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1" dirty="0"/>
              <a:t>The </a:t>
            </a:r>
            <a:r>
              <a:rPr lang="en-US" sz="4600" b="1" dirty="0" smtClean="0"/>
              <a:t>Institute</a:t>
            </a:r>
            <a:r>
              <a:rPr lang="hr-HR" sz="4600" b="1" dirty="0" smtClean="0"/>
              <a:t>’</a:t>
            </a:r>
            <a:r>
              <a:rPr lang="en-US" sz="4600" b="1" dirty="0" smtClean="0"/>
              <a:t>s </a:t>
            </a:r>
            <a:r>
              <a:rPr lang="en-US" sz="4600" b="1" dirty="0"/>
              <a:t>plan for the future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600" dirty="0" smtClean="0"/>
          </a:p>
          <a:p>
            <a:pPr marL="449263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smtClean="0"/>
              <a:t>To </a:t>
            </a:r>
            <a:r>
              <a:rPr lang="hr-HR" sz="2800" dirty="0" err="1"/>
              <a:t>upgrade</a:t>
            </a:r>
            <a:r>
              <a:rPr lang="hr-HR" sz="2800" dirty="0"/>
              <a:t> </a:t>
            </a:r>
            <a:r>
              <a:rPr lang="hr-HR" sz="2800" dirty="0" err="1"/>
              <a:t>existing</a:t>
            </a:r>
            <a:r>
              <a:rPr lang="hr-HR" sz="2800" dirty="0"/>
              <a:t> web </a:t>
            </a:r>
            <a:r>
              <a:rPr lang="hr-HR" sz="2800" dirty="0" err="1"/>
              <a:t>applications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create</a:t>
            </a:r>
            <a:r>
              <a:rPr lang="hr-HR" sz="2800" dirty="0"/>
              <a:t> </a:t>
            </a:r>
            <a:r>
              <a:rPr lang="hr-HR" sz="2800" dirty="0" err="1"/>
              <a:t>new</a:t>
            </a:r>
            <a:r>
              <a:rPr lang="hr-HR" sz="2800" dirty="0"/>
              <a:t> </a:t>
            </a:r>
            <a:r>
              <a:rPr lang="hr-HR" sz="2800" dirty="0" err="1"/>
              <a:t>ones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will</a:t>
            </a:r>
            <a:r>
              <a:rPr lang="hr-HR" sz="2800" dirty="0"/>
              <a:t> </a:t>
            </a:r>
            <a:r>
              <a:rPr lang="hr-HR" sz="2800" dirty="0" err="1"/>
              <a:t>enable</a:t>
            </a:r>
            <a:r>
              <a:rPr lang="hr-HR" sz="2800" dirty="0"/>
              <a:t> </a:t>
            </a:r>
            <a:r>
              <a:rPr lang="hr-HR" sz="2800" dirty="0" err="1"/>
              <a:t>lexicographic</a:t>
            </a:r>
            <a:r>
              <a:rPr lang="hr-HR" sz="2800" dirty="0"/>
              <a:t> </a:t>
            </a:r>
            <a:r>
              <a:rPr lang="hr-HR" sz="2800" dirty="0" err="1"/>
              <a:t>work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presentation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its</a:t>
            </a:r>
            <a:r>
              <a:rPr lang="hr-HR" sz="2800" dirty="0"/>
              <a:t> </a:t>
            </a:r>
            <a:r>
              <a:rPr lang="hr-HR" sz="2800" dirty="0" err="1"/>
              <a:t>results</a:t>
            </a:r>
            <a:r>
              <a:rPr lang="hr-HR" sz="2800" dirty="0"/>
              <a:t> </a:t>
            </a:r>
            <a:r>
              <a:rPr lang="hr-HR" sz="2800" dirty="0" err="1"/>
              <a:t>entirely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digital</a:t>
            </a:r>
            <a:r>
              <a:rPr lang="hr-HR" sz="2800" dirty="0"/>
              <a:t> </a:t>
            </a:r>
            <a:r>
              <a:rPr lang="hr-HR" sz="2800" dirty="0" err="1"/>
              <a:t>environment</a:t>
            </a:r>
            <a:endParaRPr lang="hr-HR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20861"/>
            <a:ext cx="10058400" cy="1417323"/>
          </a:xfrm>
        </p:spPr>
        <p:txBody>
          <a:bodyPr/>
          <a:lstStyle/>
          <a:p>
            <a:pPr algn="ctr"/>
            <a:r>
              <a:rPr lang="en-US" sz="4600" b="1" dirty="0"/>
              <a:t>Ongoing </a:t>
            </a:r>
            <a:r>
              <a:rPr lang="hr-HR" sz="4600" b="1" dirty="0" smtClean="0"/>
              <a:t>online </a:t>
            </a:r>
            <a:r>
              <a:rPr lang="en-US" sz="4600" b="1" dirty="0" smtClean="0"/>
              <a:t>editions</a:t>
            </a:r>
            <a:endParaRPr lang="hr-HR" sz="4600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57" y="1846263"/>
            <a:ext cx="3762124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31" y="1846263"/>
            <a:ext cx="4349338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02743" cy="1450757"/>
          </a:xfrm>
        </p:spPr>
        <p:txBody>
          <a:bodyPr>
            <a:normAutofit/>
          </a:bodyPr>
          <a:lstStyle/>
          <a:p>
            <a:r>
              <a:rPr lang="en-GB" sz="4600" b="1" dirty="0"/>
              <a:t>The switch to the digital editions </a:t>
            </a:r>
            <a:r>
              <a:rPr lang="en-GB" sz="4600" b="1" dirty="0" smtClean="0"/>
              <a:t>enable</a:t>
            </a:r>
            <a:r>
              <a:rPr lang="hr-HR" sz="4600" b="1" dirty="0" smtClean="0"/>
              <a:t>s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lvl="0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new </a:t>
            </a:r>
            <a:r>
              <a:rPr lang="en-GB" sz="2800" dirty="0"/>
              <a:t>possibilities of content design, presentation, interconnection and </a:t>
            </a:r>
            <a:r>
              <a:rPr lang="en-GB" sz="2800" dirty="0" smtClean="0"/>
              <a:t>usage</a:t>
            </a:r>
            <a:endParaRPr lang="hr-HR" sz="2800" dirty="0" smtClean="0"/>
          </a:p>
          <a:p>
            <a:pPr marL="449263" lvl="0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different </a:t>
            </a:r>
            <a:r>
              <a:rPr lang="en-GB" sz="2800" dirty="0"/>
              <a:t>organisation of information and interactivity in work</a:t>
            </a:r>
            <a:endParaRPr lang="hr-HR" sz="2800" dirty="0"/>
          </a:p>
          <a:p>
            <a:pPr marL="449263" lvl="0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lexicographers </a:t>
            </a:r>
            <a:r>
              <a:rPr lang="en-GB" sz="2800" dirty="0"/>
              <a:t>to work more efficiently and to update content </a:t>
            </a:r>
            <a:r>
              <a:rPr lang="en-GB" sz="2800" dirty="0" smtClean="0"/>
              <a:t>r</a:t>
            </a:r>
            <a:r>
              <a:rPr lang="hr-HR" sz="2800" dirty="0" smtClean="0"/>
              <a:t>e</a:t>
            </a:r>
            <a:r>
              <a:rPr lang="en-GB" sz="2800" dirty="0" err="1" smtClean="0"/>
              <a:t>gularly</a:t>
            </a:r>
            <a:endParaRPr lang="hr-HR" sz="2800" dirty="0" smtClean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err="1" smtClean="0"/>
              <a:t>faster</a:t>
            </a:r>
            <a:r>
              <a:rPr lang="hr-HR" sz="2800" dirty="0" smtClean="0"/>
              <a:t> </a:t>
            </a:r>
            <a:r>
              <a:rPr lang="hr-HR" sz="2800" dirty="0" err="1"/>
              <a:t>publishing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digital</a:t>
            </a:r>
            <a:r>
              <a:rPr lang="hr-HR" sz="2800" dirty="0"/>
              <a:t> </a:t>
            </a:r>
            <a:r>
              <a:rPr lang="hr-HR" sz="2800" dirty="0" err="1"/>
              <a:t>content</a:t>
            </a:r>
            <a:endParaRPr lang="hr-HR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36839" cy="1450757"/>
          </a:xfrm>
        </p:spPr>
        <p:txBody>
          <a:bodyPr/>
          <a:lstStyle/>
          <a:p>
            <a:r>
              <a:rPr lang="en-US" sz="4600" b="1" dirty="0"/>
              <a:t>The switch to the digital editions </a:t>
            </a:r>
            <a:r>
              <a:rPr lang="en-US" sz="4600" b="1" dirty="0" smtClean="0"/>
              <a:t>demands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9263" lvl="0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redefinition </a:t>
            </a:r>
            <a:r>
              <a:rPr lang="en-GB" sz="2800" dirty="0"/>
              <a:t>of the role the lexicographers </a:t>
            </a:r>
            <a:endParaRPr lang="hr-HR" sz="2800" dirty="0"/>
          </a:p>
          <a:p>
            <a:pPr marL="449263" lvl="0" indent="-449263">
              <a:buFont typeface="Wingdings" panose="05000000000000000000" pitchFamily="2" charset="2"/>
              <a:buChar char="Ø"/>
            </a:pPr>
            <a:r>
              <a:rPr lang="en-GB" sz="2800" dirty="0" smtClean="0"/>
              <a:t>reassessment </a:t>
            </a:r>
            <a:r>
              <a:rPr lang="en-GB" sz="2800" dirty="0"/>
              <a:t>of the profitability of printed </a:t>
            </a:r>
            <a:r>
              <a:rPr lang="en-GB" sz="2800" dirty="0" smtClean="0"/>
              <a:t>editions</a:t>
            </a:r>
            <a:endParaRPr lang="hr-HR" sz="2800" dirty="0" smtClean="0"/>
          </a:p>
          <a:p>
            <a:pPr lvl="0">
              <a:buFont typeface="Wingdings" panose="05000000000000000000" pitchFamily="2" charset="2"/>
              <a:buChar char="Ø"/>
            </a:pPr>
            <a:endParaRPr lang="hr-HR" sz="2800" dirty="0"/>
          </a:p>
          <a:p>
            <a:r>
              <a:rPr lang="hr-HR" sz="2600" dirty="0" smtClean="0"/>
              <a:t>“</a:t>
            </a:r>
            <a:r>
              <a:rPr lang="en-US" sz="2600" dirty="0" smtClean="0"/>
              <a:t>The </a:t>
            </a:r>
            <a:r>
              <a:rPr lang="en-US" sz="2600" dirty="0"/>
              <a:t>very way in which </a:t>
            </a:r>
            <a:r>
              <a:rPr lang="en-US" sz="2600" dirty="0" err="1"/>
              <a:t>encyclopaedias</a:t>
            </a:r>
            <a:r>
              <a:rPr lang="en-US" sz="2600" dirty="0"/>
              <a:t> are produced has changed, at the same time as communication and use of </a:t>
            </a:r>
            <a:r>
              <a:rPr lang="en-US" sz="2600" dirty="0" err="1"/>
              <a:t>encyclopaedic</a:t>
            </a:r>
            <a:r>
              <a:rPr lang="en-US" sz="2600" dirty="0"/>
              <a:t> knowledge has become different, always available and in constant competition with other </a:t>
            </a:r>
            <a:r>
              <a:rPr lang="en-US" sz="2600" dirty="0" smtClean="0"/>
              <a:t>sources</a:t>
            </a:r>
            <a:r>
              <a:rPr lang="hr-HR" sz="2600" dirty="0" smtClean="0"/>
              <a:t>”</a:t>
            </a:r>
            <a:r>
              <a:rPr lang="en-US" sz="2800" dirty="0" smtClean="0"/>
              <a:t>  </a:t>
            </a:r>
            <a:endParaRPr lang="en-US" sz="2800" dirty="0"/>
          </a:p>
          <a:p>
            <a:r>
              <a:rPr lang="hr-HR" sz="2200" dirty="0" smtClean="0"/>
              <a:t>(</a:t>
            </a:r>
            <a:r>
              <a:rPr lang="en-US" sz="2200" dirty="0" err="1" smtClean="0"/>
              <a:t>Sundin</a:t>
            </a:r>
            <a:r>
              <a:rPr lang="en-US" sz="2200" dirty="0"/>
              <a:t>, </a:t>
            </a:r>
            <a:r>
              <a:rPr lang="en-US" sz="2200" dirty="0" err="1"/>
              <a:t>Olof</a:t>
            </a:r>
            <a:r>
              <a:rPr lang="en-US" sz="2200" dirty="0"/>
              <a:t>; </a:t>
            </a:r>
            <a:r>
              <a:rPr lang="en-US" sz="2200" dirty="0" err="1"/>
              <a:t>Haider</a:t>
            </a:r>
            <a:r>
              <a:rPr lang="en-US" sz="2200" dirty="0"/>
              <a:t>, Jutta. The networked life of professional </a:t>
            </a:r>
            <a:r>
              <a:rPr lang="en-US" sz="2200" dirty="0" err="1"/>
              <a:t>encyclopaedias</a:t>
            </a:r>
            <a:r>
              <a:rPr lang="en-US" sz="2200" dirty="0"/>
              <a:t>: Quantification, tradition, and trustworthiness. First Monday, 8 (2013) </a:t>
            </a:r>
            <a:r>
              <a:rPr lang="en-US" sz="2200" dirty="0" smtClean="0"/>
              <a:t>6</a:t>
            </a:r>
            <a:r>
              <a:rPr lang="hr-HR" sz="2200" dirty="0" smtClean="0"/>
              <a:t>)</a:t>
            </a:r>
            <a:endParaRPr lang="hr-HR" sz="22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8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600" b="1" dirty="0" err="1"/>
              <a:t>Repository</a:t>
            </a:r>
            <a:r>
              <a:rPr lang="hr-HR" sz="4600" b="1" dirty="0"/>
              <a:t> </a:t>
            </a:r>
            <a:r>
              <a:rPr lang="hr-HR" sz="4600" b="1" dirty="0" err="1"/>
              <a:t>of</a:t>
            </a:r>
            <a:r>
              <a:rPr lang="hr-HR" sz="4600" b="1" dirty="0"/>
              <a:t> </a:t>
            </a:r>
            <a:r>
              <a:rPr lang="hr-HR" sz="4600" b="1" dirty="0" err="1"/>
              <a:t>encyclopaedic</a:t>
            </a:r>
            <a:r>
              <a:rPr lang="hr-HR" sz="4600" b="1" dirty="0"/>
              <a:t> </a:t>
            </a:r>
            <a:r>
              <a:rPr lang="hr-HR" sz="4600" b="1" dirty="0" err="1"/>
              <a:t>knowledge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Necessary </a:t>
            </a:r>
            <a:r>
              <a:rPr lang="en-US" sz="2800" dirty="0"/>
              <a:t>preconditions for its establishment: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 smtClean="0"/>
              <a:t>digitisation</a:t>
            </a:r>
            <a:r>
              <a:rPr lang="en-US" sz="2800" dirty="0" smtClean="0"/>
              <a:t> </a:t>
            </a:r>
            <a:r>
              <a:rPr lang="en-US" sz="2800" dirty="0"/>
              <a:t>of published editions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development </a:t>
            </a:r>
            <a:r>
              <a:rPr lang="en-US" sz="2800" dirty="0"/>
              <a:t>of an institution-level repository of all </a:t>
            </a:r>
            <a:r>
              <a:rPr lang="en-US" sz="2800" dirty="0" err="1"/>
              <a:t>digitised</a:t>
            </a:r>
            <a:r>
              <a:rPr lang="en-US" sz="2800" dirty="0"/>
              <a:t> and digital </a:t>
            </a:r>
            <a:r>
              <a:rPr lang="en-US" sz="2800" dirty="0" err="1"/>
              <a:t>encyclopaedic</a:t>
            </a:r>
            <a:r>
              <a:rPr lang="en-US" sz="2800" dirty="0"/>
              <a:t> content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appropriate </a:t>
            </a:r>
            <a:r>
              <a:rPr lang="en-US" sz="2800" dirty="0"/>
              <a:t>online </a:t>
            </a:r>
            <a:r>
              <a:rPr lang="en-US" sz="2800" dirty="0" smtClean="0"/>
              <a:t>presentation</a:t>
            </a:r>
            <a:endParaRPr lang="hr-HR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76294"/>
          </a:xfrm>
        </p:spPr>
        <p:txBody>
          <a:bodyPr>
            <a:normAutofit/>
          </a:bodyPr>
          <a:lstStyle/>
          <a:p>
            <a:pPr algn="ctr"/>
            <a:r>
              <a:rPr lang="hr-HR" sz="4600" b="1" dirty="0" smtClean="0"/>
              <a:t>Portal </a:t>
            </a:r>
            <a:r>
              <a:rPr lang="hr-HR" sz="4600" b="1" dirty="0" err="1" smtClean="0"/>
              <a:t>of</a:t>
            </a:r>
            <a:r>
              <a:rPr lang="hr-HR" sz="4600" b="1" dirty="0" smtClean="0"/>
              <a:t> </a:t>
            </a:r>
            <a:r>
              <a:rPr lang="hr-HR" sz="4600" b="1" dirty="0" err="1" smtClean="0"/>
              <a:t>Knowledge</a:t>
            </a:r>
            <a:endParaRPr lang="hr-HR" sz="4600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36" y="1798556"/>
            <a:ext cx="6713837" cy="446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1" dirty="0"/>
              <a:t>Repository of </a:t>
            </a:r>
            <a:r>
              <a:rPr lang="en-US" sz="4600" b="1" dirty="0" err="1"/>
              <a:t>digitised</a:t>
            </a:r>
            <a:r>
              <a:rPr lang="en-US" sz="4600" b="1" dirty="0"/>
              <a:t> archival editions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hr-HR" sz="2600" dirty="0" smtClean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makes </a:t>
            </a:r>
            <a:r>
              <a:rPr lang="en-US" sz="2800" dirty="0"/>
              <a:t>the printed editions globally accessible and their content </a:t>
            </a:r>
            <a:r>
              <a:rPr lang="en-US" sz="2800" dirty="0" smtClean="0"/>
              <a:t>reusable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contributes to the dissemination and preservation of </a:t>
            </a:r>
            <a:r>
              <a:rPr lang="en-US" sz="2800" dirty="0" err="1" smtClean="0"/>
              <a:t>encyclopaedic</a:t>
            </a:r>
            <a:r>
              <a:rPr lang="en-US" sz="2800" dirty="0" smtClean="0"/>
              <a:t> heritage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facilitates </a:t>
            </a:r>
            <a:r>
              <a:rPr lang="en-US" sz="2800" dirty="0"/>
              <a:t>the lexicographic and </a:t>
            </a:r>
            <a:r>
              <a:rPr lang="en-US" sz="2800" dirty="0" err="1"/>
              <a:t>encyclopaedic</a:t>
            </a:r>
            <a:r>
              <a:rPr lang="en-US" sz="2800" dirty="0"/>
              <a:t> </a:t>
            </a:r>
            <a:r>
              <a:rPr lang="en-US" sz="2800" dirty="0" smtClean="0"/>
              <a:t>activities</a:t>
            </a:r>
            <a:endParaRPr lang="en-US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Introduction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/>
              <a:t>Miroslav Krleža Institute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Lexicography</a:t>
            </a:r>
            <a:r>
              <a:rPr lang="hr-HR" sz="2800" dirty="0"/>
              <a:t> is a </a:t>
            </a:r>
            <a:r>
              <a:rPr lang="hr-HR" sz="2800" dirty="0" err="1"/>
              <a:t>public</a:t>
            </a:r>
            <a:r>
              <a:rPr lang="hr-HR" sz="2800" dirty="0"/>
              <a:t> </a:t>
            </a:r>
            <a:r>
              <a:rPr lang="hr-HR" sz="2800" dirty="0" err="1"/>
              <a:t>institution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special</a:t>
            </a:r>
            <a:r>
              <a:rPr lang="hr-HR" sz="2800" dirty="0"/>
              <a:t> status for </a:t>
            </a:r>
            <a:r>
              <a:rPr lang="hr-HR" sz="2800" dirty="0" err="1"/>
              <a:t>the</a:t>
            </a:r>
            <a:r>
              <a:rPr lang="hr-HR" sz="2800" dirty="0"/>
              <a:t> Republic </a:t>
            </a:r>
            <a:r>
              <a:rPr lang="hr-HR" sz="2800" dirty="0" err="1"/>
              <a:t>of</a:t>
            </a:r>
            <a:r>
              <a:rPr lang="hr-HR" sz="2800" dirty="0"/>
              <a:t> Croatia (</a:t>
            </a:r>
            <a:r>
              <a:rPr lang="hr-HR" sz="2800" dirty="0" err="1"/>
              <a:t>founded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1950</a:t>
            </a:r>
            <a:r>
              <a:rPr lang="hr-HR" sz="2800" dirty="0" smtClean="0"/>
              <a:t>) </a:t>
            </a:r>
            <a:endParaRPr lang="hr-HR" sz="2800" dirty="0"/>
          </a:p>
          <a:p>
            <a:pPr marL="449263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err="1" smtClean="0"/>
              <a:t>It</a:t>
            </a:r>
            <a:r>
              <a:rPr lang="hr-HR" sz="2800" dirty="0" smtClean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only</a:t>
            </a:r>
            <a:r>
              <a:rPr lang="hr-HR" sz="2800" dirty="0"/>
              <a:t> Croatian </a:t>
            </a:r>
            <a:r>
              <a:rPr lang="hr-HR" sz="2800" dirty="0" err="1"/>
              <a:t>institution</a:t>
            </a:r>
            <a:r>
              <a:rPr lang="hr-HR" sz="2800" dirty="0"/>
              <a:t> </a:t>
            </a:r>
            <a:r>
              <a:rPr lang="hr-HR" sz="2800" dirty="0" err="1"/>
              <a:t>that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systematically</a:t>
            </a:r>
            <a:r>
              <a:rPr lang="hr-HR" sz="2800" dirty="0"/>
              <a:t> </a:t>
            </a:r>
            <a:r>
              <a:rPr lang="hr-HR" sz="2800" dirty="0" err="1"/>
              <a:t>engaged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lexicography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encyclopaedistics</a:t>
            </a:r>
            <a:r>
              <a:rPr lang="hr-HR" sz="2800" dirty="0"/>
              <a:t>, as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professional</a:t>
            </a:r>
            <a:r>
              <a:rPr lang="hr-HR" sz="2800" dirty="0"/>
              <a:t> as </a:t>
            </a:r>
            <a:r>
              <a:rPr lang="hr-HR" sz="2800" dirty="0" err="1"/>
              <a:t>well</a:t>
            </a:r>
            <a:r>
              <a:rPr lang="hr-HR" sz="2800" dirty="0"/>
              <a:t> as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scientific</a:t>
            </a:r>
            <a:r>
              <a:rPr lang="hr-HR" sz="2800" dirty="0"/>
              <a:t> </a:t>
            </a:r>
            <a:r>
              <a:rPr lang="hr-HR" sz="2800" dirty="0" smtClean="0"/>
              <a:t>discipline</a:t>
            </a:r>
            <a:endParaRPr lang="hr-HR" sz="2800" dirty="0"/>
          </a:p>
          <a:p>
            <a:pPr marL="449263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err="1" smtClean="0"/>
              <a:t>The</a:t>
            </a:r>
            <a:r>
              <a:rPr lang="hr-HR" sz="2800" dirty="0" smtClean="0"/>
              <a:t> </a:t>
            </a:r>
            <a:r>
              <a:rPr lang="hr-HR" sz="2800" dirty="0"/>
              <a:t>Institute </a:t>
            </a:r>
            <a:r>
              <a:rPr lang="hr-HR" sz="2800" dirty="0" err="1"/>
              <a:t>has</a:t>
            </a:r>
            <a:r>
              <a:rPr lang="hr-HR" sz="2800" dirty="0"/>
              <a:t> </a:t>
            </a:r>
            <a:r>
              <a:rPr lang="hr-HR" sz="2800" dirty="0" err="1"/>
              <a:t>published</a:t>
            </a:r>
            <a:r>
              <a:rPr lang="hr-HR" sz="2800" dirty="0"/>
              <a:t> </a:t>
            </a:r>
            <a:r>
              <a:rPr lang="hr-HR" sz="2800" dirty="0" err="1"/>
              <a:t>over</a:t>
            </a:r>
            <a:r>
              <a:rPr lang="hr-HR" sz="2800" dirty="0"/>
              <a:t> 250 </a:t>
            </a:r>
            <a:r>
              <a:rPr lang="hr-HR" sz="2800" dirty="0" err="1"/>
              <a:t>different</a:t>
            </a:r>
            <a:r>
              <a:rPr lang="hr-HR" sz="2800" dirty="0"/>
              <a:t> </a:t>
            </a:r>
            <a:r>
              <a:rPr lang="hr-HR" sz="2800" dirty="0" err="1"/>
              <a:t>encyclopaedias</a:t>
            </a:r>
            <a:r>
              <a:rPr lang="hr-HR" sz="2800" dirty="0"/>
              <a:t>, </a:t>
            </a:r>
            <a:r>
              <a:rPr lang="hr-HR" sz="2800" dirty="0" err="1"/>
              <a:t>dictionaries</a:t>
            </a:r>
            <a:r>
              <a:rPr lang="hr-HR" sz="2800" dirty="0"/>
              <a:t>, </a:t>
            </a:r>
            <a:r>
              <a:rPr lang="hr-HR" sz="2800" dirty="0" err="1"/>
              <a:t>lexicons</a:t>
            </a:r>
            <a:r>
              <a:rPr lang="hr-HR" sz="2800" dirty="0"/>
              <a:t> </a:t>
            </a:r>
            <a:r>
              <a:rPr lang="hr-HR" sz="2800" dirty="0" err="1"/>
              <a:t>etc</a:t>
            </a:r>
            <a:r>
              <a:rPr lang="hr-HR" sz="2800" dirty="0"/>
              <a:t>.</a:t>
            </a:r>
          </a:p>
          <a:p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1" dirty="0"/>
              <a:t>The </a:t>
            </a:r>
            <a:r>
              <a:rPr lang="en-US" sz="4600" b="1" dirty="0" smtClean="0"/>
              <a:t>Institute</a:t>
            </a:r>
            <a:r>
              <a:rPr lang="hr-HR" sz="4600" b="1" dirty="0" smtClean="0"/>
              <a:t>’</a:t>
            </a:r>
            <a:r>
              <a:rPr lang="en-US" sz="4600" b="1" dirty="0" smtClean="0"/>
              <a:t>s </a:t>
            </a:r>
            <a:r>
              <a:rPr lang="en-US" sz="4600" b="1" dirty="0"/>
              <a:t>future publishing policy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600" dirty="0" smtClean="0"/>
              <a:t>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greater presence of the digitised and digital contents on the web</a:t>
            </a:r>
            <a:endParaRPr lang="hr-HR" sz="2800" dirty="0" smtClean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linking all digitised and online editions in the repository of encyclopaedic content available to the global community free of charge</a:t>
            </a:r>
            <a:endParaRPr lang="hr-HR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74017" cy="1450757"/>
          </a:xfrm>
        </p:spPr>
        <p:txBody>
          <a:bodyPr/>
          <a:lstStyle/>
          <a:p>
            <a:r>
              <a:rPr lang="en-US" sz="4600" b="1" dirty="0"/>
              <a:t>Repository of </a:t>
            </a:r>
            <a:r>
              <a:rPr lang="en-US" sz="4600" b="1" dirty="0" err="1" smtClean="0"/>
              <a:t>encyclopaedic</a:t>
            </a:r>
            <a:r>
              <a:rPr lang="hr-HR" sz="4600" b="1" dirty="0" smtClean="0"/>
              <a:t> </a:t>
            </a:r>
            <a:r>
              <a:rPr lang="en-US" sz="4600" b="1" dirty="0" smtClean="0"/>
              <a:t>knowledge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enable</a:t>
            </a:r>
            <a:r>
              <a:rPr lang="hr-HR" sz="2800" dirty="0" smtClean="0"/>
              <a:t>s</a:t>
            </a:r>
            <a:r>
              <a:rPr lang="en-GB" sz="2800" dirty="0" smtClean="0"/>
              <a:t> </a:t>
            </a:r>
            <a:r>
              <a:rPr lang="en-GB" sz="2800" dirty="0"/>
              <a:t>linking to digital repositories of other scientific and cultural institutions in Croatia and abroad</a:t>
            </a:r>
            <a:endParaRPr lang="hr-HR" sz="28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help</a:t>
            </a:r>
            <a:r>
              <a:rPr lang="hr-HR" sz="2800" dirty="0" smtClean="0"/>
              <a:t>s</a:t>
            </a:r>
            <a:r>
              <a:rPr lang="en-GB" sz="2800" dirty="0" smtClean="0"/>
              <a:t> </a:t>
            </a:r>
            <a:r>
              <a:rPr lang="en-GB" sz="2800" dirty="0"/>
              <a:t>reinforce research e-infrastructure </a:t>
            </a:r>
            <a:endParaRPr lang="hr-HR" sz="28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serve</a:t>
            </a:r>
            <a:r>
              <a:rPr lang="hr-HR" sz="2800" dirty="0" smtClean="0"/>
              <a:t>s</a:t>
            </a:r>
            <a:r>
              <a:rPr lang="en-GB" sz="2800" dirty="0" smtClean="0"/>
              <a:t> </a:t>
            </a:r>
            <a:r>
              <a:rPr lang="en-GB" sz="2800" dirty="0"/>
              <a:t>as the didactic tools supporting the development of 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en-GB" sz="2800" dirty="0" smtClean="0"/>
              <a:t>e-learning </a:t>
            </a:r>
            <a:r>
              <a:rPr lang="en-GB" sz="2800" dirty="0"/>
              <a:t>systems and curriculum links </a:t>
            </a:r>
            <a:endParaRPr lang="hr-HR" sz="28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err="1" smtClean="0"/>
              <a:t>helps</a:t>
            </a:r>
            <a:r>
              <a:rPr lang="hr-HR" sz="2800" dirty="0" smtClean="0"/>
              <a:t> </a:t>
            </a:r>
            <a:r>
              <a:rPr lang="hr-HR" sz="2800" dirty="0" err="1"/>
              <a:t>popularise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results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scientific</a:t>
            </a:r>
            <a:r>
              <a:rPr lang="hr-HR" sz="2800" dirty="0"/>
              <a:t> </a:t>
            </a:r>
            <a:r>
              <a:rPr lang="hr-HR" sz="2800" dirty="0" err="1"/>
              <a:t>research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 smtClean="0"/>
              <a:t>develops</a:t>
            </a:r>
            <a:r>
              <a:rPr lang="hr-HR" sz="2800" dirty="0" smtClean="0"/>
              <a:t> </a:t>
            </a:r>
            <a:r>
              <a:rPr lang="hr-HR" sz="2800" dirty="0" err="1"/>
              <a:t>recognisability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Croatian </a:t>
            </a:r>
            <a:r>
              <a:rPr lang="hr-HR" sz="2800" dirty="0" err="1"/>
              <a:t>national</a:t>
            </a:r>
            <a:r>
              <a:rPr lang="hr-HR" sz="2800" dirty="0"/>
              <a:t> </a:t>
            </a:r>
            <a:r>
              <a:rPr lang="hr-HR" sz="2800" dirty="0" err="1"/>
              <a:t>heritage</a:t>
            </a:r>
            <a:endParaRPr lang="hr-HR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600" b="1" dirty="0"/>
              <a:t>Digital </a:t>
            </a:r>
            <a:r>
              <a:rPr lang="hr-HR" sz="4600" b="1" dirty="0" err="1"/>
              <a:t>communication</a:t>
            </a:r>
            <a:r>
              <a:rPr lang="hr-HR" sz="4600" b="1" dirty="0"/>
              <a:t> </a:t>
            </a:r>
            <a:r>
              <a:rPr lang="hr-HR" sz="4600" b="1" dirty="0" err="1"/>
              <a:t>with</a:t>
            </a:r>
            <a:r>
              <a:rPr lang="hr-HR" sz="4600" b="1" dirty="0"/>
              <a:t> </a:t>
            </a:r>
            <a:r>
              <a:rPr lang="hr-HR" sz="4600" b="1" dirty="0" err="1"/>
              <a:t>users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800" dirty="0" err="1" smtClean="0"/>
              <a:t>Social</a:t>
            </a:r>
            <a:r>
              <a:rPr lang="hr-HR" sz="2800" dirty="0" smtClean="0"/>
              <a:t> </a:t>
            </a:r>
            <a:r>
              <a:rPr lang="hr-HR" sz="2800" dirty="0" err="1" smtClean="0"/>
              <a:t>networks</a:t>
            </a:r>
            <a:r>
              <a:rPr lang="hr-HR" sz="2800" dirty="0" smtClean="0"/>
              <a:t> (Facebook</a:t>
            </a:r>
            <a:r>
              <a:rPr lang="hr-HR" sz="2800" dirty="0"/>
              <a:t>, Twitter, YouTube, LinkedIn, Instagram, </a:t>
            </a:r>
            <a:r>
              <a:rPr lang="hr-HR" sz="2800" dirty="0" err="1" smtClean="0"/>
              <a:t>Pinterest</a:t>
            </a:r>
            <a:r>
              <a:rPr lang="hr-HR" sz="2800" dirty="0" smtClean="0"/>
              <a:t>) </a:t>
            </a:r>
            <a:r>
              <a:rPr lang="hr-HR" sz="2800" dirty="0"/>
              <a:t>are becoming a place where institutions</a:t>
            </a:r>
            <a:r>
              <a:rPr lang="hr-HR" sz="2800" dirty="0" smtClean="0"/>
              <a:t>: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err="1" smtClean="0"/>
              <a:t>engage</a:t>
            </a:r>
            <a:r>
              <a:rPr lang="hr-HR" sz="2800" dirty="0" smtClean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users</a:t>
            </a:r>
            <a:r>
              <a:rPr lang="hr-HR" sz="2800" dirty="0"/>
              <a:t> </a:t>
            </a:r>
            <a:r>
              <a:rPr lang="en-GB" sz="2800" dirty="0" smtClean="0"/>
              <a:t>more easily </a:t>
            </a:r>
            <a:endParaRPr lang="hr-HR" sz="28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err="1" smtClean="0"/>
              <a:t>distribute</a:t>
            </a:r>
            <a:r>
              <a:rPr lang="hr-HR" sz="2800" dirty="0" smtClean="0"/>
              <a:t> </a:t>
            </a:r>
            <a:r>
              <a:rPr lang="en-GB" sz="2800" dirty="0" smtClean="0"/>
              <a:t>their </a:t>
            </a:r>
            <a:r>
              <a:rPr lang="en-GB" sz="2800" dirty="0"/>
              <a:t>content </a:t>
            </a:r>
            <a:endParaRPr lang="hr-HR" sz="28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exchange </a:t>
            </a:r>
            <a:r>
              <a:rPr lang="en-GB" sz="2800" dirty="0"/>
              <a:t>experiences </a:t>
            </a:r>
            <a:endParaRPr lang="hr-HR" sz="28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listen </a:t>
            </a:r>
            <a:r>
              <a:rPr lang="en-GB" sz="2800" dirty="0"/>
              <a:t>to </a:t>
            </a:r>
            <a:r>
              <a:rPr lang="en-GB" sz="2800" dirty="0" smtClean="0"/>
              <a:t>users</a:t>
            </a:r>
            <a:r>
              <a:rPr lang="hr-HR" sz="2800" dirty="0" smtClean="0"/>
              <a:t>’ </a:t>
            </a:r>
            <a:r>
              <a:rPr lang="hr-HR" sz="2800" dirty="0" err="1" smtClean="0"/>
              <a:t>comments</a:t>
            </a:r>
            <a:endParaRPr lang="hr-HR" sz="2800" dirty="0"/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smtClean="0"/>
              <a:t>use </a:t>
            </a:r>
            <a:r>
              <a:rPr lang="hr-HR" sz="2800" dirty="0" err="1"/>
              <a:t>feedback</a:t>
            </a:r>
            <a:r>
              <a:rPr lang="hr-HR" sz="2800" dirty="0"/>
              <a:t> </a:t>
            </a:r>
            <a:r>
              <a:rPr lang="hr-HR" sz="2800" dirty="0" smtClean="0"/>
              <a:t>to </a:t>
            </a:r>
            <a:r>
              <a:rPr lang="hr-HR" sz="2800" dirty="0"/>
              <a:t>improve the </a:t>
            </a:r>
            <a:r>
              <a:rPr lang="hr-HR" sz="2800" dirty="0" smtClean="0"/>
              <a:t>products</a:t>
            </a:r>
            <a:endParaRPr lang="hr-HR" sz="2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4441" y="286603"/>
            <a:ext cx="11243387" cy="1559131"/>
          </a:xfrm>
        </p:spPr>
        <p:txBody>
          <a:bodyPr/>
          <a:lstStyle/>
          <a:p>
            <a:r>
              <a:rPr lang="hr-HR" sz="4600" b="1" dirty="0" err="1"/>
              <a:t>The</a:t>
            </a:r>
            <a:r>
              <a:rPr lang="hr-HR" sz="4600" b="1" dirty="0"/>
              <a:t> Miroslav </a:t>
            </a:r>
            <a:r>
              <a:rPr lang="hr-HR" sz="4600" b="1" dirty="0" smtClean="0"/>
              <a:t>Krleža Institute </a:t>
            </a:r>
            <a:r>
              <a:rPr lang="hr-HR" sz="4600" b="1" dirty="0" err="1"/>
              <a:t>of</a:t>
            </a:r>
            <a:r>
              <a:rPr lang="hr-HR" sz="4600" b="1" dirty="0"/>
              <a:t> </a:t>
            </a:r>
            <a:r>
              <a:rPr lang="hr-HR" sz="4600" b="1" dirty="0" err="1"/>
              <a:t>Lexicography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/>
              <a:t>website of the </a:t>
            </a:r>
            <a:r>
              <a:rPr lang="en-US" sz="2600" dirty="0" smtClean="0"/>
              <a:t>Institute</a:t>
            </a:r>
            <a:endParaRPr lang="hr-HR" sz="2600" dirty="0"/>
          </a:p>
          <a:p>
            <a:pPr marL="0" indent="0" algn="ctr">
              <a:buNone/>
            </a:pPr>
            <a:r>
              <a:rPr lang="hr-HR" sz="2600" dirty="0" smtClean="0"/>
              <a:t>http://www.lzmk.hr </a:t>
            </a:r>
            <a:endParaRPr lang="en-US" sz="2600" dirty="0"/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hr-HR" sz="2600" dirty="0" err="1" smtClean="0"/>
              <a:t>In</a:t>
            </a:r>
            <a:r>
              <a:rPr lang="hr-HR" sz="2600" dirty="0" smtClean="0"/>
              <a:t> </a:t>
            </a:r>
            <a:r>
              <a:rPr lang="en-US" sz="2600" dirty="0"/>
              <a:t>2011 </a:t>
            </a:r>
            <a:endParaRPr lang="hr-HR" sz="2600" dirty="0" smtClean="0"/>
          </a:p>
          <a:p>
            <a:pPr marL="541338" lvl="1" indent="-341313">
              <a:buFont typeface="Wingdings" panose="05000000000000000000" pitchFamily="2" charset="2"/>
              <a:buChar char="Ø"/>
            </a:pPr>
            <a:r>
              <a:rPr lang="hr-HR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/>
              <a:t>redesign of the previous web pages was </a:t>
            </a:r>
            <a:r>
              <a:rPr lang="en-US" sz="2400" dirty="0" smtClean="0"/>
              <a:t>made</a:t>
            </a:r>
            <a:endParaRPr lang="hr-HR" sz="2400" dirty="0" smtClean="0"/>
          </a:p>
          <a:p>
            <a:pPr marL="541338" lvl="1" indent="-341313">
              <a:buFont typeface="Wingdings" panose="05000000000000000000" pitchFamily="2" charset="2"/>
              <a:buChar char="Ø"/>
            </a:pPr>
            <a:r>
              <a:rPr lang="en-US" sz="2400" dirty="0" smtClean="0"/>
              <a:t>part </a:t>
            </a:r>
            <a:r>
              <a:rPr lang="en-US" sz="2400" dirty="0"/>
              <a:t>of the content has been translated into </a:t>
            </a:r>
            <a:r>
              <a:rPr lang="en-US" sz="2400" dirty="0" smtClean="0"/>
              <a:t>English</a:t>
            </a:r>
            <a:endParaRPr lang="hr-HR" sz="2400" dirty="0" smtClean="0"/>
          </a:p>
          <a:p>
            <a:pPr marL="541338" lvl="1" indent="-341313">
              <a:buFont typeface="Wingdings" panose="05000000000000000000" pitchFamily="2" charset="2"/>
              <a:buChar char="Ø"/>
            </a:pPr>
            <a:r>
              <a:rPr lang="en-US" sz="2400" dirty="0" smtClean="0"/>
              <a:t>Facebook </a:t>
            </a:r>
            <a:r>
              <a:rPr lang="en-US" sz="2400" dirty="0"/>
              <a:t>account was opened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35" y="1901920"/>
            <a:ext cx="4098864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4441" y="286603"/>
            <a:ext cx="11243387" cy="1559131"/>
          </a:xfrm>
        </p:spPr>
        <p:txBody>
          <a:bodyPr/>
          <a:lstStyle/>
          <a:p>
            <a:r>
              <a:rPr lang="hr-HR" sz="4600" b="1" dirty="0" err="1"/>
              <a:t>The</a:t>
            </a:r>
            <a:r>
              <a:rPr lang="hr-HR" sz="4600" b="1" dirty="0"/>
              <a:t> Miroslav </a:t>
            </a:r>
            <a:r>
              <a:rPr lang="hr-HR" sz="4600" b="1" dirty="0" smtClean="0"/>
              <a:t>Krleža Institute </a:t>
            </a:r>
            <a:r>
              <a:rPr lang="hr-HR" sz="4600" b="1" dirty="0" err="1"/>
              <a:t>of</a:t>
            </a:r>
            <a:r>
              <a:rPr lang="hr-HR" sz="4600" b="1" dirty="0"/>
              <a:t> </a:t>
            </a:r>
            <a:r>
              <a:rPr lang="hr-HR" sz="4600" b="1" dirty="0" err="1"/>
              <a:t>Lexicography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en-US" sz="2600" dirty="0" smtClean="0"/>
              <a:t>The </a:t>
            </a:r>
            <a:r>
              <a:rPr lang="en-US" sz="2600" dirty="0"/>
              <a:t>Institute is </a:t>
            </a:r>
            <a:r>
              <a:rPr lang="en-US" sz="2600" dirty="0" smtClean="0"/>
              <a:t>at </a:t>
            </a:r>
            <a:r>
              <a:rPr lang="en-US" sz="2600" dirty="0"/>
              <a:t>the very </a:t>
            </a:r>
            <a:r>
              <a:rPr lang="en-US" sz="2600" dirty="0" smtClean="0"/>
              <a:t>begin</a:t>
            </a:r>
            <a:r>
              <a:rPr lang="hr-HR" sz="2600" dirty="0" smtClean="0"/>
              <a:t>n</a:t>
            </a:r>
            <a:r>
              <a:rPr lang="en-US" sz="2600" dirty="0" err="1" smtClean="0"/>
              <a:t>i</a:t>
            </a:r>
            <a:r>
              <a:rPr lang="hr-HR" sz="2600" dirty="0" smtClean="0"/>
              <a:t>n</a:t>
            </a:r>
            <a:r>
              <a:rPr lang="en-US" sz="2600" dirty="0" smtClean="0"/>
              <a:t>g </a:t>
            </a:r>
            <a:r>
              <a:rPr lang="en-US" sz="2600" dirty="0"/>
              <a:t>of its social media involvement</a:t>
            </a:r>
            <a:r>
              <a:rPr lang="hr-HR" sz="2600" dirty="0" smtClean="0"/>
              <a:t> </a:t>
            </a:r>
            <a:endParaRPr lang="en-US" sz="2600" dirty="0"/>
          </a:p>
          <a:p>
            <a:pPr marL="444500" indent="-444500">
              <a:buFont typeface="Wingdings" panose="05000000000000000000" pitchFamily="2" charset="2"/>
              <a:buChar char="Ø"/>
            </a:pPr>
            <a:r>
              <a:rPr lang="en-US" sz="2600" dirty="0" smtClean="0"/>
              <a:t>Croatian </a:t>
            </a:r>
            <a:r>
              <a:rPr lang="hr-HR" sz="2600" dirty="0" smtClean="0"/>
              <a:t>E</a:t>
            </a:r>
            <a:r>
              <a:rPr lang="en-US" sz="2600" dirty="0" err="1" smtClean="0"/>
              <a:t>ncyclopaedia</a:t>
            </a:r>
            <a:r>
              <a:rPr lang="en-US" sz="2600" dirty="0" smtClean="0"/>
              <a:t> </a:t>
            </a:r>
            <a:r>
              <a:rPr lang="en-US" sz="2600" dirty="0"/>
              <a:t>is present only on </a:t>
            </a:r>
            <a:r>
              <a:rPr lang="en-US" sz="2600" dirty="0" err="1" smtClean="0"/>
              <a:t>Faceboo</a:t>
            </a:r>
            <a:r>
              <a:rPr lang="hr-HR" sz="2600" dirty="0" smtClean="0"/>
              <a:t>k</a:t>
            </a:r>
            <a:endParaRPr lang="en-US" sz="26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91" y="1901920"/>
            <a:ext cx="3762752" cy="427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600" b="1" dirty="0"/>
              <a:t>A plan for the active social media </a:t>
            </a:r>
            <a:r>
              <a:rPr lang="hr-HR" sz="4600" b="1" dirty="0" err="1"/>
              <a:t>presence</a:t>
            </a:r>
            <a:r>
              <a:rPr lang="hr-HR" sz="4600" b="1" dirty="0"/>
              <a:t> </a:t>
            </a:r>
            <a:r>
              <a:rPr lang="hr-HR" sz="4600" b="1" dirty="0" err="1" smtClean="0"/>
              <a:t>includes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Ø"/>
            </a:pPr>
            <a:r>
              <a:rPr lang="en-GB" sz="2800" dirty="0" smtClean="0"/>
              <a:t>setting </a:t>
            </a:r>
            <a:r>
              <a:rPr lang="en-GB" sz="2800" dirty="0"/>
              <a:t>up a team that is responsible for social networks </a:t>
            </a:r>
            <a:endParaRPr lang="hr-HR" sz="2800" dirty="0"/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en-GB" sz="2800" dirty="0" smtClean="0"/>
              <a:t>creating </a:t>
            </a:r>
            <a:r>
              <a:rPr lang="en-GB" sz="2800" dirty="0"/>
              <a:t>a publication cycle (daily, weekly and monthly) </a:t>
            </a:r>
            <a:endParaRPr lang="hr-HR" sz="2800" dirty="0"/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en-GB" sz="2800" dirty="0" smtClean="0"/>
              <a:t>creating </a:t>
            </a:r>
            <a:r>
              <a:rPr lang="en-GB" sz="2800" dirty="0"/>
              <a:t>a calendar of important dates in order to facilitate pace of publication </a:t>
            </a:r>
            <a:endParaRPr lang="hr-HR" sz="2800" dirty="0"/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hr-HR" sz="2800" dirty="0" err="1" smtClean="0"/>
              <a:t>defining</a:t>
            </a:r>
            <a:r>
              <a:rPr lang="hr-HR" sz="2800" dirty="0" smtClean="0"/>
              <a:t> </a:t>
            </a:r>
            <a:r>
              <a:rPr lang="hr-HR" sz="2800" dirty="0"/>
              <a:t>responsibilities among editors (monthly and weekly assignments)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31109" cy="1450757"/>
          </a:xfrm>
        </p:spPr>
        <p:txBody>
          <a:bodyPr/>
          <a:lstStyle/>
          <a:p>
            <a:r>
              <a:rPr lang="hr-HR" sz="4600" b="1" dirty="0"/>
              <a:t>A plan for the active social media </a:t>
            </a:r>
            <a:r>
              <a:rPr lang="hr-HR" sz="4600" b="1" dirty="0" err="1"/>
              <a:t>presence</a:t>
            </a:r>
            <a:r>
              <a:rPr lang="hr-HR" sz="4600" b="1" dirty="0"/>
              <a:t> </a:t>
            </a:r>
            <a:r>
              <a:rPr lang="hr-HR" sz="4600" b="1" dirty="0" err="1" smtClean="0"/>
              <a:t>includes</a:t>
            </a:r>
            <a:r>
              <a:rPr lang="hr-HR" sz="4600" b="1" dirty="0" smtClean="0"/>
              <a:t> ...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Ø"/>
            </a:pPr>
            <a:r>
              <a:rPr lang="en-US" sz="2800" dirty="0" smtClean="0"/>
              <a:t>answering </a:t>
            </a:r>
            <a:r>
              <a:rPr lang="en-US" sz="2800" dirty="0"/>
              <a:t>questions posted by users through social networks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en-US" sz="2800" dirty="0" smtClean="0"/>
              <a:t>providing </a:t>
            </a:r>
            <a:r>
              <a:rPr lang="en-US" sz="2800" dirty="0"/>
              <a:t>feedback to the editors 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en-US" sz="2800" dirty="0" smtClean="0"/>
              <a:t>moderating </a:t>
            </a:r>
            <a:r>
              <a:rPr lang="en-US" sz="2800" dirty="0"/>
              <a:t>online discussions 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en-US" sz="2800" dirty="0" smtClean="0"/>
              <a:t>monitoring </a:t>
            </a:r>
            <a:r>
              <a:rPr lang="en-US" sz="2800" dirty="0"/>
              <a:t>posts</a:t>
            </a:r>
          </a:p>
          <a:p>
            <a:pPr marL="449263" indent="-449263">
              <a:buFont typeface="Wingdings" panose="05000000000000000000" pitchFamily="2" charset="2"/>
              <a:buChar char="Ø"/>
            </a:pPr>
            <a:r>
              <a:rPr lang="en-US" sz="2800" dirty="0" smtClean="0"/>
              <a:t>developing </a:t>
            </a:r>
            <a:r>
              <a:rPr lang="en-US" sz="2800" dirty="0"/>
              <a:t>new social media content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 b="1" dirty="0" smtClean="0"/>
              <a:t>Conclusion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80000" cy="44640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Activities </a:t>
            </a:r>
            <a:r>
              <a:rPr lang="en-US" sz="2800" dirty="0"/>
              <a:t>concerning the transformation of the Miroslav </a:t>
            </a:r>
            <a:r>
              <a:rPr lang="en-US" sz="2800" dirty="0" err="1"/>
              <a:t>Krleža</a:t>
            </a:r>
            <a:r>
              <a:rPr lang="en-US" sz="2800" dirty="0"/>
              <a:t> Institute of Lexicography into an e-institution: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Establishment </a:t>
            </a:r>
            <a:r>
              <a:rPr lang="en-US" sz="2800" dirty="0"/>
              <a:t>of the freely available online repository of </a:t>
            </a:r>
            <a:r>
              <a:rPr lang="en-US" sz="2800" dirty="0" err="1"/>
              <a:t>encyclopaedic</a:t>
            </a:r>
            <a:r>
              <a:rPr lang="en-US" sz="2800" dirty="0"/>
              <a:t> knowledge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 smtClean="0"/>
              <a:t>Digitisation</a:t>
            </a:r>
            <a:r>
              <a:rPr lang="en-US" sz="2800" dirty="0" smtClean="0"/>
              <a:t> </a:t>
            </a:r>
            <a:r>
              <a:rPr lang="en-US" sz="2800" dirty="0"/>
              <a:t>of all remaining published </a:t>
            </a:r>
            <a:r>
              <a:rPr lang="en-US" sz="2800" dirty="0" err="1"/>
              <a:t>encyclopaedic</a:t>
            </a:r>
            <a:r>
              <a:rPr lang="en-US" sz="2800" dirty="0"/>
              <a:t> </a:t>
            </a:r>
            <a:r>
              <a:rPr lang="en-US" sz="2800" dirty="0" smtClean="0"/>
              <a:t>content</a:t>
            </a:r>
            <a:endParaRPr lang="hr-HR" sz="2800" dirty="0" smtClean="0"/>
          </a:p>
          <a:p>
            <a:pPr marL="449263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Upgrade </a:t>
            </a:r>
            <a:r>
              <a:rPr lang="en-US" sz="2800" dirty="0"/>
              <a:t>of the </a:t>
            </a:r>
            <a:r>
              <a:rPr lang="en-US" sz="2800" dirty="0" err="1"/>
              <a:t>encyclopaedic</a:t>
            </a:r>
            <a:r>
              <a:rPr lang="en-US" sz="2800" dirty="0"/>
              <a:t> profession from the traditional, i.e. paper-based environment towards the digital environment 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Interaction </a:t>
            </a:r>
            <a:r>
              <a:rPr lang="en-US" sz="2800" dirty="0"/>
              <a:t>with users adapted to the digital environment and facilitated through the active social media presence</a:t>
            </a:r>
          </a:p>
          <a:p>
            <a:pPr marL="449263" indent="-449263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Development </a:t>
            </a:r>
            <a:r>
              <a:rPr lang="en-US" sz="2800" dirty="0"/>
              <a:t>of the new ICT-based business model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343491"/>
          </a:xfrm>
        </p:spPr>
        <p:txBody>
          <a:bodyPr>
            <a:normAutofit/>
          </a:bodyPr>
          <a:lstStyle/>
          <a:p>
            <a:r>
              <a:rPr lang="en-US" sz="4800" b="1" dirty="0"/>
              <a:t>Lexicography and </a:t>
            </a:r>
            <a:r>
              <a:rPr lang="en-US" sz="4800" b="1" dirty="0" err="1"/>
              <a:t>Encyclopaedistics</a:t>
            </a:r>
            <a:r>
              <a:rPr lang="en-US" sz="4800" b="1" dirty="0"/>
              <a:t> in the Digital Environment</a:t>
            </a:r>
            <a:endParaRPr lang="hr-HR" sz="48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405449" y="4399005"/>
            <a:ext cx="8876570" cy="1257280"/>
          </a:xfrm>
        </p:spPr>
        <p:txBody>
          <a:bodyPr>
            <a:normAutofit fontScale="47500" lnSpcReduction="20000"/>
          </a:bodyPr>
          <a:lstStyle/>
          <a:p>
            <a:r>
              <a:rPr lang="en-GB" sz="2700" b="1" dirty="0" err="1"/>
              <a:t>Nataša</a:t>
            </a:r>
            <a:r>
              <a:rPr lang="en-GB" sz="2700" b="1" dirty="0"/>
              <a:t> </a:t>
            </a:r>
            <a:r>
              <a:rPr lang="en-GB" sz="2700" b="1" dirty="0" err="1" smtClean="0"/>
              <a:t>Jermen</a:t>
            </a:r>
            <a:r>
              <a:rPr lang="hr-HR" sz="2700" b="1" dirty="0" smtClean="0"/>
              <a:t> </a:t>
            </a:r>
            <a:r>
              <a:rPr lang="hr-HR" sz="2700" b="1" cap="none" dirty="0" smtClean="0"/>
              <a:t>natasa.jermen@lzmk.hr</a:t>
            </a:r>
          </a:p>
          <a:p>
            <a:r>
              <a:rPr lang="en-GB" sz="2700" b="1" dirty="0" smtClean="0"/>
              <a:t>Cvijeta Kraus</a:t>
            </a:r>
            <a:r>
              <a:rPr lang="hr-HR" sz="2700" b="1" dirty="0" smtClean="0"/>
              <a:t> </a:t>
            </a:r>
            <a:r>
              <a:rPr lang="hr-HR" sz="2700" b="1" cap="none" dirty="0" smtClean="0"/>
              <a:t>cvijeta.kraus@lzmk.hr</a:t>
            </a:r>
          </a:p>
          <a:p>
            <a:r>
              <a:rPr lang="en-GB" sz="2700" b="1" dirty="0" smtClean="0"/>
              <a:t>Irina </a:t>
            </a:r>
            <a:r>
              <a:rPr lang="en-GB" sz="2700" b="1" dirty="0" err="1" smtClean="0"/>
              <a:t>Starčević</a:t>
            </a:r>
            <a:r>
              <a:rPr lang="en-GB" sz="2700" b="1" dirty="0" smtClean="0"/>
              <a:t> </a:t>
            </a:r>
            <a:r>
              <a:rPr lang="en-GB" sz="2700" b="1" dirty="0" err="1" smtClean="0"/>
              <a:t>Stančić</a:t>
            </a:r>
            <a:r>
              <a:rPr lang="hr-HR" sz="2700" b="1" dirty="0" smtClean="0"/>
              <a:t> </a:t>
            </a:r>
            <a:r>
              <a:rPr lang="hr-HR" sz="2700" b="1" cap="none" dirty="0" smtClean="0"/>
              <a:t>irinas@lzmk.hr</a:t>
            </a:r>
          </a:p>
          <a:p>
            <a:r>
              <a:rPr lang="hr-HR" sz="2700" b="1" dirty="0" err="1" smtClean="0"/>
              <a:t>The</a:t>
            </a:r>
            <a:r>
              <a:rPr lang="hr-HR" sz="2700" b="1" dirty="0" smtClean="0"/>
              <a:t> </a:t>
            </a:r>
            <a:r>
              <a:rPr lang="hr-HR" sz="2700" b="1" dirty="0"/>
              <a:t>Miroslav Krleža Institute </a:t>
            </a:r>
            <a:r>
              <a:rPr lang="hr-HR" sz="2700" b="1" dirty="0" err="1"/>
              <a:t>of</a:t>
            </a:r>
            <a:r>
              <a:rPr lang="hr-HR" sz="2700" b="1" dirty="0"/>
              <a:t> </a:t>
            </a:r>
            <a:r>
              <a:rPr lang="hr-HR" sz="2700" b="1" dirty="0" err="1"/>
              <a:t>Lexicography</a:t>
            </a:r>
            <a:endParaRPr lang="hr-HR" sz="2700" b="1" dirty="0"/>
          </a:p>
          <a:p>
            <a:endParaRPr lang="hr-HR" dirty="0"/>
          </a:p>
        </p:txBody>
      </p:sp>
      <p:pic>
        <p:nvPicPr>
          <p:cNvPr id="7170" name="Picture 2" descr="http://www.lzmk.hr/images/korisni_linkovi/infuture2015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11854" y="462390"/>
            <a:ext cx="1524000" cy="514351"/>
          </a:xfrm>
          <a:prstGeom prst="rect">
            <a:avLst/>
          </a:prstGeom>
          <a:noFill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7" y="4508661"/>
            <a:ext cx="799070" cy="1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Institute’s</a:t>
            </a:r>
            <a:r>
              <a:rPr lang="hr-HR" b="1" dirty="0" smtClean="0"/>
              <a:t> </a:t>
            </a:r>
            <a:r>
              <a:rPr lang="hr-HR" b="1" dirty="0" err="1" smtClean="0"/>
              <a:t>mission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tIns="46800"/>
          <a:lstStyle/>
          <a:p>
            <a:pPr marL="449263" indent="-4492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smtClean="0"/>
              <a:t>To </a:t>
            </a:r>
            <a:r>
              <a:rPr lang="hr-HR" sz="2800" dirty="0" err="1"/>
              <a:t>systematise</a:t>
            </a:r>
            <a:r>
              <a:rPr lang="hr-HR" sz="2800" dirty="0"/>
              <a:t>, </a:t>
            </a:r>
            <a:r>
              <a:rPr lang="hr-HR" sz="2800" dirty="0" err="1"/>
              <a:t>synthesise</a:t>
            </a:r>
            <a:r>
              <a:rPr lang="hr-HR" sz="2800" dirty="0"/>
              <a:t>, </a:t>
            </a:r>
            <a:r>
              <a:rPr lang="hr-HR" sz="2800" dirty="0" err="1"/>
              <a:t>index</a:t>
            </a:r>
            <a:r>
              <a:rPr lang="hr-HR" sz="2800" dirty="0"/>
              <a:t>, </a:t>
            </a:r>
            <a:r>
              <a:rPr lang="hr-HR" sz="2800" dirty="0" err="1"/>
              <a:t>store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distribute</a:t>
            </a:r>
            <a:r>
              <a:rPr lang="hr-HR" sz="2800" dirty="0"/>
              <a:t> </a:t>
            </a:r>
            <a:r>
              <a:rPr lang="hr-HR" sz="2800" dirty="0" err="1"/>
              <a:t>information</a:t>
            </a:r>
            <a:r>
              <a:rPr lang="hr-HR" sz="2800" dirty="0"/>
              <a:t> </a:t>
            </a:r>
            <a:r>
              <a:rPr lang="hr-HR" sz="2800" dirty="0" err="1"/>
              <a:t>which</a:t>
            </a:r>
            <a:r>
              <a:rPr lang="hr-HR" sz="2800" dirty="0"/>
              <a:t> </a:t>
            </a:r>
            <a:r>
              <a:rPr lang="hr-HR" sz="2800" dirty="0" err="1"/>
              <a:t>gives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opportunity</a:t>
            </a:r>
            <a:r>
              <a:rPr lang="hr-HR" sz="2800" dirty="0"/>
              <a:t> for a </a:t>
            </a:r>
            <a:r>
              <a:rPr lang="hr-HR" sz="2800" dirty="0" err="1"/>
              <a:t>reliable</a:t>
            </a:r>
            <a:r>
              <a:rPr lang="hr-HR" sz="2800" dirty="0"/>
              <a:t> </a:t>
            </a:r>
            <a:r>
              <a:rPr lang="hr-HR" sz="2800" dirty="0" err="1"/>
              <a:t>access</a:t>
            </a:r>
            <a:r>
              <a:rPr lang="hr-HR" sz="2800" dirty="0"/>
              <a:t> to global </a:t>
            </a:r>
            <a:r>
              <a:rPr lang="hr-HR" sz="2800" dirty="0" err="1"/>
              <a:t>knowledge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enables</a:t>
            </a:r>
            <a:r>
              <a:rPr lang="hr-HR" sz="2800" dirty="0"/>
              <a:t> a </a:t>
            </a:r>
            <a:r>
              <a:rPr lang="hr-HR" sz="2800" dirty="0" err="1"/>
              <a:t>systemic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scientifically</a:t>
            </a:r>
            <a:r>
              <a:rPr lang="hr-HR" sz="2800" dirty="0"/>
              <a:t> </a:t>
            </a:r>
            <a:r>
              <a:rPr lang="hr-HR" sz="2800" dirty="0" err="1"/>
              <a:t>verified</a:t>
            </a:r>
            <a:r>
              <a:rPr lang="hr-HR" sz="2800" dirty="0"/>
              <a:t> </a:t>
            </a:r>
            <a:r>
              <a:rPr lang="hr-HR" sz="2800" dirty="0" err="1"/>
              <a:t>orientation</a:t>
            </a:r>
            <a:r>
              <a:rPr lang="hr-HR" sz="2800" dirty="0"/>
              <a:t> </a:t>
            </a:r>
            <a:r>
              <a:rPr lang="hr-HR" sz="2800" dirty="0" err="1"/>
              <a:t>within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ever-increasing</a:t>
            </a:r>
            <a:r>
              <a:rPr lang="hr-HR" sz="2800" dirty="0"/>
              <a:t> </a:t>
            </a:r>
            <a:r>
              <a:rPr lang="hr-HR" sz="2800" dirty="0" err="1"/>
              <a:t>amount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data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 smtClean="0"/>
              <a:t>information</a:t>
            </a:r>
            <a:endParaRPr lang="hr-HR" sz="2800" dirty="0" smtClean="0"/>
          </a:p>
          <a:p>
            <a:pPr marL="449263" indent="-449263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800" dirty="0" smtClean="0"/>
              <a:t>To </a:t>
            </a:r>
            <a:r>
              <a:rPr lang="hr-HR" sz="2800" dirty="0" err="1"/>
              <a:t>research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understand</a:t>
            </a:r>
            <a:r>
              <a:rPr lang="hr-HR" sz="2800" dirty="0"/>
              <a:t> </a:t>
            </a:r>
            <a:r>
              <a:rPr lang="hr-HR" sz="2800" dirty="0" err="1" smtClean="0"/>
              <a:t>Croatia’s</a:t>
            </a:r>
            <a:r>
              <a:rPr lang="hr-HR" sz="2800" dirty="0" smtClean="0"/>
              <a:t> </a:t>
            </a:r>
            <a:r>
              <a:rPr lang="hr-HR" sz="2800" dirty="0" err="1"/>
              <a:t>natural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historic</a:t>
            </a:r>
            <a:r>
              <a:rPr lang="hr-HR" sz="2800" dirty="0"/>
              <a:t> </a:t>
            </a:r>
            <a:r>
              <a:rPr lang="hr-HR" sz="2800" dirty="0" err="1"/>
              <a:t>heritage</a:t>
            </a:r>
            <a:r>
              <a:rPr lang="hr-HR" sz="2800" dirty="0"/>
              <a:t>, as </a:t>
            </a:r>
            <a:r>
              <a:rPr lang="hr-HR" sz="2800" dirty="0" err="1"/>
              <a:t>well</a:t>
            </a:r>
            <a:r>
              <a:rPr lang="hr-HR" sz="2800" dirty="0"/>
              <a:t> as to </a:t>
            </a:r>
            <a:r>
              <a:rPr lang="hr-HR" sz="2800" dirty="0" err="1"/>
              <a:t>preserve</a:t>
            </a:r>
            <a:r>
              <a:rPr lang="hr-HR" sz="2800" dirty="0"/>
              <a:t> </a:t>
            </a:r>
            <a:r>
              <a:rPr lang="hr-HR" sz="2800" dirty="0" err="1"/>
              <a:t>its</a:t>
            </a:r>
            <a:r>
              <a:rPr lang="hr-HR" sz="2800" dirty="0"/>
              <a:t> </a:t>
            </a:r>
            <a:r>
              <a:rPr lang="hr-HR" sz="2800" dirty="0" err="1"/>
              <a:t>cultural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social</a:t>
            </a:r>
            <a:r>
              <a:rPr lang="hr-HR" sz="2800" dirty="0"/>
              <a:t> </a:t>
            </a:r>
            <a:r>
              <a:rPr lang="hr-HR" sz="2800" dirty="0" err="1"/>
              <a:t>identity</a:t>
            </a:r>
            <a:endParaRPr lang="hr-HR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Institute’s online </a:t>
            </a:r>
            <a:r>
              <a:rPr lang="hr-HR" b="1" dirty="0" err="1"/>
              <a:t>contents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 smtClean="0"/>
              <a:t> </a:t>
            </a:r>
            <a:r>
              <a:rPr lang="hr-HR" sz="2600" dirty="0" err="1" smtClean="0"/>
              <a:t>Digitised</a:t>
            </a:r>
            <a:r>
              <a:rPr lang="hr-HR" sz="2600" dirty="0" smtClean="0"/>
              <a:t> </a:t>
            </a:r>
            <a:r>
              <a:rPr lang="hr-HR" sz="2600" dirty="0" err="1"/>
              <a:t>encyclopaedic</a:t>
            </a:r>
            <a:r>
              <a:rPr lang="hr-HR" sz="2600" dirty="0"/>
              <a:t> </a:t>
            </a:r>
            <a:r>
              <a:rPr lang="hr-HR" sz="2600" dirty="0" err="1"/>
              <a:t>content</a:t>
            </a:r>
            <a:r>
              <a:rPr lang="hr-HR" sz="2600" dirty="0"/>
              <a:t>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hr-HR" sz="2400" b="1" i="1" dirty="0" smtClean="0"/>
              <a:t>Portal </a:t>
            </a:r>
            <a:r>
              <a:rPr lang="hr-HR" sz="2400" b="1" i="1" dirty="0" err="1"/>
              <a:t>of</a:t>
            </a:r>
            <a:r>
              <a:rPr lang="hr-HR" sz="2400" b="1" i="1" dirty="0"/>
              <a:t> </a:t>
            </a:r>
            <a:r>
              <a:rPr lang="hr-HR" sz="2400" b="1" i="1" dirty="0" err="1" smtClean="0"/>
              <a:t>Knowledge</a:t>
            </a:r>
            <a:endParaRPr lang="hr-HR" sz="2400" b="1" i="1" dirty="0" smtClean="0"/>
          </a:p>
          <a:p>
            <a:endParaRPr lang="hr-HR" sz="2400" dirty="0" smtClean="0"/>
          </a:p>
          <a:p>
            <a:pPr>
              <a:spcBef>
                <a:spcPts val="2400"/>
              </a:spcBef>
              <a:spcAft>
                <a:spcPts val="0"/>
              </a:spcAft>
            </a:pPr>
            <a:r>
              <a:rPr lang="hr-HR" sz="2400" dirty="0" smtClean="0"/>
              <a:t>60,000 </a:t>
            </a:r>
            <a:r>
              <a:rPr lang="hr-HR" sz="2400" dirty="0" err="1"/>
              <a:t>articles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7 </a:t>
            </a:r>
            <a:r>
              <a:rPr lang="hr-HR" sz="2400" dirty="0" err="1"/>
              <a:t>digitised</a:t>
            </a:r>
            <a:r>
              <a:rPr lang="hr-HR" sz="2400" dirty="0"/>
              <a:t> </a:t>
            </a:r>
            <a:r>
              <a:rPr lang="hr-HR" sz="2400" dirty="0" err="1"/>
              <a:t>encyclopaedias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lexicons</a:t>
            </a:r>
            <a:endParaRPr lang="hr-HR" sz="2400" dirty="0"/>
          </a:p>
          <a:p>
            <a:r>
              <a:rPr lang="en-GB" sz="2400" dirty="0" smtClean="0"/>
              <a:t>http</a:t>
            </a:r>
            <a:r>
              <a:rPr lang="en-GB" sz="2400" dirty="0"/>
              <a:t>://enciklopedija.lzmk.hr</a:t>
            </a:r>
            <a:r>
              <a:rPr lang="en-GB" dirty="0"/>
              <a:t> </a:t>
            </a:r>
            <a:r>
              <a:rPr lang="hr-HR" i="1" dirty="0"/>
              <a:t> </a:t>
            </a:r>
            <a:endParaRPr lang="hr-HR" i="1" dirty="0" smtClean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25441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2600" dirty="0" smtClean="0"/>
              <a:t>Online </a:t>
            </a:r>
            <a:r>
              <a:rPr lang="hr-HR" sz="2600" dirty="0"/>
              <a:t>general </a:t>
            </a:r>
            <a:r>
              <a:rPr lang="hr-HR" sz="2600" dirty="0" err="1"/>
              <a:t>encyclopaedias</a:t>
            </a:r>
            <a:r>
              <a:rPr lang="hr-HR" sz="2600" dirty="0" smtClean="0"/>
              <a:t>: </a:t>
            </a:r>
            <a:endParaRPr lang="hr-HR" sz="2600" dirty="0"/>
          </a:p>
          <a:p>
            <a:pPr marL="0" indent="0" algn="ctr">
              <a:buNone/>
            </a:pPr>
            <a:r>
              <a:rPr lang="hr-HR" sz="2400" b="1" i="1" dirty="0"/>
              <a:t>Croatian </a:t>
            </a:r>
            <a:r>
              <a:rPr lang="hr-HR" sz="2400" b="1" i="1" dirty="0" err="1" smtClean="0"/>
              <a:t>Encyclopaedia</a:t>
            </a:r>
            <a:endParaRPr lang="hr-HR" sz="2400" b="1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2400" i="1" dirty="0" smtClean="0"/>
              <a:t> </a:t>
            </a:r>
            <a:r>
              <a:rPr lang="hr-HR" sz="2400" i="1" dirty="0" err="1"/>
              <a:t>and</a:t>
            </a:r>
            <a:r>
              <a:rPr lang="hr-HR" sz="2400" i="1" dirty="0"/>
              <a:t> </a:t>
            </a:r>
            <a:endParaRPr lang="hr-HR" sz="24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r-HR" sz="2400" b="1" i="1" dirty="0" err="1" smtClean="0"/>
              <a:t>Proleksis</a:t>
            </a:r>
            <a:r>
              <a:rPr lang="hr-HR" sz="2400" b="1" i="1" dirty="0" smtClean="0"/>
              <a:t> </a:t>
            </a:r>
            <a:r>
              <a:rPr lang="hr-HR" sz="2400" b="1" i="1" dirty="0" err="1" smtClean="0"/>
              <a:t>Encyclopaedia</a:t>
            </a:r>
            <a:endParaRPr lang="hr-HR" sz="2400" b="1" i="1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hr-HR" sz="2400" dirty="0" smtClean="0"/>
              <a:t>120,000 </a:t>
            </a:r>
            <a:r>
              <a:rPr lang="hr-HR" sz="2400" dirty="0" err="1"/>
              <a:t>articles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emphasised</a:t>
            </a:r>
            <a:r>
              <a:rPr lang="hr-HR" sz="2400" dirty="0"/>
              <a:t> </a:t>
            </a:r>
            <a:r>
              <a:rPr lang="hr-HR" sz="2400" dirty="0" err="1"/>
              <a:t>content</a:t>
            </a:r>
            <a:r>
              <a:rPr lang="hr-HR" sz="2400" dirty="0"/>
              <a:t> </a:t>
            </a:r>
            <a:r>
              <a:rPr lang="hr-HR" sz="2400" dirty="0" err="1"/>
              <a:t>regarding</a:t>
            </a:r>
            <a:r>
              <a:rPr lang="hr-HR" sz="2400" dirty="0"/>
              <a:t> Croatian </a:t>
            </a:r>
            <a:r>
              <a:rPr lang="hr-HR" sz="2400" dirty="0" err="1"/>
              <a:t>national</a:t>
            </a:r>
            <a:r>
              <a:rPr lang="hr-HR" sz="2400" dirty="0"/>
              <a:t> </a:t>
            </a:r>
            <a:r>
              <a:rPr lang="hr-HR" sz="2400" dirty="0" err="1"/>
              <a:t>heritage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http://</a:t>
            </a:r>
            <a:r>
              <a:rPr lang="hr-HR" sz="2400" dirty="0" smtClean="0"/>
              <a:t>enciklopedija.hr </a:t>
            </a:r>
            <a:r>
              <a:rPr lang="hr-HR" sz="2400" dirty="0"/>
              <a:t>http://proleksis.lzmk.hr</a:t>
            </a:r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Institute’s</a:t>
            </a:r>
            <a:r>
              <a:rPr lang="hr-HR" b="1" dirty="0" smtClean="0"/>
              <a:t> online </a:t>
            </a:r>
            <a:r>
              <a:rPr lang="hr-HR" b="1" dirty="0" err="1" smtClean="0"/>
              <a:t>contents</a:t>
            </a:r>
            <a:r>
              <a:rPr lang="hr-HR" b="1" dirty="0" smtClean="0"/>
              <a:t> ...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600" dirty="0" smtClean="0"/>
              <a:t>Digitised </a:t>
            </a:r>
            <a:r>
              <a:rPr lang="en-GB" sz="2600" dirty="0"/>
              <a:t>scientific content:</a:t>
            </a:r>
            <a:endParaRPr lang="hr-HR" sz="2600" dirty="0"/>
          </a:p>
          <a:p>
            <a:pPr algn="ctr"/>
            <a:r>
              <a:rPr lang="hr-HR" sz="2400" b="1" i="1" dirty="0" err="1" smtClean="0"/>
              <a:t>Studia</a:t>
            </a:r>
            <a:r>
              <a:rPr lang="hr-HR" sz="2400" b="1" i="1" dirty="0" smtClean="0"/>
              <a:t> </a:t>
            </a:r>
            <a:r>
              <a:rPr lang="hr-HR" sz="2400" b="1" i="1" dirty="0" err="1" smtClean="0"/>
              <a:t>lexicographica</a:t>
            </a:r>
            <a:endParaRPr lang="hr-HR" sz="2400" b="1" i="1" dirty="0" smtClean="0"/>
          </a:p>
          <a:p>
            <a:r>
              <a:rPr lang="hr-HR" sz="2400" dirty="0" err="1" smtClean="0"/>
              <a:t>peer-reviewed</a:t>
            </a:r>
            <a:r>
              <a:rPr lang="hr-HR" sz="2400" dirty="0" smtClean="0"/>
              <a:t> </a:t>
            </a:r>
            <a:r>
              <a:rPr lang="hr-HR" sz="2400" dirty="0" err="1"/>
              <a:t>scientific</a:t>
            </a:r>
            <a:r>
              <a:rPr lang="hr-HR" sz="2400" dirty="0"/>
              <a:t> </a:t>
            </a:r>
            <a:r>
              <a:rPr lang="hr-HR" sz="2400" dirty="0" err="1"/>
              <a:t>journal</a:t>
            </a:r>
            <a:r>
              <a:rPr lang="hr-HR" sz="2400" dirty="0"/>
              <a:t> </a:t>
            </a:r>
            <a:r>
              <a:rPr lang="hr-HR" sz="2400" dirty="0" err="1"/>
              <a:t>launched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2007</a:t>
            </a:r>
          </a:p>
          <a:p>
            <a:r>
              <a:rPr lang="en-GB" sz="2400" dirty="0"/>
              <a:t>http://www.lzmk.hr/hr/leksikografska-djelatnost/studia-lexicographica</a:t>
            </a:r>
            <a:r>
              <a:rPr lang="en-GB" dirty="0"/>
              <a:t> 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25" y="1846263"/>
            <a:ext cx="4495207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Institute’s</a:t>
            </a:r>
            <a:r>
              <a:rPr lang="hr-HR" b="1" dirty="0" smtClean="0"/>
              <a:t> </a:t>
            </a:r>
            <a:r>
              <a:rPr lang="hr-HR" b="1" dirty="0" err="1"/>
              <a:t>vision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600" dirty="0" smtClean="0"/>
              <a:t> </a:t>
            </a:r>
          </a:p>
          <a:p>
            <a:pPr marL="449263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To </a:t>
            </a:r>
            <a:r>
              <a:rPr lang="en-GB" sz="2800" dirty="0"/>
              <a:t>upgrade encyclopaedic online systems with the intention to develop public knowledge of a highest scientific relevance</a:t>
            </a:r>
            <a:endParaRPr lang="hr-HR" sz="2800" dirty="0"/>
          </a:p>
          <a:p>
            <a:pPr marL="449263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 smtClean="0"/>
              <a:t>To </a:t>
            </a:r>
            <a:r>
              <a:rPr lang="en-GB" sz="2800" dirty="0"/>
              <a:t>create an integral, publicly available digital repository of encyclopaedic content</a:t>
            </a:r>
            <a:endParaRPr lang="hr-HR" sz="2800" dirty="0"/>
          </a:p>
          <a:p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Scope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presentation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9263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dirty="0" smtClean="0"/>
              <a:t>To </a:t>
            </a:r>
            <a:r>
              <a:rPr lang="en-US" sz="3000" dirty="0"/>
              <a:t>present the current and </a:t>
            </a:r>
            <a:r>
              <a:rPr lang="en-US" sz="3000" dirty="0" smtClean="0"/>
              <a:t>planned </a:t>
            </a:r>
            <a:r>
              <a:rPr lang="en-US" sz="3000" dirty="0"/>
              <a:t>activities of the Institute concerning the transformation process of lexicography and </a:t>
            </a:r>
            <a:r>
              <a:rPr lang="en-US" sz="3000" dirty="0" err="1"/>
              <a:t>encyclopaedistics</a:t>
            </a:r>
            <a:r>
              <a:rPr lang="en-US" sz="3000" dirty="0"/>
              <a:t> in the context of information and communication technologies (ICT</a:t>
            </a:r>
            <a:r>
              <a:rPr lang="en-US" sz="3000" dirty="0" smtClean="0"/>
              <a:t>) </a:t>
            </a:r>
          </a:p>
          <a:p>
            <a:pPr marL="449263" indent="-4492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3000" dirty="0" smtClean="0"/>
              <a:t>	</a:t>
            </a:r>
            <a:r>
              <a:rPr lang="en-US" sz="3000" dirty="0" smtClean="0"/>
              <a:t>Following the changes that ICT’s influence brought to the institutions publishing </a:t>
            </a:r>
            <a:r>
              <a:rPr lang="en-US" sz="3000" dirty="0" err="1" smtClean="0"/>
              <a:t>encyclopaedias</a:t>
            </a:r>
            <a:r>
              <a:rPr lang="en-US" sz="3000" dirty="0" smtClean="0"/>
              <a:t> and lexicons, the challenge is how to </a:t>
            </a:r>
            <a:r>
              <a:rPr lang="en-US" sz="3000" dirty="0" err="1" smtClean="0"/>
              <a:t>utilise</a:t>
            </a:r>
            <a:r>
              <a:rPr lang="en-US" sz="3000" dirty="0" smtClean="0"/>
              <a:t> this technology successfully and develop the Institute as an e-institution</a:t>
            </a:r>
          </a:p>
          <a:p>
            <a:endParaRPr lang="hr-HR" sz="26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b="1" dirty="0"/>
              <a:t>Towards an </a:t>
            </a:r>
            <a:r>
              <a:rPr lang="en-US" sz="4600" b="1" dirty="0" smtClean="0"/>
              <a:t>e-institution</a:t>
            </a:r>
            <a:r>
              <a:rPr lang="hr-HR" sz="4600" b="1" dirty="0" smtClean="0"/>
              <a:t> </a:t>
            </a:r>
            <a:r>
              <a:rPr lang="en-US" sz="4600" b="1" dirty="0" smtClean="0"/>
              <a:t>– </a:t>
            </a:r>
            <a:r>
              <a:rPr lang="hr-HR" sz="4600" b="1" dirty="0" smtClean="0"/>
              <a:t/>
            </a:r>
            <a:br>
              <a:rPr lang="hr-HR" sz="4600" b="1" dirty="0" smtClean="0"/>
            </a:br>
            <a:r>
              <a:rPr lang="en-US" sz="4600" b="1" dirty="0" smtClean="0"/>
              <a:t>basic </a:t>
            </a:r>
            <a:r>
              <a:rPr lang="en-US" sz="4600" b="1" dirty="0"/>
              <a:t>concepts in the digital environment</a:t>
            </a:r>
            <a:endParaRPr lang="hr-HR" sz="4600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5596"/>
          </a:xfrm>
        </p:spPr>
        <p:txBody>
          <a:bodyPr>
            <a:normAutofit fontScale="92500" lnSpcReduction="10000"/>
          </a:bodyPr>
          <a:lstStyle/>
          <a:p>
            <a:endParaRPr lang="hr-HR" dirty="0" smtClean="0"/>
          </a:p>
          <a:p>
            <a:endParaRPr lang="hr-HR" sz="2600" dirty="0" smtClean="0"/>
          </a:p>
          <a:p>
            <a:endParaRPr lang="hr-HR" sz="2600" dirty="0"/>
          </a:p>
          <a:p>
            <a:endParaRPr lang="hr-HR" sz="2600" dirty="0" smtClean="0"/>
          </a:p>
          <a:p>
            <a:endParaRPr lang="hr-HR" sz="2600" dirty="0"/>
          </a:p>
          <a:p>
            <a:endParaRPr lang="hr-HR" sz="2600" dirty="0" smtClean="0"/>
          </a:p>
          <a:p>
            <a:endParaRPr lang="hr-HR" sz="2600" dirty="0"/>
          </a:p>
          <a:p>
            <a:pPr algn="ctr"/>
            <a:endParaRPr lang="hr-HR" sz="2600" dirty="0" smtClean="0"/>
          </a:p>
          <a:p>
            <a:pPr algn="ctr"/>
            <a:r>
              <a:rPr lang="hr-HR" sz="2600" dirty="0" err="1" smtClean="0"/>
              <a:t>Institution</a:t>
            </a:r>
            <a:r>
              <a:rPr lang="hr-HR" sz="2600" dirty="0" smtClean="0"/>
              <a:t>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digital</a:t>
            </a:r>
            <a:r>
              <a:rPr lang="hr-HR" sz="2600" dirty="0"/>
              <a:t> </a:t>
            </a:r>
            <a:r>
              <a:rPr lang="hr-HR" sz="2600" dirty="0" err="1" smtClean="0"/>
              <a:t>environment</a:t>
            </a:r>
            <a:endParaRPr lang="hr-HR" sz="2600" dirty="0" smtClean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14" y="2018905"/>
            <a:ext cx="5146331" cy="3297713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4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98158" cy="1450757"/>
          </a:xfrm>
        </p:spPr>
        <p:txBody>
          <a:bodyPr/>
          <a:lstStyle/>
          <a:p>
            <a:r>
              <a:rPr lang="en-US" sz="4600" b="1" dirty="0"/>
              <a:t>Necessary preconditions for </a:t>
            </a:r>
            <a:r>
              <a:rPr lang="en-US" sz="4600" b="1" dirty="0" smtClean="0"/>
              <a:t>an</a:t>
            </a:r>
            <a:r>
              <a:rPr lang="hr-HR" sz="4600" b="1" dirty="0" smtClean="0"/>
              <a:t> </a:t>
            </a:r>
            <a:r>
              <a:rPr lang="en-US" sz="4600" b="1" dirty="0" smtClean="0"/>
              <a:t>e-institution</a:t>
            </a:r>
            <a:endParaRPr lang="hr-HR" sz="4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600" dirty="0" smtClean="0"/>
              <a:t> </a:t>
            </a:r>
          </a:p>
          <a:p>
            <a:pPr marL="449263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Implementation </a:t>
            </a:r>
            <a:r>
              <a:rPr lang="en-US" sz="2800" dirty="0"/>
              <a:t>of the operational ICT infrastructure</a:t>
            </a:r>
          </a:p>
          <a:p>
            <a:pPr marL="449263" indent="-4492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Development </a:t>
            </a:r>
            <a:r>
              <a:rPr lang="en-US" sz="2800" dirty="0"/>
              <a:t>of new business model processes with accompanying standards, routines and </a:t>
            </a:r>
            <a:r>
              <a:rPr lang="en-US" sz="2800" dirty="0" smtClean="0"/>
              <a:t>procedures</a:t>
            </a:r>
            <a:endParaRPr lang="en-US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4928" y="6492875"/>
            <a:ext cx="4822804" cy="365125"/>
          </a:xfrm>
        </p:spPr>
        <p:txBody>
          <a:bodyPr/>
          <a:lstStyle/>
          <a:p>
            <a:r>
              <a:rPr lang="en-US" sz="1050" dirty="0" smtClean="0"/>
              <a:t>INFuture2015: e-Institutions – Openness, Accessibility, and Preservation</a:t>
            </a:r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</TotalTime>
  <Words>1398</Words>
  <Application>Microsoft Office PowerPoint</Application>
  <PresentationFormat>Široki zaslon</PresentationFormat>
  <Paragraphs>202</Paragraphs>
  <Slides>28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Calibri</vt:lpstr>
      <vt:lpstr>Calibri Light</vt:lpstr>
      <vt:lpstr>Wingdings</vt:lpstr>
      <vt:lpstr>Retrospektiva</vt:lpstr>
      <vt:lpstr>Lexicography and Encyclopaedistics in the Digital Environment</vt:lpstr>
      <vt:lpstr>Introduction</vt:lpstr>
      <vt:lpstr>Institute’s mission</vt:lpstr>
      <vt:lpstr>Institute’s online contents</vt:lpstr>
      <vt:lpstr>Institute’s online contents ...</vt:lpstr>
      <vt:lpstr>Institute’s vision</vt:lpstr>
      <vt:lpstr>Scope of the presentation</vt:lpstr>
      <vt:lpstr>Towards an e-institution –  basic concepts in the digital environment</vt:lpstr>
      <vt:lpstr>Necessary preconditions for an e-institution</vt:lpstr>
      <vt:lpstr>The transition of the Miroslav Krleža Institute of Lexicography to an e-institution entails</vt:lpstr>
      <vt:lpstr>Lexicographic work in the digital environment</vt:lpstr>
      <vt:lpstr>Lexicography and encyclopaedistics from a traditional to a digital environment</vt:lpstr>
      <vt:lpstr>The Institute’s plan for the future</vt:lpstr>
      <vt:lpstr>Ongoing online editions</vt:lpstr>
      <vt:lpstr>The switch to the digital editions enables</vt:lpstr>
      <vt:lpstr>The switch to the digital editions demands</vt:lpstr>
      <vt:lpstr>Repository of encyclopaedic knowledge</vt:lpstr>
      <vt:lpstr>Portal of Knowledge</vt:lpstr>
      <vt:lpstr>Repository of digitised archival editions</vt:lpstr>
      <vt:lpstr>The Institute’s future publishing policy</vt:lpstr>
      <vt:lpstr>Repository of encyclopaedic knowledge</vt:lpstr>
      <vt:lpstr>Digital communication with users</vt:lpstr>
      <vt:lpstr>The Miroslav Krleža Institute of Lexicography</vt:lpstr>
      <vt:lpstr>The Miroslav Krleža Institute of Lexicography</vt:lpstr>
      <vt:lpstr>A plan for the active social media presence includes</vt:lpstr>
      <vt:lpstr>A plan for the active social media presence includes ...</vt:lpstr>
      <vt:lpstr>Conclusion</vt:lpstr>
      <vt:lpstr>Lexicography and Encyclopaedistics in the Digital Environment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Lexicography and Encyclopaedistics in the Digital Environment</dc:title>
  <dc:creator>Cvijeta Kraus</dc:creator>
  <cp:lastModifiedBy>natasa.jermen</cp:lastModifiedBy>
  <cp:revision>49</cp:revision>
  <cp:lastPrinted>2015-11-10T14:32:04Z</cp:lastPrinted>
  <dcterms:created xsi:type="dcterms:W3CDTF">2015-11-02T11:19:29Z</dcterms:created>
  <dcterms:modified xsi:type="dcterms:W3CDTF">2015-11-10T14:40:29Z</dcterms:modified>
</cp:coreProperties>
</file>