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6" r:id="rId2"/>
    <p:sldId id="257" r:id="rId3"/>
    <p:sldId id="259" r:id="rId4"/>
    <p:sldId id="261" r:id="rId5"/>
    <p:sldId id="271" r:id="rId6"/>
    <p:sldId id="260" r:id="rId7"/>
    <p:sldId id="262" r:id="rId8"/>
    <p:sldId id="263" r:id="rId9"/>
    <p:sldId id="265" r:id="rId10"/>
    <p:sldId id="268" r:id="rId11"/>
    <p:sldId id="264" r:id="rId12"/>
    <p:sldId id="266" r:id="rId13"/>
    <p:sldId id="267" r:id="rId14"/>
    <p:sldId id="272" r:id="rId15"/>
    <p:sldId id="273" r:id="rId16"/>
    <p:sldId id="269" r:id="rId17"/>
    <p:sldId id="270" r:id="rId18"/>
    <p:sldId id="258" r:id="rId19"/>
    <p:sldId id="274" r:id="rId20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6E9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rednji stil 2 - Isticanj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Srednji stil 2 - Isticanj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AF606853-7671-496A-8E4F-DF71F8EC918B}" styleName="Tamni stil 1 - Isticanje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1EBBBCC-DAD2-459C-BE2E-F6DE35CF9A28}" styleName="Tamni stil 2 - Isticanje 3/Isticanje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46F890A9-2807-4EBB-B81D-B2AA78EC7F39}" styleName="Tamni stil 2 - Isticanje 5/Isticanje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D7AC3CCA-C797-4891-BE02-D94E43425B78}" styleName="Srednji stil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E8034E78-7F5D-4C2E-B375-FC64B27BC917}" styleName="Tamni stil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39" autoAdjust="0"/>
  </p:normalViewPr>
  <p:slideViewPr>
    <p:cSldViewPr>
      <p:cViewPr>
        <p:scale>
          <a:sx n="70" d="100"/>
          <a:sy n="70" d="100"/>
        </p:scale>
        <p:origin x="-322" y="2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3182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Rajh, A. PM approach to LTP preservation of optical media</a:t>
            </a: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AF09B9-01A4-4366-ACB5-9D657D527924}" type="datetimeFigureOut">
              <a:rPr lang="hr-HR" smtClean="0"/>
              <a:t>10.11.2015.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926AA5-F5A8-4D39-942D-8487CE1FE01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4887054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Rajh, A. PM approach to LTP preservation of optical media</a:t>
            </a: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DCDDCB-4D46-41B1-A0D3-CB163A20142E}" type="datetimeFigureOut">
              <a:rPr lang="hr-HR" smtClean="0"/>
              <a:t>10.11.2015.</a:t>
            </a:fld>
            <a:endParaRPr lang="hr-HR"/>
          </a:p>
        </p:txBody>
      </p:sp>
      <p:sp>
        <p:nvSpPr>
          <p:cNvPr id="4" name="Rezervirano mjesto slike slajd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Rezervirano mjesto bilježaka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273B0D-0816-4763-91F5-12474D2EC28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4861539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382422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382677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382677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Kliknite da biste uredili stil podnaslova matrice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155D0-F2EA-4BD3-9A12-6782E97E77F1}" type="datetime1">
              <a:rPr lang="sr-Latn-CS" smtClean="0"/>
              <a:t>10.11.2015.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5th International Conference The Future of Information Sciences (INFuture) e-Institutions – Openness, Accessibility, and Preservation Zagreb, 11-13 November 2015</a:t>
            </a:r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03A18-1BE2-487D-92D8-585057AF460F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6FD62-8B48-4C69-8A3D-4D3E3B3FDE39}" type="datetime1">
              <a:rPr lang="sr-Latn-CS" smtClean="0"/>
              <a:t>10.11.2015.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5th International Conference The Future of Information Sciences (INFuture) e-Institutions – Openness, Accessibility, and Preservation Zagreb, 11-13 November 2015</a:t>
            </a:r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03A18-1BE2-487D-92D8-585057AF460F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1E98F-1CA1-41C3-97E5-904B87CB1A0A}" type="datetime1">
              <a:rPr lang="sr-Latn-CS" smtClean="0"/>
              <a:t>10.11.2015.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5th International Conference The Future of Information Sciences (INFuture) e-Institutions – Openness, Accessibility, and Preservation Zagreb, 11-13 November 2015</a:t>
            </a:r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03A18-1BE2-487D-92D8-585057AF460F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F4C6D-6563-4E72-BE57-046BC1367E73}" type="datetime1">
              <a:rPr lang="sr-Latn-CS" smtClean="0"/>
              <a:t>10.11.2015.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5th International Conference The Future of Information Sciences (INFuture) e-Institutions – Openness, Accessibility, and Preservation Zagreb, 11-13 November 2015</a:t>
            </a:r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03A18-1BE2-487D-92D8-585057AF460F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3CE8B-DB4C-4C80-99F0-FF66FA18C78D}" type="datetime1">
              <a:rPr lang="sr-Latn-CS" smtClean="0"/>
              <a:t>10.11.2015.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5th International Conference The Future of Information Sciences (INFuture) e-Institutions – Openness, Accessibility, and Preservation Zagreb, 11-13 November 2015</a:t>
            </a:r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03A18-1BE2-487D-92D8-585057AF460F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108D0-A36B-41FF-840A-9A0CBC19FFD1}" type="datetime1">
              <a:rPr lang="sr-Latn-CS" smtClean="0"/>
              <a:t>10.11.2015.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5th International Conference The Future of Information Sciences (INFuture) e-Institutions – Openness, Accessibility, and Preservation Zagreb, 11-13 November 2015</a:t>
            </a:r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03A18-1BE2-487D-92D8-585057AF460F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DAEBA-884B-486F-AAB4-8597255736C8}" type="datetime1">
              <a:rPr lang="sr-Latn-CS" smtClean="0"/>
              <a:t>10.11.2015.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5th International Conference The Future of Information Sciences (INFuture) e-Institutions – Openness, Accessibility, and Preservation Zagreb, 11-13 November 2015</a:t>
            </a:r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03A18-1BE2-487D-92D8-585057AF460F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2C4F1-8DD2-47EB-99E1-D506F4291198}" type="datetime1">
              <a:rPr lang="sr-Latn-CS" smtClean="0"/>
              <a:t>10.11.2015.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5th International Conference The Future of Information Sciences (INFuture) e-Institutions – Openness, Accessibility, and Preservation Zagreb, 11-13 November 2015</a:t>
            </a:r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03A18-1BE2-487D-92D8-585057AF460F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723B5-2E6E-4946-957D-F193C86BFBDC}" type="datetime1">
              <a:rPr lang="sr-Latn-CS" smtClean="0"/>
              <a:t>10.11.2015.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5th International Conference The Future of Information Sciences (INFuture) e-Institutions – Openness, Accessibility, and Preservation Zagreb, 11-13 November 2015</a:t>
            </a:r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03A18-1BE2-487D-92D8-585057AF460F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A82BF-7216-4E0A-AB8C-8322FF3D09AB}" type="datetime1">
              <a:rPr lang="sr-Latn-CS" smtClean="0"/>
              <a:t>10.11.2015.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5th International Conference The Future of Information Sciences (INFuture) e-Institutions – Openness, Accessibility, and Preservation Zagreb, 11-13 November 2015</a:t>
            </a:r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03A18-1BE2-487D-92D8-585057AF460F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36495-CE30-4665-BB38-680060829FCF}" type="datetime1">
              <a:rPr lang="sr-Latn-CS" smtClean="0"/>
              <a:t>10.11.2015.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5th International Conference The Future of Information Sciences (INFuture) e-Institutions – Openness, Accessibility, and Preservation Zagreb, 11-13 November 2015</a:t>
            </a:r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03A18-1BE2-487D-92D8-585057AF460F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9E0C53-6BD9-4628-98E7-DA957B512261}" type="datetime1">
              <a:rPr lang="sr-Latn-CS" smtClean="0"/>
              <a:t>10.11.2015.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5th International Conference The Future of Information Sciences (INFuture) e-Institutions – Openness, Accessibility, and Preservation Zagreb, 11-13 November 2015</a:t>
            </a:r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C03A18-1BE2-487D-92D8-585057AF460F}" type="slidenum">
              <a:rPr lang="hr-HR" smtClean="0"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1484785"/>
            <a:ext cx="7772400" cy="2115666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GB" b="1" noProof="0" dirty="0" smtClean="0"/>
              <a:t>A project management approach to long-term preservation of optical media tasks</a:t>
            </a:r>
            <a:endParaRPr lang="en-GB" noProof="0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47500" lnSpcReduction="20000"/>
          </a:bodyPr>
          <a:lstStyle/>
          <a:p>
            <a:pPr hangingPunct="0"/>
            <a:r>
              <a:rPr lang="en-GB" noProof="0" dirty="0" smtClean="0">
                <a:solidFill>
                  <a:schemeClr val="tx1"/>
                </a:solidFill>
              </a:rPr>
              <a:t>Arian Rajh</a:t>
            </a:r>
          </a:p>
          <a:p>
            <a:pPr hangingPunct="0"/>
            <a:r>
              <a:rPr lang="en-GB" noProof="0" dirty="0" smtClean="0">
                <a:solidFill>
                  <a:schemeClr val="bg1">
                    <a:lumMod val="50000"/>
                  </a:schemeClr>
                </a:solidFill>
              </a:rPr>
              <a:t>Department of Information and Communication Sciences,</a:t>
            </a:r>
          </a:p>
          <a:p>
            <a:pPr hangingPunct="0"/>
            <a:r>
              <a:rPr lang="en-GB" noProof="0" dirty="0" smtClean="0">
                <a:solidFill>
                  <a:schemeClr val="bg1">
                    <a:lumMod val="50000"/>
                  </a:schemeClr>
                </a:solidFill>
              </a:rPr>
              <a:t>Faculty of Humanities and Social Sciences, University of Zagreb</a:t>
            </a:r>
          </a:p>
          <a:p>
            <a:pPr hangingPunct="0"/>
            <a:r>
              <a:rPr lang="en-GB" noProof="0" dirty="0" smtClean="0">
                <a:solidFill>
                  <a:schemeClr val="bg1">
                    <a:lumMod val="50000"/>
                  </a:schemeClr>
                </a:solidFill>
              </a:rPr>
              <a:t>Ivana </a:t>
            </a:r>
            <a:r>
              <a:rPr lang="en-GB" noProof="0" dirty="0" err="1" smtClean="0">
                <a:solidFill>
                  <a:schemeClr val="bg1">
                    <a:lumMod val="50000"/>
                  </a:schemeClr>
                </a:solidFill>
              </a:rPr>
              <a:t>Lučića</a:t>
            </a:r>
            <a:r>
              <a:rPr lang="en-GB" noProof="0" dirty="0" smtClean="0">
                <a:solidFill>
                  <a:schemeClr val="bg1">
                    <a:lumMod val="50000"/>
                  </a:schemeClr>
                </a:solidFill>
              </a:rPr>
              <a:t> 3, Zagreb, Croatia</a:t>
            </a:r>
          </a:p>
          <a:p>
            <a:pPr hangingPunct="0"/>
            <a:r>
              <a:rPr lang="en-GB" noProof="0" dirty="0" smtClean="0">
                <a:solidFill>
                  <a:schemeClr val="bg1">
                    <a:lumMod val="50000"/>
                  </a:schemeClr>
                </a:solidFill>
              </a:rPr>
              <a:t>Agency for Medicinal Products and Medical Devices</a:t>
            </a:r>
          </a:p>
          <a:p>
            <a:pPr hangingPunct="0"/>
            <a:r>
              <a:rPr lang="en-GB" noProof="0" dirty="0" err="1" smtClean="0">
                <a:solidFill>
                  <a:schemeClr val="bg1">
                    <a:lumMod val="50000"/>
                  </a:schemeClr>
                </a:solidFill>
              </a:rPr>
              <a:t>Ksaverska</a:t>
            </a:r>
            <a:r>
              <a:rPr lang="en-GB" noProof="0" dirty="0" smtClean="0">
                <a:solidFill>
                  <a:schemeClr val="bg1">
                    <a:lumMod val="50000"/>
                  </a:schemeClr>
                </a:solidFill>
              </a:rPr>
              <a:t> c.4, Zagreb, Croatia</a:t>
            </a:r>
          </a:p>
          <a:p>
            <a:pPr hangingPunct="0"/>
            <a:r>
              <a:rPr lang="en-GB" noProof="0" dirty="0" smtClean="0">
                <a:solidFill>
                  <a:schemeClr val="bg1">
                    <a:lumMod val="50000"/>
                  </a:schemeClr>
                </a:solidFill>
              </a:rPr>
              <a:t>rarian_sp@yahoo.com</a:t>
            </a:r>
          </a:p>
          <a:p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952700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Rezervirano mjesto sadržaja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562" y="1600200"/>
            <a:ext cx="7594875" cy="4525963"/>
          </a:xfrm>
        </p:spPr>
      </p:pic>
      <p:sp>
        <p:nvSpPr>
          <p:cNvPr id="7" name="TekstniOkvir 6"/>
          <p:cNvSpPr txBox="1"/>
          <p:nvPr/>
        </p:nvSpPr>
        <p:spPr>
          <a:xfrm>
            <a:off x="755576" y="908720"/>
            <a:ext cx="7560840" cy="33855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600" dirty="0"/>
              <a:t>Content in FPOS store (FileNet based DAIS system, developed by Ericsson Nikola Tesla)</a:t>
            </a:r>
            <a:endParaRPr lang="hr-HR" sz="1600" dirty="0"/>
          </a:p>
        </p:txBody>
      </p:sp>
    </p:spTree>
    <p:extLst>
      <p:ext uri="{BB962C8B-B14F-4D97-AF65-F5344CB8AC3E}">
        <p14:creationId xmlns:p14="http://schemas.microsoft.com/office/powerpoint/2010/main" val="710814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 smtClean="0"/>
              <a:t>Migration</a:t>
            </a:r>
            <a:endParaRPr lang="en-GB" noProof="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525963"/>
          </a:xfrm>
        </p:spPr>
        <p:txBody>
          <a:bodyPr>
            <a:normAutofit/>
          </a:bodyPr>
          <a:lstStyle/>
          <a:p>
            <a:pPr hangingPunct="0"/>
            <a:r>
              <a:rPr lang="en-GB" sz="2400" noProof="0" dirty="0" smtClean="0"/>
              <a:t>Migration in HALMED – task organisation</a:t>
            </a:r>
          </a:p>
          <a:p>
            <a:pPr marL="914400" lvl="1" indent="-457200" hangingPunct="0">
              <a:buFont typeface="+mj-lt"/>
              <a:buAutoNum type="arabicPeriod"/>
            </a:pPr>
            <a:r>
              <a:rPr lang="en-GB" sz="2000" noProof="0" dirty="0" smtClean="0"/>
              <a:t>as regular use cases (or daily work)</a:t>
            </a:r>
          </a:p>
          <a:p>
            <a:pPr marL="914400" lvl="1" indent="-457200" hangingPunct="0">
              <a:buFont typeface="+mj-lt"/>
              <a:buAutoNum type="arabicPeriod"/>
            </a:pPr>
            <a:r>
              <a:rPr lang="en-GB" sz="2000" noProof="0" dirty="0" smtClean="0"/>
              <a:t>as projects dealing with backlog incurred before DAIS</a:t>
            </a:r>
          </a:p>
          <a:p>
            <a:pPr marL="914400" lvl="1" indent="-457200" hangingPunct="0">
              <a:buFont typeface="+mj-lt"/>
              <a:buAutoNum type="arabicPeriod"/>
            </a:pPr>
            <a:endParaRPr lang="en-GB" sz="2000" noProof="0" dirty="0" smtClean="0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>
          <a:xfrm>
            <a:off x="827584" y="6356350"/>
            <a:ext cx="7200800" cy="365125"/>
          </a:xfrm>
        </p:spPr>
        <p:txBody>
          <a:bodyPr/>
          <a:lstStyle/>
          <a:p>
            <a:r>
              <a:rPr lang="en-US" dirty="0" smtClean="0"/>
              <a:t>5th International Conference The Future of Information Sciences (</a:t>
            </a:r>
            <a:r>
              <a:rPr lang="en-US" dirty="0" err="1" smtClean="0"/>
              <a:t>INFuture</a:t>
            </a:r>
            <a:r>
              <a:rPr lang="en-US" dirty="0" smtClean="0"/>
              <a:t>) e-Institutions – Openness, Accessibility, and Preservation Zagreb, 11-13 November 2015</a:t>
            </a:r>
            <a:endParaRPr lang="hr-HR" dirty="0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03A18-1BE2-487D-92D8-585057AF460F}" type="slidenum">
              <a:rPr lang="hr-HR" smtClean="0"/>
              <a:t>11</a:t>
            </a:fld>
            <a:endParaRPr lang="hr-HR"/>
          </a:p>
        </p:txBody>
      </p:sp>
      <p:pic>
        <p:nvPicPr>
          <p:cNvPr id="6" name="Slika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720" y="2708920"/>
            <a:ext cx="4608512" cy="3185809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</p:pic>
      <p:sp>
        <p:nvSpPr>
          <p:cNvPr id="7" name="TekstniOkvir 6"/>
          <p:cNvSpPr txBox="1"/>
          <p:nvPr/>
        </p:nvSpPr>
        <p:spPr>
          <a:xfrm>
            <a:off x="2052971" y="6021288"/>
            <a:ext cx="4607261" cy="2308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900" dirty="0" smtClean="0"/>
              <a:t>DAIS system migration module in HALMED (developed by Ericsson Nikola Tesla </a:t>
            </a:r>
            <a:r>
              <a:rPr lang="en-GB" sz="900" dirty="0" err="1" smtClean="0"/>
              <a:t>d.d</a:t>
            </a:r>
            <a:r>
              <a:rPr lang="en-GB" sz="900" dirty="0" smtClean="0"/>
              <a:t>.)</a:t>
            </a:r>
            <a:endParaRPr lang="en-GB" sz="900" dirty="0"/>
          </a:p>
        </p:txBody>
      </p:sp>
    </p:spTree>
    <p:extLst>
      <p:ext uri="{BB962C8B-B14F-4D97-AF65-F5344CB8AC3E}">
        <p14:creationId xmlns:p14="http://schemas.microsoft.com/office/powerpoint/2010/main" val="2057864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 smtClean="0"/>
              <a:t>Projects</a:t>
            </a:r>
            <a:endParaRPr lang="en-GB" noProof="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hangingPunct="0"/>
            <a:r>
              <a:rPr lang="en-GB" sz="2000" noProof="0" dirty="0" smtClean="0"/>
              <a:t>2008</a:t>
            </a:r>
          </a:p>
          <a:p>
            <a:pPr lvl="1" hangingPunct="0"/>
            <a:r>
              <a:rPr lang="en-GB" sz="1600" noProof="0" dirty="0" smtClean="0"/>
              <a:t>Pilot project – </a:t>
            </a:r>
            <a:r>
              <a:rPr lang="en-GB" sz="1600" noProof="0" dirty="0" err="1" smtClean="0"/>
              <a:t>Stančić</a:t>
            </a:r>
            <a:r>
              <a:rPr lang="en-GB" sz="1600" noProof="0" dirty="0" smtClean="0"/>
              <a:t>, Rajh, </a:t>
            </a:r>
            <a:r>
              <a:rPr lang="en-GB" sz="1600" noProof="0" dirty="0" err="1" smtClean="0"/>
              <a:t>Tušek</a:t>
            </a:r>
            <a:endParaRPr lang="en-GB" sz="1600" noProof="0" dirty="0" smtClean="0"/>
          </a:p>
          <a:p>
            <a:pPr lvl="1" hangingPunct="0"/>
            <a:r>
              <a:rPr lang="en-GB" sz="1600" noProof="0" dirty="0" smtClean="0"/>
              <a:t>Checking the readability of optical media, defective media were detected</a:t>
            </a:r>
          </a:p>
          <a:p>
            <a:pPr lvl="1" hangingPunct="0"/>
            <a:r>
              <a:rPr lang="en-GB" sz="1600" noProof="0" dirty="0" smtClean="0"/>
              <a:t>CDR media code identifier, CD-R diagnostic, and </a:t>
            </a:r>
            <a:r>
              <a:rPr lang="en-GB" sz="1600" noProof="0" dirty="0" err="1" smtClean="0"/>
              <a:t>DVDisaster</a:t>
            </a:r>
            <a:r>
              <a:rPr lang="en-GB" sz="1600" noProof="0" dirty="0" smtClean="0"/>
              <a:t> applications</a:t>
            </a:r>
          </a:p>
          <a:p>
            <a:pPr lvl="1" hangingPunct="0"/>
            <a:r>
              <a:rPr lang="en-GB" sz="1600" noProof="0" dirty="0" smtClean="0"/>
              <a:t>Sample of 297 CDs</a:t>
            </a:r>
          </a:p>
          <a:p>
            <a:pPr hangingPunct="0"/>
            <a:r>
              <a:rPr lang="en-GB" sz="2000" noProof="0" dirty="0" smtClean="0"/>
              <a:t>2014</a:t>
            </a:r>
          </a:p>
          <a:p>
            <a:pPr lvl="1" hangingPunct="0"/>
            <a:r>
              <a:rPr lang="en-GB" sz="1600" noProof="0" dirty="0" smtClean="0"/>
              <a:t>Tasks pertained to one of the result of IPA 2009 TAIB project (DAIS)</a:t>
            </a:r>
          </a:p>
          <a:p>
            <a:pPr lvl="1" hangingPunct="0"/>
            <a:r>
              <a:rPr lang="en-GB" sz="1600" noProof="0" dirty="0" smtClean="0"/>
              <a:t>4.567 CDs/DVDs migrated, 570 GB and they contained 376.501 files, 1.73% unreadable</a:t>
            </a:r>
          </a:p>
          <a:p>
            <a:pPr hangingPunct="0"/>
            <a:r>
              <a:rPr lang="en-GB" sz="2000" noProof="0" dirty="0" smtClean="0"/>
              <a:t>2015</a:t>
            </a:r>
          </a:p>
          <a:p>
            <a:pPr lvl="1" hangingPunct="0"/>
            <a:r>
              <a:rPr lang="en-GB" sz="1600" noProof="0" dirty="0" smtClean="0"/>
              <a:t>Students practice project</a:t>
            </a:r>
          </a:p>
          <a:p>
            <a:pPr lvl="1" hangingPunct="0"/>
            <a:r>
              <a:rPr lang="en-GB" sz="1600" noProof="0" dirty="0" smtClean="0"/>
              <a:t>3.812 CDs/DVDs migrated, 1.27% unreadable</a:t>
            </a:r>
          </a:p>
          <a:p>
            <a:pPr hangingPunct="0"/>
            <a:r>
              <a:rPr lang="en-GB" sz="2000" noProof="0" dirty="0" smtClean="0"/>
              <a:t>2015</a:t>
            </a:r>
          </a:p>
          <a:p>
            <a:pPr lvl="1" hangingPunct="0"/>
            <a:r>
              <a:rPr lang="en-GB" sz="1600" noProof="0" dirty="0" smtClean="0"/>
              <a:t>Internal project</a:t>
            </a:r>
          </a:p>
          <a:p>
            <a:pPr lvl="1" hangingPunct="0"/>
            <a:r>
              <a:rPr lang="en-GB" sz="1600" noProof="0" dirty="0" smtClean="0"/>
              <a:t>10.697 CDs/DVDs migrated (95%, 7.10.15), 1.79% unreadable</a:t>
            </a:r>
          </a:p>
          <a:p>
            <a:pPr lvl="1" hangingPunct="0"/>
            <a:endParaRPr lang="en-GB" sz="1600" noProof="0" dirty="0" smtClean="0"/>
          </a:p>
          <a:p>
            <a:pPr hangingPunct="0"/>
            <a:r>
              <a:rPr lang="en-GB" sz="2000" noProof="0" dirty="0" smtClean="0"/>
              <a:t>Total: over 19.000 CDs/DVDs migrated (Oct.15)</a:t>
            </a:r>
          </a:p>
          <a:p>
            <a:pPr lvl="1" hangingPunct="0"/>
            <a:endParaRPr lang="en-GB" sz="1600" noProof="0" dirty="0" smtClean="0"/>
          </a:p>
          <a:p>
            <a:pPr lvl="1" hangingPunct="0"/>
            <a:endParaRPr lang="en-GB" sz="1600" noProof="0" dirty="0" smtClean="0"/>
          </a:p>
          <a:p>
            <a:pPr marL="914400" lvl="1" indent="-457200" hangingPunct="0">
              <a:buFont typeface="+mj-lt"/>
              <a:buAutoNum type="arabicPeriod"/>
            </a:pPr>
            <a:endParaRPr lang="en-GB" sz="2000" noProof="0" dirty="0" smtClean="0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>
          <a:xfrm>
            <a:off x="827584" y="6356350"/>
            <a:ext cx="7200800" cy="365125"/>
          </a:xfrm>
        </p:spPr>
        <p:txBody>
          <a:bodyPr/>
          <a:lstStyle/>
          <a:p>
            <a:r>
              <a:rPr lang="en-US" dirty="0" smtClean="0"/>
              <a:t>5th International Conference The Future of Information Sciences (</a:t>
            </a:r>
            <a:r>
              <a:rPr lang="en-US" dirty="0" err="1" smtClean="0"/>
              <a:t>INFuture</a:t>
            </a:r>
            <a:r>
              <a:rPr lang="en-US" dirty="0" smtClean="0"/>
              <a:t>) e-Institutions – Openness, Accessibility, and Preservation Zagreb, 11-13 November 2015</a:t>
            </a:r>
            <a:endParaRPr lang="hr-HR" dirty="0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03A18-1BE2-487D-92D8-585057AF460F}" type="slidenum">
              <a:rPr lang="hr-HR" smtClean="0"/>
              <a:t>12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33078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 smtClean="0"/>
              <a:t>Project management</a:t>
            </a:r>
            <a:endParaRPr lang="en-GB" noProof="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style>
          <a:lnRef idx="0">
            <a:scrgbClr r="0" g="0" b="0"/>
          </a:lnRef>
          <a:fillRef idx="1001">
            <a:schemeClr val="lt2"/>
          </a:fillRef>
          <a:effectRef idx="0">
            <a:scrgbClr r="0" g="0" b="0"/>
          </a:effectRef>
          <a:fontRef idx="major"/>
        </p:style>
        <p:txBody>
          <a:bodyPr>
            <a:normAutofit fontScale="92500" lnSpcReduction="10000"/>
          </a:bodyPr>
          <a:lstStyle/>
          <a:p>
            <a:pPr hangingPunct="0"/>
            <a:r>
              <a:rPr lang="en-GB" sz="2400" noProof="0" dirty="0" smtClean="0"/>
              <a:t>Methodology</a:t>
            </a:r>
          </a:p>
          <a:p>
            <a:pPr lvl="1" hangingPunct="0"/>
            <a:r>
              <a:rPr lang="en-GB" sz="2000" noProof="0" dirty="0" smtClean="0"/>
              <a:t>Internal methodology (2014, Rajh, </a:t>
            </a:r>
            <a:r>
              <a:rPr lang="en-GB" sz="2000" noProof="0" dirty="0" err="1" smtClean="0"/>
              <a:t>Gospodnetić</a:t>
            </a:r>
            <a:r>
              <a:rPr lang="en-GB" sz="2000" noProof="0" dirty="0" smtClean="0"/>
              <a:t>)</a:t>
            </a:r>
          </a:p>
          <a:p>
            <a:pPr lvl="1" hangingPunct="0"/>
            <a:r>
              <a:rPr lang="en-GB" sz="2000" noProof="0" dirty="0" smtClean="0"/>
              <a:t>Customised training (</a:t>
            </a:r>
            <a:r>
              <a:rPr lang="en-GB" sz="2000" noProof="0" dirty="0" err="1" smtClean="0"/>
              <a:t>Primakon</a:t>
            </a:r>
            <a:r>
              <a:rPr lang="en-GB" sz="2000" noProof="0" dirty="0" smtClean="0"/>
              <a:t>)</a:t>
            </a:r>
          </a:p>
          <a:p>
            <a:pPr lvl="1" hangingPunct="0"/>
            <a:r>
              <a:rPr lang="en-GB" sz="2000" noProof="0" dirty="0" smtClean="0"/>
              <a:t>Projects are documented</a:t>
            </a:r>
          </a:p>
          <a:p>
            <a:pPr hangingPunct="0"/>
            <a:r>
              <a:rPr lang="en-GB" sz="2400" noProof="0" dirty="0" smtClean="0"/>
              <a:t>Quality control</a:t>
            </a:r>
          </a:p>
          <a:p>
            <a:pPr lvl="1" hangingPunct="0"/>
            <a:r>
              <a:rPr lang="en-GB" sz="2000" noProof="0" dirty="0" smtClean="0"/>
              <a:t>ensured by validation function in Migration and ingest module of DAIS</a:t>
            </a:r>
          </a:p>
          <a:p>
            <a:pPr lvl="1" hangingPunct="0"/>
            <a:r>
              <a:rPr lang="en-GB" sz="2000" noProof="0" dirty="0" smtClean="0"/>
              <a:t>Also ensured by checking the links in DAIS from archival application</a:t>
            </a:r>
          </a:p>
          <a:p>
            <a:pPr hangingPunct="0"/>
            <a:r>
              <a:rPr lang="en-GB" sz="2400" noProof="0" dirty="0" smtClean="0"/>
              <a:t>Risks and issues</a:t>
            </a:r>
          </a:p>
          <a:p>
            <a:pPr lvl="1" hangingPunct="0"/>
            <a:r>
              <a:rPr lang="en-GB" sz="2000" noProof="0" dirty="0" smtClean="0"/>
              <a:t>Error rates</a:t>
            </a:r>
          </a:p>
          <a:p>
            <a:pPr lvl="1" hangingPunct="0"/>
            <a:r>
              <a:rPr lang="en-GB" sz="2000" noProof="0" dirty="0" smtClean="0"/>
              <a:t>Risk related to DAIS system stress (several persons start migration at the same time)</a:t>
            </a:r>
          </a:p>
          <a:p>
            <a:pPr lvl="1" hangingPunct="0"/>
            <a:r>
              <a:rPr lang="en-GB" sz="2000" noProof="0" dirty="0" smtClean="0"/>
              <a:t>Some of the older CDs were inserted into binders with paper documents by HALMED’s applicants/producer of records (lack of identifier)</a:t>
            </a:r>
          </a:p>
          <a:p>
            <a:pPr hangingPunct="0"/>
            <a:endParaRPr lang="en-GB" sz="2000" noProof="0" dirty="0" smtClean="0"/>
          </a:p>
          <a:p>
            <a:pPr lvl="1" hangingPunct="0"/>
            <a:endParaRPr lang="en-GB" sz="1600" noProof="0" dirty="0" smtClean="0"/>
          </a:p>
          <a:p>
            <a:pPr lvl="1" hangingPunct="0"/>
            <a:endParaRPr lang="en-GB" sz="1600" noProof="0" dirty="0" smtClean="0"/>
          </a:p>
          <a:p>
            <a:pPr marL="914400" lvl="1" indent="-457200" hangingPunct="0">
              <a:buFont typeface="+mj-lt"/>
              <a:buAutoNum type="arabicPeriod"/>
            </a:pPr>
            <a:endParaRPr lang="en-GB" sz="2000" noProof="0" dirty="0" smtClean="0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>
          <a:xfrm>
            <a:off x="827584" y="6356350"/>
            <a:ext cx="7200800" cy="365125"/>
          </a:xfrm>
        </p:spPr>
        <p:txBody>
          <a:bodyPr/>
          <a:lstStyle/>
          <a:p>
            <a:r>
              <a:rPr lang="en-US" dirty="0" smtClean="0"/>
              <a:t>5th International Conference The Future of Information Sciences (</a:t>
            </a:r>
            <a:r>
              <a:rPr lang="en-US" dirty="0" err="1" smtClean="0"/>
              <a:t>INFuture</a:t>
            </a:r>
            <a:r>
              <a:rPr lang="en-US" dirty="0" smtClean="0"/>
              <a:t>) e-Institutions – Openness, Accessibility, and Preservation Zagreb, 11-13 November 2015</a:t>
            </a:r>
            <a:endParaRPr lang="hr-HR" dirty="0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03A18-1BE2-487D-92D8-585057AF460F}" type="slidenum">
              <a:rPr lang="hr-HR" smtClean="0"/>
              <a:t>13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3961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 smtClean="0"/>
              <a:t>Project management</a:t>
            </a:r>
            <a:endParaRPr lang="en-GB" noProof="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hangingPunct="0"/>
            <a:r>
              <a:rPr lang="en-GB" sz="2400" noProof="0" dirty="0" smtClean="0"/>
              <a:t>Project records</a:t>
            </a:r>
            <a:endParaRPr lang="en-GB" sz="2400" dirty="0" smtClean="0"/>
          </a:p>
          <a:p>
            <a:pPr lvl="1" hangingPunct="0"/>
            <a:r>
              <a:rPr lang="en-GB" sz="2000" noProof="0" dirty="0" smtClean="0"/>
              <a:t>Project proposal</a:t>
            </a:r>
          </a:p>
          <a:p>
            <a:pPr lvl="1" hangingPunct="0"/>
            <a:r>
              <a:rPr lang="en-GB" sz="2000" dirty="0" smtClean="0"/>
              <a:t>Project charter</a:t>
            </a:r>
          </a:p>
          <a:p>
            <a:pPr lvl="2" hangingPunct="0"/>
            <a:r>
              <a:rPr lang="en-GB" sz="1600" dirty="0" smtClean="0"/>
              <a:t>Risk analysis</a:t>
            </a:r>
          </a:p>
          <a:p>
            <a:pPr lvl="2" hangingPunct="0"/>
            <a:r>
              <a:rPr lang="en-GB" sz="1600" dirty="0" smtClean="0"/>
              <a:t>Lessons learned</a:t>
            </a:r>
          </a:p>
          <a:p>
            <a:pPr lvl="1" hangingPunct="0"/>
            <a:r>
              <a:rPr lang="en-GB" sz="2000" noProof="0" dirty="0" smtClean="0"/>
              <a:t>Project plan</a:t>
            </a:r>
          </a:p>
          <a:p>
            <a:pPr lvl="1" hangingPunct="0"/>
            <a:endParaRPr lang="en-GB" sz="2000" dirty="0" smtClean="0"/>
          </a:p>
          <a:p>
            <a:pPr lvl="1" hangingPunct="0"/>
            <a:r>
              <a:rPr lang="en-GB" sz="2000" dirty="0" smtClean="0"/>
              <a:t>Monthly communication between project manager and internal project management working group</a:t>
            </a:r>
            <a:endParaRPr lang="en-GB" sz="2000" noProof="0" dirty="0" smtClean="0"/>
          </a:p>
          <a:p>
            <a:pPr hangingPunct="0"/>
            <a:endParaRPr lang="en-GB" sz="2000" noProof="0" dirty="0" smtClean="0"/>
          </a:p>
          <a:p>
            <a:pPr lvl="1" hangingPunct="0"/>
            <a:endParaRPr lang="en-GB" sz="1600" noProof="0" dirty="0" smtClean="0"/>
          </a:p>
          <a:p>
            <a:pPr lvl="1" hangingPunct="0"/>
            <a:endParaRPr lang="en-GB" sz="1600" noProof="0" dirty="0" smtClean="0"/>
          </a:p>
          <a:p>
            <a:pPr marL="914400" lvl="1" indent="-457200" hangingPunct="0">
              <a:buFont typeface="+mj-lt"/>
              <a:buAutoNum type="arabicPeriod"/>
            </a:pPr>
            <a:endParaRPr lang="en-GB" sz="2000" noProof="0" dirty="0" smtClean="0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>
          <a:xfrm>
            <a:off x="827584" y="6356350"/>
            <a:ext cx="7200800" cy="365125"/>
          </a:xfrm>
        </p:spPr>
        <p:txBody>
          <a:bodyPr/>
          <a:lstStyle/>
          <a:p>
            <a:r>
              <a:rPr lang="en-US" dirty="0" smtClean="0"/>
              <a:t>5th International Conference The Future of Information Sciences (</a:t>
            </a:r>
            <a:r>
              <a:rPr lang="en-US" dirty="0" err="1" smtClean="0"/>
              <a:t>INFuture</a:t>
            </a:r>
            <a:r>
              <a:rPr lang="en-US" dirty="0" smtClean="0"/>
              <a:t>) e-Institutions – Openness, Accessibility, and Preservation Zagreb, 11-13 November 2015</a:t>
            </a:r>
            <a:endParaRPr lang="hr-HR" dirty="0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03A18-1BE2-487D-92D8-585057AF460F}" type="slidenum">
              <a:rPr lang="hr-HR" smtClean="0"/>
              <a:t>14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92244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 smtClean="0"/>
              <a:t>Project management</a:t>
            </a:r>
            <a:endParaRPr lang="en-GB" noProof="0" dirty="0"/>
          </a:p>
        </p:txBody>
      </p:sp>
      <p:pic>
        <p:nvPicPr>
          <p:cNvPr id="11" name="Rezervirano mjesto slike 10"/>
          <p:cNvPicPr>
            <a:picLocks noGrp="1" noChangeAspect="1"/>
          </p:cNvPicPr>
          <p:nvPr>
            <p:ph type="pic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" r="-12"/>
          <a:stretch/>
        </p:blipFill>
        <p:spPr>
          <a:xfrm>
            <a:off x="1000124" y="612775"/>
            <a:ext cx="7077075" cy="4114800"/>
          </a:xfrm>
          <a:ln w="3175">
            <a:solidFill>
              <a:schemeClr val="tx1"/>
            </a:solidFill>
          </a:ln>
        </p:spPr>
      </p:pic>
      <p:sp>
        <p:nvSpPr>
          <p:cNvPr id="10" name="Rezervirano mjesto teksta 9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GB" dirty="0" smtClean="0"/>
              <a:t>Student practice migration project - project environment in DAIS system and Project plan file (</a:t>
            </a:r>
            <a:r>
              <a:rPr lang="en-GB" dirty="0" err="1" smtClean="0"/>
              <a:t>ProjectLibre</a:t>
            </a:r>
            <a:r>
              <a:rPr lang="en-GB" dirty="0" smtClean="0"/>
              <a:t> application)</a:t>
            </a:r>
            <a:endParaRPr lang="en-GB" dirty="0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03A18-1BE2-487D-92D8-585057AF460F}" type="slidenum">
              <a:rPr lang="hr-HR" smtClean="0"/>
              <a:t>15</a:t>
            </a:fld>
            <a:endParaRPr lang="hr-HR"/>
          </a:p>
        </p:txBody>
      </p:sp>
      <p:sp>
        <p:nvSpPr>
          <p:cNvPr id="12" name="Rezervirano mjesto podnožja 3"/>
          <p:cNvSpPr>
            <a:spLocks noGrp="1"/>
          </p:cNvSpPr>
          <p:nvPr>
            <p:ph type="ftr" sz="quarter" idx="11"/>
          </p:nvPr>
        </p:nvSpPr>
        <p:spPr>
          <a:xfrm>
            <a:off x="827584" y="6356350"/>
            <a:ext cx="7200800" cy="365125"/>
          </a:xfrm>
        </p:spPr>
        <p:txBody>
          <a:bodyPr/>
          <a:lstStyle/>
          <a:p>
            <a:r>
              <a:rPr lang="en-US" dirty="0" smtClean="0"/>
              <a:t>5th International Conference The Future of Information Sciences (</a:t>
            </a:r>
            <a:r>
              <a:rPr lang="en-US" dirty="0" err="1" smtClean="0"/>
              <a:t>INFuture</a:t>
            </a:r>
            <a:r>
              <a:rPr lang="en-US" dirty="0" smtClean="0"/>
              <a:t>) e-Institutions – Openness, Accessibility, and Preservation Zagreb, 11-13 November 2015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299766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 smtClean="0"/>
              <a:t>Some closing thoughts</a:t>
            </a:r>
            <a:endParaRPr lang="en-GB" noProof="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style>
          <a:lnRef idx="0">
            <a:scrgbClr r="0" g="0" b="0"/>
          </a:lnRef>
          <a:fillRef idx="1001">
            <a:schemeClr val="lt2"/>
          </a:fillRef>
          <a:effectRef idx="0">
            <a:scrgbClr r="0" g="0" b="0"/>
          </a:effectRef>
          <a:fontRef idx="major"/>
        </p:style>
        <p:txBody>
          <a:bodyPr>
            <a:normAutofit/>
          </a:bodyPr>
          <a:lstStyle/>
          <a:p>
            <a:pPr hangingPunct="0"/>
            <a:r>
              <a:rPr lang="en-GB" sz="2000" noProof="0" dirty="0" smtClean="0"/>
              <a:t>LTP of digital records is very demanding, and it can help a little if organisation cuts optical media unpredictability out of the equation</a:t>
            </a:r>
          </a:p>
          <a:p>
            <a:pPr hangingPunct="0"/>
            <a:endParaRPr lang="en-GB" sz="2000" noProof="0" dirty="0" smtClean="0"/>
          </a:p>
          <a:p>
            <a:pPr lvl="1" hangingPunct="0"/>
            <a:r>
              <a:rPr lang="en-GB" sz="2000" noProof="0" dirty="0" smtClean="0"/>
              <a:t>this does not mean that creator should not check policy, procedures and system regularly</a:t>
            </a:r>
          </a:p>
          <a:p>
            <a:pPr lvl="1" hangingPunct="0"/>
            <a:endParaRPr lang="en-GB" sz="2000" noProof="0" dirty="0" smtClean="0"/>
          </a:p>
          <a:p>
            <a:pPr hangingPunct="0"/>
            <a:r>
              <a:rPr lang="en-GB" sz="2000" noProof="0" dirty="0" smtClean="0"/>
              <a:t>Recommendation is to do migration from widespread recordable optical media to records management or file systems as daily process or to prescribe submission of more stable media</a:t>
            </a:r>
          </a:p>
          <a:p>
            <a:pPr hangingPunct="0"/>
            <a:endParaRPr lang="en-GB" sz="2000" noProof="0" dirty="0" smtClean="0"/>
          </a:p>
          <a:p>
            <a:pPr lvl="1" hangingPunct="0"/>
            <a:endParaRPr lang="en-GB" sz="1600" noProof="0" dirty="0" smtClean="0"/>
          </a:p>
          <a:p>
            <a:pPr marL="914400" lvl="1" indent="-457200" hangingPunct="0">
              <a:buFont typeface="+mj-lt"/>
              <a:buAutoNum type="arabicPeriod"/>
            </a:pPr>
            <a:endParaRPr lang="en-GB" sz="2000" noProof="0" dirty="0" smtClean="0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>
          <a:xfrm>
            <a:off x="827584" y="6356350"/>
            <a:ext cx="7200800" cy="365125"/>
          </a:xfrm>
        </p:spPr>
        <p:txBody>
          <a:bodyPr/>
          <a:lstStyle/>
          <a:p>
            <a:r>
              <a:rPr lang="en-US" dirty="0" smtClean="0"/>
              <a:t>5th International Conference The Future of Information Sciences (</a:t>
            </a:r>
            <a:r>
              <a:rPr lang="en-US" dirty="0" err="1" smtClean="0"/>
              <a:t>INFuture</a:t>
            </a:r>
            <a:r>
              <a:rPr lang="en-US" dirty="0" smtClean="0"/>
              <a:t>) e-Institutions – Openness, Accessibility, and Preservation Zagreb, 11-13 November 2015</a:t>
            </a:r>
            <a:endParaRPr lang="hr-HR" dirty="0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03A18-1BE2-487D-92D8-585057AF460F}" type="slidenum">
              <a:rPr lang="hr-HR" smtClean="0"/>
              <a:t>16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99016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 smtClean="0"/>
              <a:t>Some closing thoughts</a:t>
            </a:r>
            <a:endParaRPr lang="en-GB" noProof="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style>
          <a:lnRef idx="0">
            <a:scrgbClr r="0" g="0" b="0"/>
          </a:lnRef>
          <a:fillRef idx="1001">
            <a:schemeClr val="lt2"/>
          </a:fillRef>
          <a:effectRef idx="0">
            <a:scrgbClr r="0" g="0" b="0"/>
          </a:effectRef>
          <a:fontRef idx="major"/>
        </p:style>
        <p:txBody>
          <a:bodyPr>
            <a:normAutofit/>
          </a:bodyPr>
          <a:lstStyle/>
          <a:p>
            <a:pPr hangingPunct="0"/>
            <a:r>
              <a:rPr lang="en-GB" sz="2000" noProof="0" dirty="0" smtClean="0"/>
              <a:t>Additionally: archival standards for file formats, using embedded non-copyrighted fonts, using standardised metadata, ensuring that migrated content is protected </a:t>
            </a:r>
          </a:p>
          <a:p>
            <a:pPr hangingPunct="0"/>
            <a:endParaRPr lang="en-GB" sz="2000" noProof="0" dirty="0" smtClean="0"/>
          </a:p>
          <a:p>
            <a:pPr hangingPunct="0"/>
            <a:r>
              <a:rPr lang="en-GB" sz="2000" noProof="0" dirty="0" smtClean="0"/>
              <a:t>If creator accumulated/inherited backlog, it should launch a migration project/programme with formal project management intellectual tools due to projects’ complexity</a:t>
            </a:r>
          </a:p>
          <a:p>
            <a:pPr hangingPunct="0"/>
            <a:endParaRPr lang="en-GB" sz="2000" noProof="0" dirty="0" smtClean="0"/>
          </a:p>
          <a:p>
            <a:pPr lvl="1" hangingPunct="0"/>
            <a:endParaRPr lang="en-GB" sz="1600" noProof="0" dirty="0" smtClean="0"/>
          </a:p>
          <a:p>
            <a:pPr marL="914400" lvl="1" indent="-457200" hangingPunct="0">
              <a:buFont typeface="+mj-lt"/>
              <a:buAutoNum type="arabicPeriod"/>
            </a:pPr>
            <a:endParaRPr lang="en-GB" sz="2000" noProof="0" dirty="0" smtClean="0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>
          <a:xfrm>
            <a:off x="827584" y="6356350"/>
            <a:ext cx="7200800" cy="365125"/>
          </a:xfrm>
        </p:spPr>
        <p:txBody>
          <a:bodyPr/>
          <a:lstStyle/>
          <a:p>
            <a:r>
              <a:rPr lang="en-US" dirty="0" smtClean="0"/>
              <a:t>5th International Conference The Future of Information Sciences (</a:t>
            </a:r>
            <a:r>
              <a:rPr lang="en-US" dirty="0" err="1" smtClean="0"/>
              <a:t>INFuture</a:t>
            </a:r>
            <a:r>
              <a:rPr lang="en-US" dirty="0" smtClean="0"/>
              <a:t>) e-Institutions – Openness, Accessibility, and Preservation Zagreb, 11-13 November 2015</a:t>
            </a:r>
            <a:endParaRPr lang="hr-HR" dirty="0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03A18-1BE2-487D-92D8-585057AF460F}" type="slidenum">
              <a:rPr lang="hr-HR" smtClean="0"/>
              <a:t>17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01140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 smtClean="0"/>
              <a:t>Possibilities</a:t>
            </a:r>
            <a:endParaRPr lang="en-GB" noProof="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r>
              <a:rPr lang="en-GB" noProof="0" dirty="0" smtClean="0"/>
              <a:t>Possible next steps related to migration (and digitisation) projects:</a:t>
            </a:r>
          </a:p>
          <a:p>
            <a:pPr lvl="1"/>
            <a:r>
              <a:rPr lang="en-GB" noProof="0" dirty="0" smtClean="0"/>
              <a:t>Founding of specialised archive in order to use and exploit gained experience and technology through technical assistance/service for sector/private corporations?</a:t>
            </a:r>
          </a:p>
          <a:p>
            <a:pPr lvl="2"/>
            <a:r>
              <a:rPr lang="en-GB" noProof="0" dirty="0" smtClean="0"/>
              <a:t>Project management for specialised projects </a:t>
            </a:r>
            <a:r>
              <a:rPr lang="en-GB" noProof="0" dirty="0" smtClean="0">
                <a:solidFill>
                  <a:schemeClr val="accent3">
                    <a:lumMod val="50000"/>
                  </a:schemeClr>
                </a:solidFill>
              </a:rPr>
              <a:t>(how to organise and control ingest)</a:t>
            </a:r>
          </a:p>
          <a:p>
            <a:pPr lvl="2"/>
            <a:r>
              <a:rPr lang="en-GB" noProof="0" dirty="0" smtClean="0"/>
              <a:t>Consultancy related to submission information packages </a:t>
            </a:r>
            <a:r>
              <a:rPr lang="en-GB" noProof="0" dirty="0" smtClean="0">
                <a:solidFill>
                  <a:schemeClr val="accent3">
                    <a:lumMod val="50000"/>
                  </a:schemeClr>
                </a:solidFill>
              </a:rPr>
              <a:t>(what goes in) </a:t>
            </a:r>
          </a:p>
          <a:p>
            <a:pPr lvl="2"/>
            <a:r>
              <a:rPr lang="en-GB" noProof="0" dirty="0" smtClean="0"/>
              <a:t>Digitisation </a:t>
            </a:r>
            <a:r>
              <a:rPr lang="en-GB" noProof="0" dirty="0" smtClean="0">
                <a:solidFill>
                  <a:schemeClr val="accent3">
                    <a:lumMod val="50000"/>
                  </a:schemeClr>
                </a:solidFill>
              </a:rPr>
              <a:t>(by </a:t>
            </a:r>
            <a:r>
              <a:rPr lang="en-GB" dirty="0" smtClean="0">
                <a:solidFill>
                  <a:schemeClr val="accent3">
                    <a:lumMod val="50000"/>
                  </a:schemeClr>
                </a:solidFill>
              </a:rPr>
              <a:t>which</a:t>
            </a:r>
            <a:r>
              <a:rPr lang="en-GB" noProof="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hr-HR" noProof="0" dirty="0" smtClean="0">
                <a:solidFill>
                  <a:schemeClr val="accent3">
                    <a:lumMod val="50000"/>
                  </a:schemeClr>
                </a:solidFill>
              </a:rPr>
              <a:t>instrument</a:t>
            </a:r>
            <a:r>
              <a:rPr lang="en-GB" noProof="0" dirty="0" smtClean="0">
                <a:solidFill>
                  <a:schemeClr val="accent3">
                    <a:lumMod val="50000"/>
                  </a:schemeClr>
                </a:solidFill>
              </a:rPr>
              <a:t>)</a:t>
            </a:r>
            <a:endParaRPr lang="en-GB" noProof="0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lvl="2"/>
            <a:r>
              <a:rPr lang="en-GB" noProof="0" dirty="0" smtClean="0"/>
              <a:t>Archiving in the cloud </a:t>
            </a:r>
            <a:r>
              <a:rPr lang="en-GB" noProof="0" dirty="0" smtClean="0">
                <a:solidFill>
                  <a:schemeClr val="accent3">
                    <a:lumMod val="50000"/>
                  </a:schemeClr>
                </a:solidFill>
              </a:rPr>
              <a:t>(…and where)</a:t>
            </a:r>
            <a:endParaRPr lang="en-GB" noProof="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>
          <a:xfrm>
            <a:off x="827584" y="6356350"/>
            <a:ext cx="7128792" cy="365125"/>
          </a:xfrm>
        </p:spPr>
        <p:txBody>
          <a:bodyPr/>
          <a:lstStyle/>
          <a:p>
            <a:r>
              <a:rPr lang="en-US" dirty="0" smtClean="0"/>
              <a:t>5th International Conference The Future of Information Sciences (</a:t>
            </a:r>
            <a:r>
              <a:rPr lang="en-US" dirty="0" err="1" smtClean="0"/>
              <a:t>INFuture</a:t>
            </a:r>
            <a:r>
              <a:rPr lang="en-US" dirty="0" smtClean="0"/>
              <a:t>) e-Institutions – Openness, Accessibility, and Preservation Zagreb, 11-13 November 2015</a:t>
            </a:r>
            <a:endParaRPr lang="hr-HR" dirty="0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03A18-1BE2-487D-92D8-585057AF460F}" type="slidenum">
              <a:rPr lang="hr-HR" smtClean="0"/>
              <a:t>18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59247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Rezervirano mjesto sadržaja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11610314"/>
              </p:ext>
            </p:extLst>
          </p:nvPr>
        </p:nvGraphicFramePr>
        <p:xfrm>
          <a:off x="323528" y="692696"/>
          <a:ext cx="8280920" cy="6020560"/>
        </p:xfrm>
        <a:graphic>
          <a:graphicData uri="http://schemas.openxmlformats.org/drawingml/2006/table">
            <a:tbl>
              <a:tblPr firstRow="1" bandRow="1">
                <a:tableStyleId>{E8034E78-7F5D-4C2E-B375-FC64B27BC917}</a:tableStyleId>
              </a:tblPr>
              <a:tblGrid>
                <a:gridCol w="8280920"/>
              </a:tblGrid>
              <a:tr h="272872">
                <a:tc>
                  <a:txBody>
                    <a:bodyPr/>
                    <a:lstStyle/>
                    <a:p>
                      <a:r>
                        <a:rPr lang="hr-HR" sz="1200" noProof="0" dirty="0" smtClean="0">
                          <a:solidFill>
                            <a:schemeClr val="tx1"/>
                          </a:solidFill>
                        </a:rPr>
                        <a:t>Literature</a:t>
                      </a:r>
                      <a:endParaRPr lang="hr-H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C6E917">
                        <a:alpha val="29000"/>
                      </a:srgbClr>
                    </a:solidFill>
                  </a:tcPr>
                </a:tc>
              </a:tr>
              <a:tr h="272872"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Critical Capabilities for Scale-Out File System Storage, 27 January 2015, http://www.gartner.com/technology/reprints.do?id=1-28XVMOC&amp;ct=150130&amp;st=sb (accessed 24/7/2015)</a:t>
                      </a:r>
                      <a:endParaRPr lang="hr-HR" sz="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72872"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Final Report for the Contract “Development of the Digital Archive information system software in the Agency for Medicinal Products and Medical Devices, Republic of Croatia” </a:t>
                      </a:r>
                      <a:r>
                        <a:rPr lang="en-US" sz="800" dirty="0" err="1" smtClean="0">
                          <a:solidFill>
                            <a:schemeClr val="tx1"/>
                          </a:solidFill>
                        </a:rPr>
                        <a:t>EuropeAid</a:t>
                      </a:r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/132507/D/SER/HR, Ericsson Tesla, 2014</a:t>
                      </a:r>
                      <a:endParaRPr lang="hr-HR" sz="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72872"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HALMED is implementing a one year IPA project “Preparation for </a:t>
                      </a:r>
                      <a:r>
                        <a:rPr lang="en-US" sz="800" dirty="0" err="1" smtClean="0">
                          <a:solidFill>
                            <a:schemeClr val="tx1"/>
                          </a:solidFill>
                        </a:rPr>
                        <a:t>eCTD</a:t>
                      </a:r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 and implementation of digital archival information system”, 1/4/2014 http://www.halmed.hr/?ln=en&amp;w=novosti&amp;d=2014&amp;id=1053 (accessed 30/4/2015)</a:t>
                      </a:r>
                      <a:endParaRPr lang="hr-HR" sz="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72872"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Instructions for applicants for submitting the conventional dossier for medicinal products, 2009, http://www.halmed.hr/?ln=en&amp;w=lijekovi&amp;d=dokumentacija (accessed 5/5/2015)</a:t>
                      </a:r>
                      <a:endParaRPr lang="hr-HR" sz="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72872"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INTERPARES Project. Storage Media (Characteristics and Composition) - Media. Draft appendix. October 2001. www.interpares.org/documents/media.pdf (accessed 30/4/2015)</a:t>
                      </a:r>
                      <a:endParaRPr lang="hr-HR" sz="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72872"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INTERPARES 2 Project. Preservation Task Force Report. http://www.interpares.org/book/interpares_book_f_part3.pdf (accessed 29/4/2015)</a:t>
                      </a:r>
                      <a:endParaRPr lang="hr-HR" sz="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72872">
                <a:tc>
                  <a:txBody>
                    <a:bodyPr/>
                    <a:lstStyle/>
                    <a:p>
                      <a:r>
                        <a:rPr lang="hr-HR" sz="800" dirty="0" smtClean="0">
                          <a:solidFill>
                            <a:schemeClr val="tx1"/>
                          </a:solidFill>
                        </a:rPr>
                        <a:t>National </a:t>
                      </a:r>
                      <a:r>
                        <a:rPr lang="hr-HR" sz="800" dirty="0" err="1" smtClean="0">
                          <a:solidFill>
                            <a:schemeClr val="tx1"/>
                          </a:solidFill>
                        </a:rPr>
                        <a:t>competence</a:t>
                      </a:r>
                      <a:r>
                        <a:rPr lang="hr-HR" sz="8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hr-HR" sz="800" dirty="0" err="1" smtClean="0">
                          <a:solidFill>
                            <a:schemeClr val="tx1"/>
                          </a:solidFill>
                        </a:rPr>
                        <a:t>baseline</a:t>
                      </a:r>
                      <a:r>
                        <a:rPr lang="hr-HR" sz="80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hr-HR" sz="800" dirty="0" err="1" smtClean="0">
                          <a:solidFill>
                            <a:schemeClr val="tx1"/>
                          </a:solidFill>
                        </a:rPr>
                        <a:t>Croatian</a:t>
                      </a:r>
                      <a:r>
                        <a:rPr lang="hr-HR" sz="8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hr-HR" sz="800" dirty="0" err="1" smtClean="0">
                          <a:solidFill>
                            <a:schemeClr val="tx1"/>
                          </a:solidFill>
                        </a:rPr>
                        <a:t>version</a:t>
                      </a:r>
                      <a:r>
                        <a:rPr lang="hr-HR" sz="800" dirty="0" smtClean="0">
                          <a:solidFill>
                            <a:schemeClr val="tx1"/>
                          </a:solidFill>
                        </a:rPr>
                        <a:t> 3.0, Zagreb: </a:t>
                      </a:r>
                      <a:r>
                        <a:rPr lang="hr-HR" sz="800" dirty="0" err="1" smtClean="0">
                          <a:solidFill>
                            <a:schemeClr val="tx1"/>
                          </a:solidFill>
                        </a:rPr>
                        <a:t>Croatian</a:t>
                      </a:r>
                      <a:r>
                        <a:rPr lang="hr-HR" sz="8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hr-HR" sz="800" dirty="0" err="1" smtClean="0">
                          <a:solidFill>
                            <a:schemeClr val="tx1"/>
                          </a:solidFill>
                        </a:rPr>
                        <a:t>association</a:t>
                      </a:r>
                      <a:r>
                        <a:rPr lang="hr-HR" sz="800" dirty="0" smtClean="0">
                          <a:solidFill>
                            <a:schemeClr val="tx1"/>
                          </a:solidFill>
                        </a:rPr>
                        <a:t> for </a:t>
                      </a:r>
                      <a:r>
                        <a:rPr lang="hr-HR" sz="800" dirty="0" err="1" smtClean="0">
                          <a:solidFill>
                            <a:schemeClr val="tx1"/>
                          </a:solidFill>
                        </a:rPr>
                        <a:t>project</a:t>
                      </a:r>
                      <a:r>
                        <a:rPr lang="hr-HR" sz="8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hr-HR" sz="800" dirty="0" err="1" smtClean="0">
                          <a:solidFill>
                            <a:schemeClr val="tx1"/>
                          </a:solidFill>
                        </a:rPr>
                        <a:t>management</a:t>
                      </a:r>
                      <a:r>
                        <a:rPr lang="hr-HR" sz="800" dirty="0" smtClean="0">
                          <a:solidFill>
                            <a:schemeClr val="tx1"/>
                          </a:solidFill>
                        </a:rPr>
                        <a:t>. 2008.  Page 15. http://capm.hr/preuzimanja/ (</a:t>
                      </a:r>
                      <a:r>
                        <a:rPr lang="hr-HR" sz="800" dirty="0" err="1" smtClean="0">
                          <a:solidFill>
                            <a:schemeClr val="tx1"/>
                          </a:solidFill>
                        </a:rPr>
                        <a:t>accessed</a:t>
                      </a:r>
                      <a:r>
                        <a:rPr lang="hr-HR" sz="800" dirty="0" smtClean="0">
                          <a:solidFill>
                            <a:schemeClr val="tx1"/>
                          </a:solidFill>
                        </a:rPr>
                        <a:t> 30/4/2015)</a:t>
                      </a:r>
                      <a:endParaRPr lang="hr-HR" sz="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72872"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Preparations for </a:t>
                      </a:r>
                      <a:r>
                        <a:rPr lang="en-US" sz="800" dirty="0" err="1" smtClean="0">
                          <a:solidFill>
                            <a:schemeClr val="tx1"/>
                          </a:solidFill>
                        </a:rPr>
                        <a:t>eCTD</a:t>
                      </a:r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 and implementation of digital archival information system. 17/9/2014, http://www.safu.hr/en/news/preparations-for-ectd-and-implementation-of-digital-archival-information-system (accessed 30/4/2015)</a:t>
                      </a:r>
                      <a:endParaRPr lang="hr-HR" sz="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72872">
                <a:tc>
                  <a:txBody>
                    <a:bodyPr/>
                    <a:lstStyle/>
                    <a:p>
                      <a:r>
                        <a:rPr lang="hr-HR" sz="800" dirty="0" smtClean="0">
                          <a:solidFill>
                            <a:schemeClr val="tx1"/>
                          </a:solidFill>
                        </a:rPr>
                        <a:t>Rajh, A. Sustavi za upravljanje digitalnom dokumentacijom – nove mogućnosti i novi izazovi za stvaratelje i arhive, Arhivski vjesnik (</a:t>
                      </a:r>
                      <a:r>
                        <a:rPr lang="hr-HR" sz="800" dirty="0" err="1" smtClean="0">
                          <a:solidFill>
                            <a:schemeClr val="tx1"/>
                          </a:solidFill>
                        </a:rPr>
                        <a:t>Bulletin</a:t>
                      </a:r>
                      <a:r>
                        <a:rPr lang="hr-HR" sz="800" dirty="0" smtClean="0">
                          <a:solidFill>
                            <a:schemeClr val="tx1"/>
                          </a:solidFill>
                        </a:rPr>
                        <a:t> d'</a:t>
                      </a:r>
                      <a:r>
                        <a:rPr lang="hr-HR" sz="800" dirty="0" err="1" smtClean="0">
                          <a:solidFill>
                            <a:schemeClr val="tx1"/>
                          </a:solidFill>
                        </a:rPr>
                        <a:t>archives</a:t>
                      </a:r>
                      <a:r>
                        <a:rPr lang="hr-HR" sz="800" dirty="0" smtClean="0">
                          <a:solidFill>
                            <a:schemeClr val="tx1"/>
                          </a:solidFill>
                        </a:rPr>
                        <a:t>) 58/2015 (</a:t>
                      </a:r>
                      <a:r>
                        <a:rPr lang="hr-HR" sz="800" dirty="0" err="1" smtClean="0">
                          <a:solidFill>
                            <a:schemeClr val="tx1"/>
                          </a:solidFill>
                        </a:rPr>
                        <a:t>Manuscript</a:t>
                      </a:r>
                      <a:r>
                        <a:rPr lang="hr-HR" sz="8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hr-HR" sz="800" dirty="0" err="1" smtClean="0">
                          <a:solidFill>
                            <a:schemeClr val="tx1"/>
                          </a:solidFill>
                        </a:rPr>
                        <a:t>submitted</a:t>
                      </a:r>
                      <a:r>
                        <a:rPr lang="hr-HR" sz="800" dirty="0" smtClean="0">
                          <a:solidFill>
                            <a:schemeClr val="tx1"/>
                          </a:solidFill>
                        </a:rPr>
                        <a:t> for </a:t>
                      </a:r>
                      <a:r>
                        <a:rPr lang="hr-HR" sz="800" dirty="0" err="1" smtClean="0">
                          <a:solidFill>
                            <a:schemeClr val="tx1"/>
                          </a:solidFill>
                        </a:rPr>
                        <a:t>publication</a:t>
                      </a:r>
                      <a:r>
                        <a:rPr lang="hr-HR" sz="80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hr-HR" sz="800" dirty="0" err="1" smtClean="0">
                          <a:solidFill>
                            <a:schemeClr val="tx1"/>
                          </a:solidFill>
                        </a:rPr>
                        <a:t>forthcoming</a:t>
                      </a:r>
                      <a:r>
                        <a:rPr lang="hr-HR" sz="800" dirty="0" smtClean="0">
                          <a:solidFill>
                            <a:schemeClr val="tx1"/>
                          </a:solidFill>
                        </a:rPr>
                        <a:t> 2015)</a:t>
                      </a:r>
                      <a:endParaRPr lang="hr-HR" sz="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72872">
                <a:tc>
                  <a:txBody>
                    <a:bodyPr/>
                    <a:lstStyle/>
                    <a:p>
                      <a:r>
                        <a:rPr lang="hr-HR" sz="800" dirty="0" smtClean="0">
                          <a:solidFill>
                            <a:schemeClr val="tx1"/>
                          </a:solidFill>
                        </a:rPr>
                        <a:t>Rajh, A.; Šimundža – </a:t>
                      </a:r>
                      <a:r>
                        <a:rPr lang="hr-HR" sz="800" dirty="0" err="1" smtClean="0">
                          <a:solidFill>
                            <a:schemeClr val="tx1"/>
                          </a:solidFill>
                        </a:rPr>
                        <a:t>Perojević</a:t>
                      </a:r>
                      <a:r>
                        <a:rPr lang="hr-HR" sz="800" dirty="0" smtClean="0">
                          <a:solidFill>
                            <a:schemeClr val="tx1"/>
                          </a:solidFill>
                        </a:rPr>
                        <a:t>, Z. Digitalizacija, prihvat i migracija gradiva u sustav upravljanja zapisima sa ciljevima ostvarivanja temeljnih funkcija HALMED-a i očuvanja gradiva. Studija slučaja. Radovi 48. savjetovanje  Hrvatskog arhivističkog društva, </a:t>
                      </a:r>
                      <a:r>
                        <a:rPr lang="hr-HR" sz="800" dirty="0" err="1" smtClean="0">
                          <a:solidFill>
                            <a:schemeClr val="tx1"/>
                          </a:solidFill>
                        </a:rPr>
                        <a:t>Topusko</a:t>
                      </a:r>
                      <a:r>
                        <a:rPr lang="hr-HR" sz="800" dirty="0" smtClean="0">
                          <a:solidFill>
                            <a:schemeClr val="tx1"/>
                          </a:solidFill>
                        </a:rPr>
                        <a:t> 2015. </a:t>
                      </a:r>
                      <a:endParaRPr lang="hr-HR" sz="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7287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Reference model for an open archival information system (OAIS), Recommended practice CCSDS 650.0-M-2. June 2012, http://public.ccsds.org/publications/archive/650x0m2.pdf, p. 5-3  (accessed 30/4/2015)</a:t>
                      </a:r>
                      <a:endParaRPr lang="hr-HR" sz="8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72872"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800" dirty="0" err="1" smtClean="0">
                          <a:solidFill>
                            <a:schemeClr val="tx1"/>
                          </a:solidFill>
                        </a:rPr>
                        <a:t>Shahani</a:t>
                      </a:r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, C.J., </a:t>
                      </a:r>
                      <a:r>
                        <a:rPr lang="en-US" sz="800" dirty="0" err="1" smtClean="0">
                          <a:solidFill>
                            <a:schemeClr val="tx1"/>
                          </a:solidFill>
                        </a:rPr>
                        <a:t>Manns</a:t>
                      </a:r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, B.,  </a:t>
                      </a:r>
                      <a:r>
                        <a:rPr lang="en-US" sz="800" dirty="0" err="1" smtClean="0">
                          <a:solidFill>
                            <a:schemeClr val="tx1"/>
                          </a:solidFill>
                        </a:rPr>
                        <a:t>Youket</a:t>
                      </a:r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, M. Longevity of CD media: Research at the Library of Congress, Preservation of Electronic Records: New Knowledge and Decision–Making: Post Prints of a Conference, Symposium 2003, 197–206. Ottawa: Canadian Conservation Institute, 2005</a:t>
                      </a:r>
                      <a:endParaRPr lang="hr-HR" sz="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72872">
                <a:tc>
                  <a:txBody>
                    <a:bodyPr/>
                    <a:lstStyle/>
                    <a:p>
                      <a:r>
                        <a:rPr lang="en-GB" sz="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Slattery, O.; Lu, R.; Zheng, J.; Byers, F.; Tang, X. Stability Comparison of Recordable Optical</a:t>
                      </a:r>
                      <a:endParaRPr lang="hr-HR" sz="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Discs—A Study of Error Rates in Harsh Conditions, Journal of Research of the National Institute of Standards and Technology, Volume 109, Number 5, September-October 2004</a:t>
                      </a:r>
                      <a:endParaRPr lang="hr-HR" sz="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272872"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Standard operative procedure AG-ARR-0005 Ingest of SIPs and migration of optical media, 1st ed., HALMED, 2015</a:t>
                      </a:r>
                      <a:endParaRPr lang="hr-HR" sz="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72872">
                <a:tc>
                  <a:txBody>
                    <a:bodyPr/>
                    <a:lstStyle/>
                    <a:p>
                      <a:r>
                        <a:rPr lang="hr-HR" sz="800" dirty="0" smtClean="0">
                          <a:solidFill>
                            <a:schemeClr val="tx1"/>
                          </a:solidFill>
                        </a:rPr>
                        <a:t>Standard operative procedure AG-OP-0053 Project </a:t>
                      </a:r>
                      <a:r>
                        <a:rPr lang="hr-HR" sz="800" dirty="0" err="1" smtClean="0">
                          <a:solidFill>
                            <a:schemeClr val="tx1"/>
                          </a:solidFill>
                        </a:rPr>
                        <a:t>management</a:t>
                      </a:r>
                      <a:r>
                        <a:rPr lang="hr-HR" sz="800" dirty="0" smtClean="0">
                          <a:solidFill>
                            <a:schemeClr val="tx1"/>
                          </a:solidFill>
                        </a:rPr>
                        <a:t>, 2nd </a:t>
                      </a:r>
                      <a:r>
                        <a:rPr lang="hr-HR" sz="800" dirty="0" err="1" smtClean="0">
                          <a:solidFill>
                            <a:schemeClr val="tx1"/>
                          </a:solidFill>
                        </a:rPr>
                        <a:t>ed</a:t>
                      </a:r>
                      <a:r>
                        <a:rPr lang="hr-HR" sz="800" dirty="0" smtClean="0">
                          <a:solidFill>
                            <a:schemeClr val="tx1"/>
                          </a:solidFill>
                        </a:rPr>
                        <a:t>., HALMED, 2015</a:t>
                      </a:r>
                      <a:endParaRPr lang="hr-HR" sz="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72872">
                <a:tc>
                  <a:txBody>
                    <a:bodyPr/>
                    <a:lstStyle/>
                    <a:p>
                      <a:r>
                        <a:rPr lang="en-US" sz="800" dirty="0" err="1" smtClean="0">
                          <a:solidFill>
                            <a:schemeClr val="tx1"/>
                          </a:solidFill>
                        </a:rPr>
                        <a:t>Stančić</a:t>
                      </a:r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, H.; Rajh, A.; </a:t>
                      </a:r>
                      <a:r>
                        <a:rPr lang="en-US" sz="800" dirty="0" err="1" smtClean="0">
                          <a:solidFill>
                            <a:schemeClr val="tx1"/>
                          </a:solidFill>
                        </a:rPr>
                        <a:t>Tušek</a:t>
                      </a:r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, M. Are optical disks suitable for LTP?, 10/13th International Conference Information Technology and Journalism Collaborative Media and Content Management 15-23/5/2008</a:t>
                      </a:r>
                      <a:endParaRPr lang="hr-HR" sz="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7287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Stančić</a:t>
                      </a:r>
                      <a:r>
                        <a:rPr lang="en-GB" sz="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H. Theoretical model of persistent preservation of authenticity of digital information objects, PhD dissertation. Zagreb: Faculty of humanities and social sciences, 2005</a:t>
                      </a:r>
                      <a:endParaRPr lang="hr-HR" sz="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272872"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Shepherd, Elizabeth </a:t>
                      </a:r>
                      <a:r>
                        <a:rPr lang="en-US" sz="800" dirty="0" err="1" smtClean="0">
                          <a:solidFill>
                            <a:schemeClr val="tx1"/>
                          </a:solidFill>
                        </a:rPr>
                        <a:t>i</a:t>
                      </a:r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 Yeo, Geoffrey, Managing records – a handbook of principles and practice. London: Facet Publishing, 2003</a:t>
                      </a:r>
                      <a:endParaRPr lang="hr-HR" sz="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72872"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Turner, J.R. (</a:t>
                      </a:r>
                      <a:r>
                        <a:rPr lang="en-US" sz="800" dirty="0" err="1" smtClean="0">
                          <a:solidFill>
                            <a:schemeClr val="tx1"/>
                          </a:solidFill>
                        </a:rPr>
                        <a:t>edt</a:t>
                      </a:r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), Gower Handbook of Project Management, </a:t>
                      </a:r>
                      <a:r>
                        <a:rPr lang="en-US" sz="800" dirty="0" err="1" smtClean="0">
                          <a:solidFill>
                            <a:schemeClr val="tx1"/>
                          </a:solidFill>
                        </a:rPr>
                        <a:t>Aldershot</a:t>
                      </a:r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: Gower, 2007</a:t>
                      </a:r>
                      <a:endParaRPr lang="hr-HR" sz="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>
          <a:xfrm rot="16200000">
            <a:off x="5834685" y="3534469"/>
            <a:ext cx="6048672" cy="365125"/>
          </a:xfrm>
        </p:spPr>
        <p:txBody>
          <a:bodyPr/>
          <a:lstStyle/>
          <a:p>
            <a:r>
              <a:rPr lang="en-US" dirty="0" smtClean="0"/>
              <a:t>5th International Conference The Future of Information Sciences (</a:t>
            </a:r>
            <a:r>
              <a:rPr lang="en-US" dirty="0" err="1" smtClean="0"/>
              <a:t>INFuture</a:t>
            </a:r>
            <a:r>
              <a:rPr lang="en-US" dirty="0" smtClean="0"/>
              <a:t>) e-Institutions – Openness, Accessibility, and Preservation Zagreb, 11-13 November 2015</a:t>
            </a:r>
            <a:endParaRPr lang="hr-HR" dirty="0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>
          <a:xfrm>
            <a:off x="-21392" y="6462355"/>
            <a:ext cx="370384" cy="365125"/>
          </a:xfrm>
        </p:spPr>
        <p:txBody>
          <a:bodyPr/>
          <a:lstStyle/>
          <a:p>
            <a:fld id="{63C03A18-1BE2-487D-92D8-585057AF460F}" type="slidenum">
              <a:rPr lang="hr-HR" smtClean="0"/>
              <a:t>19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947475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 smtClean="0"/>
              <a:t>Archivist</a:t>
            </a:r>
            <a:endParaRPr lang="en-GB" noProof="0" dirty="0"/>
          </a:p>
        </p:txBody>
      </p:sp>
      <p:sp>
        <p:nvSpPr>
          <p:cNvPr id="5" name="Rezervirano mjesto sadržaja 2"/>
          <p:cNvSpPr txBox="1">
            <a:spLocks/>
          </p:cNvSpPr>
          <p:nvPr/>
        </p:nvSpPr>
        <p:spPr>
          <a:xfrm>
            <a:off x="4932040" y="1628800"/>
            <a:ext cx="3898776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hr-HR" dirty="0"/>
          </a:p>
        </p:txBody>
      </p:sp>
      <p:sp>
        <p:nvSpPr>
          <p:cNvPr id="6" name="Rezervirano mjesto sadržaja 2"/>
          <p:cNvSpPr txBox="1">
            <a:spLocks/>
          </p:cNvSpPr>
          <p:nvPr/>
        </p:nvSpPr>
        <p:spPr>
          <a:xfrm>
            <a:off x="4644008" y="1628799"/>
            <a:ext cx="3898776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hr-HR" dirty="0"/>
          </a:p>
        </p:txBody>
      </p:sp>
      <p:sp>
        <p:nvSpPr>
          <p:cNvPr id="7" name="Rezervirano mjesto sadržaja 2"/>
          <p:cNvSpPr txBox="1">
            <a:spLocks/>
          </p:cNvSpPr>
          <p:nvPr/>
        </p:nvSpPr>
        <p:spPr>
          <a:xfrm>
            <a:off x="3851920" y="1556792"/>
            <a:ext cx="4618856" cy="4525963"/>
          </a:xfrm>
          <a:prstGeom prst="rect">
            <a:avLst/>
          </a:prstGeom>
        </p:spPr>
        <p:style>
          <a:lnRef idx="0">
            <a:scrgbClr r="0" g="0" b="0"/>
          </a:lnRef>
          <a:fillRef idx="1001">
            <a:schemeClr val="lt2"/>
          </a:fillRef>
          <a:effectRef idx="0">
            <a:scrgbClr r="0" g="0" b="0"/>
          </a:effectRef>
          <a:fontRef idx="major"/>
        </p:style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400" dirty="0" smtClean="0"/>
              <a:t>Questioning paradigm (</a:t>
            </a:r>
            <a:r>
              <a:rPr lang="en-GB" sz="2400" dirty="0" err="1" smtClean="0"/>
              <a:t>Ridener</a:t>
            </a:r>
            <a:r>
              <a:rPr lang="en-GB" sz="2400" dirty="0" smtClean="0"/>
              <a:t> 2009) + influence of ICT domain</a:t>
            </a:r>
          </a:p>
          <a:p>
            <a:pPr lvl="1"/>
            <a:r>
              <a:rPr lang="en-GB" sz="2000" dirty="0" smtClean="0"/>
              <a:t>Archivist as active expert (appraisal, creation of archives)</a:t>
            </a:r>
          </a:p>
          <a:p>
            <a:pPr lvl="1"/>
            <a:r>
              <a:rPr lang="en-GB" sz="2000" dirty="0" smtClean="0"/>
              <a:t>Connecting technological possibilities and professional requirements</a:t>
            </a:r>
          </a:p>
          <a:p>
            <a:r>
              <a:rPr lang="en-GB" sz="2400" dirty="0" smtClean="0"/>
              <a:t>Increasing number of projects related to LTP</a:t>
            </a:r>
          </a:p>
          <a:p>
            <a:pPr lvl="1"/>
            <a:r>
              <a:rPr lang="en-GB" sz="2000" dirty="0" smtClean="0"/>
              <a:t>(Typical) archivist as </a:t>
            </a:r>
            <a:r>
              <a:rPr lang="en-GB" sz="2000" dirty="0"/>
              <a:t>member of project </a:t>
            </a:r>
            <a:r>
              <a:rPr lang="en-GB" sz="2000" dirty="0" smtClean="0"/>
              <a:t>team</a:t>
            </a:r>
            <a:r>
              <a:rPr lang="hr-HR" sz="2000" dirty="0" smtClean="0"/>
              <a:t> </a:t>
            </a:r>
            <a:r>
              <a:rPr lang="en-GB" sz="2000" dirty="0" smtClean="0"/>
              <a:t>or</a:t>
            </a:r>
            <a:r>
              <a:rPr lang="hr-HR" sz="2000" dirty="0" smtClean="0"/>
              <a:t> </a:t>
            </a:r>
            <a:r>
              <a:rPr lang="en-GB" sz="2000" dirty="0" smtClean="0"/>
              <a:t>project </a:t>
            </a:r>
            <a:r>
              <a:rPr lang="en-GB" sz="2000" dirty="0"/>
              <a:t>manager </a:t>
            </a:r>
            <a:endParaRPr lang="en-GB" sz="2000" dirty="0" smtClean="0"/>
          </a:p>
          <a:p>
            <a:pPr marL="914400" lvl="2" indent="0">
              <a:buNone/>
            </a:pPr>
            <a:r>
              <a:rPr lang="en-GB" sz="1600" dirty="0" smtClean="0"/>
              <a:t>lacks formal PM experience…</a:t>
            </a:r>
          </a:p>
          <a:p>
            <a:pPr marL="914400" lvl="2" indent="0">
              <a:buNone/>
            </a:pPr>
            <a:r>
              <a:rPr lang="en-GB" sz="1600" dirty="0" smtClean="0"/>
              <a:t>but he or she should be visionary in professional sense, captain in organisational sense…and firefighter as well!</a:t>
            </a:r>
            <a:endParaRPr lang="en-GB" sz="1600" dirty="0"/>
          </a:p>
        </p:txBody>
      </p:sp>
      <p:sp>
        <p:nvSpPr>
          <p:cNvPr id="9" name="Rezervirano mjesto podnožja 8"/>
          <p:cNvSpPr>
            <a:spLocks noGrp="1"/>
          </p:cNvSpPr>
          <p:nvPr>
            <p:ph type="ftr" sz="quarter" idx="11"/>
          </p:nvPr>
        </p:nvSpPr>
        <p:spPr>
          <a:xfrm>
            <a:off x="827584" y="6356350"/>
            <a:ext cx="7200800" cy="365125"/>
          </a:xfrm>
        </p:spPr>
        <p:txBody>
          <a:bodyPr/>
          <a:lstStyle/>
          <a:p>
            <a:r>
              <a:rPr lang="en-US" dirty="0" smtClean="0"/>
              <a:t>5th International Conference The Future of Information Sciences (</a:t>
            </a:r>
            <a:r>
              <a:rPr lang="en-US" dirty="0" err="1" smtClean="0"/>
              <a:t>INFuture</a:t>
            </a:r>
            <a:r>
              <a:rPr lang="en-US" dirty="0" smtClean="0"/>
              <a:t>) e-Institutions – Openness, Accessibility, and Preservation Zagreb, 11-13 November 2015</a:t>
            </a:r>
            <a:endParaRPr lang="hr-HR" dirty="0"/>
          </a:p>
        </p:txBody>
      </p:sp>
      <p:sp>
        <p:nvSpPr>
          <p:cNvPr id="10" name="Rezervirano mjesto broja slajda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03A18-1BE2-487D-92D8-585057AF460F}" type="slidenum">
              <a:rPr lang="hr-HR" smtClean="0"/>
              <a:t>2</a:t>
            </a:fld>
            <a:endParaRPr lang="hr-HR"/>
          </a:p>
        </p:txBody>
      </p:sp>
      <p:pic>
        <p:nvPicPr>
          <p:cNvPr id="12" name="Rezervirano mjesto sadržaja 11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1556792"/>
            <a:ext cx="2545854" cy="4525963"/>
          </a:xfrm>
        </p:spPr>
      </p:pic>
    </p:spTree>
    <p:extLst>
      <p:ext uri="{BB962C8B-B14F-4D97-AF65-F5344CB8AC3E}">
        <p14:creationId xmlns:p14="http://schemas.microsoft.com/office/powerpoint/2010/main" val="2818277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 smtClean="0"/>
              <a:t>Inner drive</a:t>
            </a:r>
            <a:endParaRPr lang="en-GB" noProof="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GB" sz="2400" noProof="0" dirty="0" smtClean="0"/>
              <a:t>Initial problems</a:t>
            </a:r>
          </a:p>
          <a:p>
            <a:pPr lvl="1"/>
            <a:r>
              <a:rPr lang="en-GB" sz="2000" noProof="0" dirty="0" smtClean="0"/>
              <a:t>Producer of records is not </a:t>
            </a:r>
            <a:r>
              <a:rPr lang="hr-HR" sz="2000" noProof="0" dirty="0" smtClean="0"/>
              <a:t>(</a:t>
            </a:r>
            <a:r>
              <a:rPr lang="en-GB" sz="2000" noProof="0" dirty="0" smtClean="0"/>
              <a:t>always</a:t>
            </a:r>
            <a:r>
              <a:rPr lang="hr-HR" sz="2000" noProof="0" dirty="0" smtClean="0"/>
              <a:t>)</a:t>
            </a:r>
            <a:r>
              <a:rPr lang="en-GB" sz="2000" noProof="0" dirty="0" smtClean="0"/>
              <a:t> aware of archival requirements</a:t>
            </a:r>
          </a:p>
          <a:p>
            <a:pPr lvl="1"/>
            <a:r>
              <a:rPr lang="en-GB" sz="2000" noProof="0" dirty="0" smtClean="0"/>
              <a:t>Using different media for transfer (emphasis on the purpose of carrier)</a:t>
            </a:r>
          </a:p>
          <a:p>
            <a:pPr lvl="1"/>
            <a:r>
              <a:rPr lang="en-GB" sz="2000" noProof="0" dirty="0" smtClean="0"/>
              <a:t>Damage of media and deterioration </a:t>
            </a:r>
          </a:p>
          <a:p>
            <a:pPr lvl="1"/>
            <a:endParaRPr lang="en-GB" sz="2000" noProof="0" dirty="0" smtClean="0"/>
          </a:p>
          <a:p>
            <a:r>
              <a:rPr lang="en-GB" sz="2400" noProof="0" dirty="0" smtClean="0"/>
              <a:t>Furthermore</a:t>
            </a:r>
          </a:p>
          <a:p>
            <a:pPr lvl="1"/>
            <a:r>
              <a:rPr lang="en-GB" sz="2000" noProof="0" dirty="0" smtClean="0"/>
              <a:t>Records on optical media carriers that have not yet been migrated into document and records management system are in risk while awaiting copying (</a:t>
            </a:r>
            <a:r>
              <a:rPr lang="en-GB" sz="2000" noProof="0" dirty="0" err="1" smtClean="0"/>
              <a:t>Stančić</a:t>
            </a:r>
            <a:r>
              <a:rPr lang="en-GB" sz="2000" noProof="0" dirty="0" smtClean="0"/>
              <a:t>, Rajh, </a:t>
            </a:r>
            <a:r>
              <a:rPr lang="en-GB" sz="2000" noProof="0" dirty="0" err="1" smtClean="0"/>
              <a:t>Tušek</a:t>
            </a:r>
            <a:r>
              <a:rPr lang="en-GB" sz="2000" noProof="0" dirty="0" smtClean="0"/>
              <a:t>, 2008)</a:t>
            </a:r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>
          <a:xfrm>
            <a:off x="827584" y="6356350"/>
            <a:ext cx="7200800" cy="365125"/>
          </a:xfrm>
        </p:spPr>
        <p:txBody>
          <a:bodyPr/>
          <a:lstStyle/>
          <a:p>
            <a:r>
              <a:rPr lang="en-US" dirty="0" smtClean="0"/>
              <a:t>5th International Conference The Future of Information Sciences (</a:t>
            </a:r>
            <a:r>
              <a:rPr lang="en-US" dirty="0" err="1" smtClean="0"/>
              <a:t>INFuture</a:t>
            </a:r>
            <a:r>
              <a:rPr lang="en-US" dirty="0" smtClean="0"/>
              <a:t>) e-Institutions – Openness, Accessibility, and Preservation Zagreb, 11-13 November 2015</a:t>
            </a:r>
            <a:endParaRPr lang="hr-HR" dirty="0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03A18-1BE2-487D-92D8-585057AF460F}" type="slidenum">
              <a:rPr lang="hr-HR" smtClean="0"/>
              <a:t>3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25079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 smtClean="0"/>
              <a:t>Inner drive</a:t>
            </a:r>
            <a:endParaRPr lang="en-GB" noProof="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style>
          <a:lnRef idx="0">
            <a:scrgbClr r="0" g="0" b="0"/>
          </a:lnRef>
          <a:fillRef idx="1001">
            <a:schemeClr val="lt2"/>
          </a:fillRef>
          <a:effectRef idx="0">
            <a:scrgbClr r="0" g="0" b="0"/>
          </a:effectRef>
          <a:fontRef idx="major"/>
        </p:style>
        <p:txBody>
          <a:bodyPr>
            <a:normAutofit/>
          </a:bodyPr>
          <a:lstStyle/>
          <a:p>
            <a:r>
              <a:rPr lang="en-GB" sz="2400" noProof="0" dirty="0" smtClean="0"/>
              <a:t>Case study</a:t>
            </a:r>
          </a:p>
          <a:p>
            <a:endParaRPr lang="en-GB" sz="2400" noProof="0" dirty="0" smtClean="0"/>
          </a:p>
          <a:p>
            <a:pPr lvl="1"/>
            <a:r>
              <a:rPr lang="en-GB" sz="2000" noProof="0" dirty="0" smtClean="0"/>
              <a:t>HALMED - Croatian authority for regulation of medicinal products, medical devices and homeopathic medical products</a:t>
            </a:r>
          </a:p>
          <a:p>
            <a:pPr lvl="1"/>
            <a:endParaRPr lang="en-GB" sz="2000" noProof="0" dirty="0" smtClean="0"/>
          </a:p>
          <a:p>
            <a:pPr lvl="1"/>
            <a:r>
              <a:rPr lang="en-GB" sz="2000" noProof="0" dirty="0" smtClean="0"/>
              <a:t>implemented document and records management system in 2014 (</a:t>
            </a:r>
            <a:r>
              <a:rPr lang="en-GB" sz="2000" i="1" noProof="0" dirty="0" smtClean="0"/>
              <a:t>Digital archival information system, DAIS</a:t>
            </a:r>
            <a:r>
              <a:rPr lang="en-GB" sz="2000" noProof="0" dirty="0" smtClean="0"/>
              <a:t>)</a:t>
            </a:r>
          </a:p>
          <a:p>
            <a:pPr lvl="1"/>
            <a:endParaRPr lang="en-GB" sz="2000" noProof="0" dirty="0" smtClean="0"/>
          </a:p>
          <a:p>
            <a:pPr lvl="2"/>
            <a:r>
              <a:rPr lang="en-GB" sz="1600" noProof="0" dirty="0" smtClean="0"/>
              <a:t>FileNet P8 platform, Content navigator, Enterprise records, Migration and ingest module and other modules, two repositories (ROS for document management, FPOS in conjunction with archival application)</a:t>
            </a:r>
          </a:p>
          <a:p>
            <a:pPr lvl="1"/>
            <a:endParaRPr lang="en-GB" sz="2000" noProof="0" dirty="0" smtClean="0"/>
          </a:p>
          <a:p>
            <a:pPr lvl="2"/>
            <a:endParaRPr lang="en-GB" sz="1600" noProof="0" dirty="0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>
          <a:xfrm>
            <a:off x="827584" y="6356350"/>
            <a:ext cx="7200800" cy="365125"/>
          </a:xfrm>
        </p:spPr>
        <p:txBody>
          <a:bodyPr/>
          <a:lstStyle/>
          <a:p>
            <a:r>
              <a:rPr lang="en-US" dirty="0" smtClean="0"/>
              <a:t>5th International Conference The Future of Information Sciences (</a:t>
            </a:r>
            <a:r>
              <a:rPr lang="en-US" dirty="0" err="1" smtClean="0"/>
              <a:t>INFuture</a:t>
            </a:r>
            <a:r>
              <a:rPr lang="en-US" dirty="0" smtClean="0"/>
              <a:t>) e-Institutions – Openness, Accessibility, and Preservation Zagreb, 11-13 November 2015</a:t>
            </a:r>
            <a:endParaRPr lang="hr-HR" dirty="0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03A18-1BE2-487D-92D8-585057AF460F}" type="slidenum">
              <a:rPr lang="hr-HR" smtClean="0"/>
              <a:t>4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57056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 smtClean="0"/>
              <a:t>Inner drive</a:t>
            </a:r>
            <a:endParaRPr lang="en-GB" noProof="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GB" sz="2400" noProof="0" dirty="0" smtClean="0"/>
              <a:t>Case study</a:t>
            </a:r>
          </a:p>
          <a:p>
            <a:pPr lvl="1"/>
            <a:endParaRPr lang="en-GB" sz="2000" noProof="0" dirty="0" smtClean="0"/>
          </a:p>
          <a:p>
            <a:pPr lvl="1"/>
            <a:r>
              <a:rPr lang="en-GB" sz="2000" noProof="0" dirty="0" smtClean="0"/>
              <a:t>DAIS implemented by Ericsson Tesla, archival application by Omega Software</a:t>
            </a:r>
          </a:p>
          <a:p>
            <a:pPr lvl="1"/>
            <a:endParaRPr lang="en-GB" sz="2000" noProof="0" dirty="0" smtClean="0"/>
          </a:p>
          <a:p>
            <a:pPr lvl="1"/>
            <a:r>
              <a:rPr lang="en-GB" sz="2000" noProof="0" dirty="0" smtClean="0"/>
              <a:t>Archive accumulated a large amount of compact discs over time, backlog</a:t>
            </a:r>
          </a:p>
          <a:p>
            <a:pPr lvl="1"/>
            <a:endParaRPr lang="en-GB" sz="2000" noProof="0" dirty="0" smtClean="0"/>
          </a:p>
          <a:p>
            <a:pPr lvl="1"/>
            <a:r>
              <a:rPr lang="en-GB" sz="2000" noProof="0" dirty="0" smtClean="0"/>
              <a:t>Migration drive in the case of submitted optical media is prevention of media decay</a:t>
            </a:r>
          </a:p>
          <a:p>
            <a:pPr lvl="1"/>
            <a:endParaRPr lang="en-GB" sz="2000" noProof="0" dirty="0" smtClean="0"/>
          </a:p>
          <a:p>
            <a:pPr lvl="2"/>
            <a:endParaRPr lang="en-GB" sz="1600" noProof="0" dirty="0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>
          <a:xfrm>
            <a:off x="827584" y="6356350"/>
            <a:ext cx="7200800" cy="365125"/>
          </a:xfrm>
        </p:spPr>
        <p:txBody>
          <a:bodyPr/>
          <a:lstStyle/>
          <a:p>
            <a:r>
              <a:rPr lang="en-US" dirty="0" smtClean="0"/>
              <a:t>5th International Conference The Future of Information Sciences (</a:t>
            </a:r>
            <a:r>
              <a:rPr lang="en-US" dirty="0" err="1" smtClean="0"/>
              <a:t>INFuture</a:t>
            </a:r>
            <a:r>
              <a:rPr lang="en-US" dirty="0" smtClean="0"/>
              <a:t>) e-Institutions – Openness, Accessibility, and Preservation Zagreb, 11-13 November 2015</a:t>
            </a:r>
            <a:endParaRPr lang="hr-HR" dirty="0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03A18-1BE2-487D-92D8-585057AF460F}" type="slidenum">
              <a:rPr lang="hr-HR" smtClean="0"/>
              <a:t>5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78530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 smtClean="0"/>
              <a:t>Migration</a:t>
            </a:r>
            <a:endParaRPr lang="en-GB" noProof="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style>
          <a:lnRef idx="0">
            <a:scrgbClr r="0" g="0" b="0"/>
          </a:lnRef>
          <a:fillRef idx="1001">
            <a:schemeClr val="lt2"/>
          </a:fillRef>
          <a:effectRef idx="0">
            <a:scrgbClr r="0" g="0" b="0"/>
          </a:effectRef>
          <a:fontRef idx="major"/>
        </p:style>
        <p:txBody>
          <a:bodyPr/>
          <a:lstStyle/>
          <a:p>
            <a:r>
              <a:rPr lang="en-GB" sz="2400" noProof="0" dirty="0" smtClean="0"/>
              <a:t>Record</a:t>
            </a:r>
          </a:p>
          <a:p>
            <a:pPr lvl="1"/>
            <a:r>
              <a:rPr lang="en-GB" sz="2000" noProof="0" dirty="0" smtClean="0"/>
              <a:t>set of data collected from the storage, dispatched to a memory, represented by review or edit software, and shown on user’s screen </a:t>
            </a:r>
          </a:p>
          <a:p>
            <a:pPr lvl="1"/>
            <a:r>
              <a:rPr lang="en-GB" sz="2000" noProof="0" dirty="0" smtClean="0"/>
              <a:t>authenticity of digital record is not necessarily tied in with the notion of digital media as a carrier</a:t>
            </a:r>
          </a:p>
          <a:p>
            <a:pPr lvl="1"/>
            <a:endParaRPr lang="en-GB" sz="2000" noProof="0" dirty="0" smtClean="0"/>
          </a:p>
          <a:p>
            <a:r>
              <a:rPr lang="en-GB" sz="2400" noProof="0" dirty="0" smtClean="0"/>
              <a:t>Migration</a:t>
            </a:r>
          </a:p>
          <a:p>
            <a:pPr lvl="1"/>
            <a:r>
              <a:rPr lang="en-GB" sz="2000" noProof="0" dirty="0" smtClean="0"/>
              <a:t>several types of migration according to OAIS model/standard, from simple migration to complex migrations – refreshment, replication, repackaging and transformation</a:t>
            </a:r>
          </a:p>
          <a:p>
            <a:pPr lvl="1"/>
            <a:endParaRPr lang="en-GB" sz="2000" noProof="0" dirty="0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>
          <a:xfrm>
            <a:off x="827584" y="6356350"/>
            <a:ext cx="7200800" cy="365125"/>
          </a:xfrm>
        </p:spPr>
        <p:txBody>
          <a:bodyPr/>
          <a:lstStyle/>
          <a:p>
            <a:r>
              <a:rPr lang="en-US" dirty="0" smtClean="0"/>
              <a:t>5th International Conference The Future of Information Sciences (</a:t>
            </a:r>
            <a:r>
              <a:rPr lang="en-US" dirty="0" err="1" smtClean="0"/>
              <a:t>INFuture</a:t>
            </a:r>
            <a:r>
              <a:rPr lang="en-US" dirty="0" smtClean="0"/>
              <a:t>) e-Institutions – Openness, Accessibility, and Preservation Zagreb, 11-13 November 2015</a:t>
            </a:r>
            <a:endParaRPr lang="hr-HR" dirty="0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03A18-1BE2-487D-92D8-585057AF460F}" type="slidenum">
              <a:rPr lang="hr-HR" smtClean="0"/>
              <a:t>6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23095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 smtClean="0"/>
              <a:t>Migration</a:t>
            </a:r>
            <a:endParaRPr lang="en-GB" noProof="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hangingPunct="0"/>
            <a:r>
              <a:rPr lang="en-GB" sz="2400" noProof="0" dirty="0" smtClean="0"/>
              <a:t>Migration in HALMED – process</a:t>
            </a:r>
          </a:p>
          <a:p>
            <a:pPr hangingPunct="0"/>
            <a:endParaRPr lang="en-GB" sz="2400" noProof="0" dirty="0" smtClean="0"/>
          </a:p>
          <a:p>
            <a:pPr marL="457200" indent="-457200" hangingPunct="0">
              <a:buFont typeface="+mj-lt"/>
              <a:buAutoNum type="arabicPeriod"/>
            </a:pPr>
            <a:r>
              <a:rPr lang="en-GB" sz="2000" noProof="0" dirty="0" smtClean="0"/>
              <a:t>registration of SIP package on optical media into archival application with barcoding of the physical technical unit (disc)</a:t>
            </a:r>
          </a:p>
          <a:p>
            <a:pPr marL="457200" indent="-457200" hangingPunct="0">
              <a:buFont typeface="+mj-lt"/>
              <a:buAutoNum type="arabicPeriod"/>
            </a:pPr>
            <a:r>
              <a:rPr lang="en-GB" sz="2000" noProof="0" dirty="0" smtClean="0"/>
              <a:t>copying folders and files into folder with the same barcode </a:t>
            </a:r>
          </a:p>
          <a:p>
            <a:pPr marL="457200" indent="-457200" hangingPunct="0">
              <a:buFont typeface="+mj-lt"/>
              <a:buAutoNum type="arabicPeriod"/>
            </a:pPr>
            <a:r>
              <a:rPr lang="en-GB" sz="2000" noProof="0" dirty="0" smtClean="0"/>
              <a:t>migration of files by document and records management system DAIS into new digital technical unit</a:t>
            </a:r>
          </a:p>
          <a:p>
            <a:pPr marL="457200" indent="-457200" hangingPunct="0">
              <a:buFont typeface="+mj-lt"/>
              <a:buAutoNum type="arabicPeriod"/>
            </a:pPr>
            <a:r>
              <a:rPr lang="en-GB" sz="2000" noProof="0" dirty="0" smtClean="0"/>
              <a:t>automatic registration of new digital technical unit into archival application linked to DAIS</a:t>
            </a:r>
          </a:p>
          <a:p>
            <a:pPr marL="457200" indent="-457200" hangingPunct="0">
              <a:buFont typeface="+mj-lt"/>
              <a:buAutoNum type="arabicPeriod"/>
            </a:pPr>
            <a:r>
              <a:rPr lang="en-GB" sz="2000" noProof="0" dirty="0" smtClean="0"/>
              <a:t>automatic file conversion into PDF/A (</a:t>
            </a:r>
            <a:r>
              <a:rPr lang="en-GB" sz="2000" noProof="0" dirty="0" err="1" smtClean="0"/>
              <a:t>Aspose</a:t>
            </a:r>
            <a:r>
              <a:rPr lang="en-GB" sz="2000" noProof="0" dirty="0" smtClean="0"/>
              <a:t>)</a:t>
            </a:r>
            <a:endParaRPr lang="en-GB" sz="2000" noProof="0" dirty="0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>
          <a:xfrm>
            <a:off x="827584" y="6356350"/>
            <a:ext cx="7200800" cy="365125"/>
          </a:xfrm>
        </p:spPr>
        <p:txBody>
          <a:bodyPr/>
          <a:lstStyle/>
          <a:p>
            <a:r>
              <a:rPr lang="en-US" dirty="0" smtClean="0"/>
              <a:t>5th International Conference The Future of Information Sciences (</a:t>
            </a:r>
            <a:r>
              <a:rPr lang="en-US" dirty="0" err="1" smtClean="0"/>
              <a:t>INFuture</a:t>
            </a:r>
            <a:r>
              <a:rPr lang="en-US" dirty="0" smtClean="0"/>
              <a:t>) e-Institutions – Openness, Accessibility, and Preservation Zagreb, 11-13 November 2015</a:t>
            </a:r>
            <a:endParaRPr lang="hr-HR" dirty="0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03A18-1BE2-487D-92D8-585057AF460F}" type="slidenum">
              <a:rPr lang="hr-HR" smtClean="0"/>
              <a:t>7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08184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 smtClean="0"/>
              <a:t>Migration</a:t>
            </a:r>
            <a:endParaRPr lang="en-GB" noProof="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style>
          <a:lnRef idx="0">
            <a:scrgbClr r="0" g="0" b="0"/>
          </a:lnRef>
          <a:fillRef idx="1001">
            <a:schemeClr val="lt2"/>
          </a:fillRef>
          <a:effectRef idx="0">
            <a:scrgbClr r="0" g="0" b="0"/>
          </a:effectRef>
          <a:fontRef idx="major"/>
        </p:style>
        <p:txBody>
          <a:bodyPr>
            <a:normAutofit fontScale="70000" lnSpcReduction="20000"/>
          </a:bodyPr>
          <a:lstStyle/>
          <a:p>
            <a:pPr hangingPunct="0"/>
            <a:r>
              <a:rPr lang="en-GB" sz="3400" noProof="0" dirty="0" smtClean="0"/>
              <a:t>Migration in HALMED – characteristics</a:t>
            </a:r>
          </a:p>
          <a:p>
            <a:pPr hangingPunct="0"/>
            <a:endParaRPr lang="en-GB" sz="2400" noProof="0" dirty="0" smtClean="0"/>
          </a:p>
          <a:p>
            <a:pPr lvl="1"/>
            <a:r>
              <a:rPr lang="en-GB" noProof="0" dirty="0" smtClean="0"/>
              <a:t>folder structure is kept on conceptual level, although storage itself is organised differently</a:t>
            </a:r>
          </a:p>
          <a:p>
            <a:pPr lvl="2"/>
            <a:r>
              <a:rPr lang="en-GB" noProof="0" dirty="0" smtClean="0"/>
              <a:t>Structure kept  in document module of DAIS system</a:t>
            </a:r>
          </a:p>
          <a:p>
            <a:pPr lvl="2"/>
            <a:r>
              <a:rPr lang="en-GB" noProof="0" dirty="0" smtClean="0"/>
              <a:t>Organisation - metadata in database and objects in file storage until its replacement with archival storage, i.e. EMC </a:t>
            </a:r>
            <a:r>
              <a:rPr lang="en-GB" noProof="0" dirty="0" err="1" smtClean="0"/>
              <a:t>Isilon</a:t>
            </a:r>
            <a:endParaRPr lang="en-GB" noProof="0" dirty="0" smtClean="0"/>
          </a:p>
          <a:p>
            <a:pPr lvl="2"/>
            <a:endParaRPr lang="en-GB" noProof="0" dirty="0" smtClean="0"/>
          </a:p>
          <a:p>
            <a:pPr lvl="1"/>
            <a:r>
              <a:rPr lang="en-GB" noProof="0" dirty="0" smtClean="0"/>
              <a:t>content is linked with original unit through barcode identifier provided by archival application </a:t>
            </a:r>
          </a:p>
          <a:p>
            <a:pPr lvl="2"/>
            <a:r>
              <a:rPr lang="en-GB" noProof="0" dirty="0" smtClean="0"/>
              <a:t>metadata are re-used through this linking</a:t>
            </a:r>
          </a:p>
          <a:p>
            <a:pPr lvl="2"/>
            <a:endParaRPr lang="en-GB" noProof="0" dirty="0" smtClean="0"/>
          </a:p>
          <a:p>
            <a:pPr lvl="1"/>
            <a:r>
              <a:rPr lang="en-GB" noProof="0" dirty="0" smtClean="0"/>
              <a:t>standardisation of file format (PDF/A) </a:t>
            </a:r>
          </a:p>
          <a:p>
            <a:pPr lvl="1"/>
            <a:endParaRPr lang="en-GB" noProof="0" dirty="0" smtClean="0"/>
          </a:p>
          <a:p>
            <a:pPr lvl="1"/>
            <a:r>
              <a:rPr lang="en-GB" noProof="0" dirty="0" smtClean="0"/>
              <a:t>process is well-documented (DAIS documentation) and prescribed in formal internal act</a:t>
            </a:r>
          </a:p>
          <a:p>
            <a:pPr lvl="1" hangingPunct="0"/>
            <a:endParaRPr lang="en-GB" sz="2000" noProof="0" dirty="0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>
          <a:xfrm>
            <a:off x="827584" y="6356350"/>
            <a:ext cx="7200800" cy="365125"/>
          </a:xfrm>
        </p:spPr>
        <p:txBody>
          <a:bodyPr/>
          <a:lstStyle/>
          <a:p>
            <a:r>
              <a:rPr lang="en-US" dirty="0" smtClean="0"/>
              <a:t>5th International Conference The Future of Information Sciences (</a:t>
            </a:r>
            <a:r>
              <a:rPr lang="en-US" dirty="0" err="1" smtClean="0"/>
              <a:t>INFuture</a:t>
            </a:r>
            <a:r>
              <a:rPr lang="en-US" dirty="0" smtClean="0"/>
              <a:t>) e-Institutions – Openness, Accessibility, and Preservation Zagreb, 11-13 November 2015</a:t>
            </a:r>
            <a:endParaRPr lang="hr-HR" dirty="0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03A18-1BE2-487D-92D8-585057AF460F}" type="slidenum">
              <a:rPr lang="hr-HR" smtClean="0"/>
              <a:t>8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10901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Rezervirano mjesto sadržaja 5" title="Presentation of structure in document and records management system (FileNet based DAIS system, developed by Ericsson Nikola Tesla)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628800"/>
            <a:ext cx="8229600" cy="3975459"/>
          </a:xfrm>
        </p:spPr>
      </p:pic>
      <p:sp>
        <p:nvSpPr>
          <p:cNvPr id="7" name="TekstniOkvir 6"/>
          <p:cNvSpPr txBox="1"/>
          <p:nvPr/>
        </p:nvSpPr>
        <p:spPr>
          <a:xfrm>
            <a:off x="467544" y="764704"/>
            <a:ext cx="8208912" cy="83099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600" dirty="0"/>
              <a:t>Presentation of structure in document and records management system </a:t>
            </a:r>
            <a:endParaRPr lang="hr-HR" sz="1600" dirty="0" smtClean="0"/>
          </a:p>
          <a:p>
            <a:r>
              <a:rPr lang="en-GB" sz="1600" dirty="0" smtClean="0"/>
              <a:t>(FileNet based DAIS system developed by Ericsson Nikola Tesla</a:t>
            </a:r>
            <a:r>
              <a:rPr lang="hr-HR" sz="1600" dirty="0" smtClean="0"/>
              <a:t> &amp; </a:t>
            </a:r>
            <a:r>
              <a:rPr lang="en-GB" sz="1600" dirty="0" smtClean="0"/>
              <a:t>archival application developed by Omega Software)</a:t>
            </a:r>
            <a:endParaRPr lang="hr-HR" sz="1600" dirty="0"/>
          </a:p>
        </p:txBody>
      </p:sp>
    </p:spTree>
    <p:extLst>
      <p:ext uri="{BB962C8B-B14F-4D97-AF65-F5344CB8AC3E}">
        <p14:creationId xmlns:p14="http://schemas.microsoft.com/office/powerpoint/2010/main" val="433033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253</TotalTime>
  <Words>1980</Words>
  <Application>Microsoft Office PowerPoint</Application>
  <PresentationFormat>On-screen Show (4:3)</PresentationFormat>
  <Paragraphs>193</Paragraphs>
  <Slides>19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tema</vt:lpstr>
      <vt:lpstr>A project management approach to long-term preservation of optical media tasks</vt:lpstr>
      <vt:lpstr>Archivist</vt:lpstr>
      <vt:lpstr>Inner drive</vt:lpstr>
      <vt:lpstr>Inner drive</vt:lpstr>
      <vt:lpstr>Inner drive</vt:lpstr>
      <vt:lpstr>Migration</vt:lpstr>
      <vt:lpstr>Migration</vt:lpstr>
      <vt:lpstr>Migration</vt:lpstr>
      <vt:lpstr>PowerPoint Presentation</vt:lpstr>
      <vt:lpstr>PowerPoint Presentation</vt:lpstr>
      <vt:lpstr>Migration</vt:lpstr>
      <vt:lpstr>Projects</vt:lpstr>
      <vt:lpstr>Project management</vt:lpstr>
      <vt:lpstr>Project management</vt:lpstr>
      <vt:lpstr>Project management</vt:lpstr>
      <vt:lpstr>Some closing thoughts</vt:lpstr>
      <vt:lpstr>Some closing thoughts</vt:lpstr>
      <vt:lpstr>Possibilities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project management approach to long-term preservation of optical media tasks</dc:title>
  <dc:creator>Arian Rajh</dc:creator>
  <cp:lastModifiedBy>Windows User</cp:lastModifiedBy>
  <cp:revision>27</cp:revision>
  <dcterms:created xsi:type="dcterms:W3CDTF">2015-10-07T08:13:38Z</dcterms:created>
  <dcterms:modified xsi:type="dcterms:W3CDTF">2015-11-10T21:19:24Z</dcterms:modified>
</cp:coreProperties>
</file>