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61" r:id="rId5"/>
    <p:sldId id="271" r:id="rId6"/>
    <p:sldId id="260" r:id="rId7"/>
    <p:sldId id="262" r:id="rId8"/>
    <p:sldId id="263" r:id="rId9"/>
    <p:sldId id="265" r:id="rId10"/>
    <p:sldId id="268" r:id="rId11"/>
    <p:sldId id="264" r:id="rId12"/>
    <p:sldId id="266" r:id="rId13"/>
    <p:sldId id="267" r:id="rId14"/>
    <p:sldId id="272" r:id="rId15"/>
    <p:sldId id="273" r:id="rId16"/>
    <p:sldId id="269" r:id="rId17"/>
    <p:sldId id="270" r:id="rId18"/>
    <p:sldId id="258" r:id="rId19"/>
    <p:sldId id="274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Tamni stil 1 - Isticanj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Tamni stil 2 - Isticanje 3/Isticanj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Tamni stil 2 - Isticanje 5/Istic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Srednji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>
        <p:scale>
          <a:sx n="70" d="100"/>
          <a:sy n="70" d="100"/>
        </p:scale>
        <p:origin x="-322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Rajh, A. PM approach to LTP preservation of optical media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F09B9-01A4-4366-ACB5-9D657D527924}" type="datetimeFigureOut">
              <a:rPr lang="hr-HR" smtClean="0"/>
              <a:t>10.11.2015.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26AA5-F5A8-4D39-942D-8487CE1FE0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88705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Rajh, A. PM approach to LTP preservation of optical media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CDDCB-4D46-41B1-A0D3-CB163A20142E}" type="datetimeFigureOut">
              <a:rPr lang="hr-HR" smtClean="0"/>
              <a:t>10.11.2015.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73B0D-0816-4763-91F5-12474D2EC2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86153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8242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8267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826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55D0-F2EA-4BD3-9A12-6782E97E77F1}" type="datetime1">
              <a:rPr lang="sr-Latn-CS" smtClean="0"/>
              <a:t>10.11.2015.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Conference The Future of Information Sciences (INFuture) e-Institutions – Openness, Accessibility, and Preservation Zagreb, 11-13 November 2015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FD62-8B48-4C69-8A3D-4D3E3B3FDE39}" type="datetime1">
              <a:rPr lang="sr-Latn-CS" smtClean="0"/>
              <a:t>10.11.2015.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Conference The Future of Information Sciences (INFuture) e-Institutions – Openness, Accessibility, and Preservation Zagreb, 11-13 November 2015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E98F-1CA1-41C3-97E5-904B87CB1A0A}" type="datetime1">
              <a:rPr lang="sr-Latn-CS" smtClean="0"/>
              <a:t>10.11.2015.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Conference The Future of Information Sciences (INFuture) e-Institutions – Openness, Accessibility, and Preservation Zagreb, 11-13 November 2015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4C6D-6563-4E72-BE57-046BC1367E73}" type="datetime1">
              <a:rPr lang="sr-Latn-CS" smtClean="0"/>
              <a:t>10.11.2015.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Conference The Future of Information Sciences (INFuture) e-Institutions – Openness, Accessibility, and Preservation Zagreb, 11-13 November 2015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CE8B-DB4C-4C80-99F0-FF66FA18C78D}" type="datetime1">
              <a:rPr lang="sr-Latn-CS" smtClean="0"/>
              <a:t>10.11.2015.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Conference The Future of Information Sciences (INFuture) e-Institutions – Openness, Accessibility, and Preservation Zagreb, 11-13 November 2015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08D0-A36B-41FF-840A-9A0CBC19FFD1}" type="datetime1">
              <a:rPr lang="sr-Latn-CS" smtClean="0"/>
              <a:t>10.11.2015.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Conference The Future of Information Sciences (INFuture) e-Institutions – Openness, Accessibility, and Preservation Zagreb, 11-13 November 2015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AEBA-884B-486F-AAB4-8597255736C8}" type="datetime1">
              <a:rPr lang="sr-Latn-CS" smtClean="0"/>
              <a:t>10.11.2015.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Conference The Future of Information Sciences (INFuture) e-Institutions – Openness, Accessibility, and Preservation Zagreb, 11-13 November 2015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C4F1-8DD2-47EB-99E1-D506F4291198}" type="datetime1">
              <a:rPr lang="sr-Latn-CS" smtClean="0"/>
              <a:t>10.11.2015.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Conference The Future of Information Sciences (INFuture) e-Institutions – Openness, Accessibility, and Preservation Zagreb, 11-13 November 2015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23B5-2E6E-4946-957D-F193C86BFBDC}" type="datetime1">
              <a:rPr lang="sr-Latn-CS" smtClean="0"/>
              <a:t>10.11.2015.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Conference The Future of Information Sciences (INFuture) e-Institutions – Openness, Accessibility, and Preservation Zagreb, 11-13 November 2015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82BF-7216-4E0A-AB8C-8322FF3D09AB}" type="datetime1">
              <a:rPr lang="sr-Latn-CS" smtClean="0"/>
              <a:t>10.11.2015.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Conference The Future of Information Sciences (INFuture) e-Institutions – Openness, Accessibility, and Preservation Zagreb, 11-13 November 2015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6495-CE30-4665-BB38-680060829FCF}" type="datetime1">
              <a:rPr lang="sr-Latn-CS" smtClean="0"/>
              <a:t>10.11.2015.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Conference The Future of Information Sciences (INFuture) e-Institutions – Openness, Accessibility, and Preservation Zagreb, 11-13 November 2015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E0C53-6BD9-4628-98E7-DA957B512261}" type="datetime1">
              <a:rPr lang="sr-Latn-CS" smtClean="0"/>
              <a:t>10.11.2015.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5th International Conference The Future of Information Sciences (INFuture) e-Institutions – Openness, Accessibility, and Preservation Zagreb, 11-13 November 2015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noProof="0" dirty="0" smtClean="0"/>
              <a:t>A project management approach to long-term preservation of optical media tasks</a:t>
            </a:r>
            <a:endParaRPr lang="en-GB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hangingPunct="0"/>
            <a:r>
              <a:rPr lang="en-GB" noProof="0" dirty="0" smtClean="0">
                <a:solidFill>
                  <a:schemeClr val="tx1"/>
                </a:solidFill>
              </a:rPr>
              <a:t>Arian Rajh</a:t>
            </a:r>
          </a:p>
          <a:p>
            <a:pPr hangingPunct="0"/>
            <a:r>
              <a:rPr lang="en-GB" noProof="0" dirty="0" smtClean="0">
                <a:solidFill>
                  <a:schemeClr val="bg1">
                    <a:lumMod val="50000"/>
                  </a:schemeClr>
                </a:solidFill>
              </a:rPr>
              <a:t>Department of Information and Communication Sciences,</a:t>
            </a:r>
          </a:p>
          <a:p>
            <a:pPr hangingPunct="0"/>
            <a:r>
              <a:rPr lang="en-GB" noProof="0" dirty="0" smtClean="0">
                <a:solidFill>
                  <a:schemeClr val="bg1">
                    <a:lumMod val="50000"/>
                  </a:schemeClr>
                </a:solidFill>
              </a:rPr>
              <a:t>Faculty of Humanities and Social Sciences, University of Zagreb</a:t>
            </a:r>
          </a:p>
          <a:p>
            <a:pPr hangingPunct="0"/>
            <a:r>
              <a:rPr lang="en-GB" noProof="0" dirty="0" smtClean="0">
                <a:solidFill>
                  <a:schemeClr val="bg1">
                    <a:lumMod val="50000"/>
                  </a:schemeClr>
                </a:solidFill>
              </a:rPr>
              <a:t>Ivana </a:t>
            </a:r>
            <a:r>
              <a:rPr lang="en-GB" noProof="0" dirty="0" err="1" smtClean="0">
                <a:solidFill>
                  <a:schemeClr val="bg1">
                    <a:lumMod val="50000"/>
                  </a:schemeClr>
                </a:solidFill>
              </a:rPr>
              <a:t>Lučića</a:t>
            </a:r>
            <a:r>
              <a:rPr lang="en-GB" noProof="0" dirty="0" smtClean="0">
                <a:solidFill>
                  <a:schemeClr val="bg1">
                    <a:lumMod val="50000"/>
                  </a:schemeClr>
                </a:solidFill>
              </a:rPr>
              <a:t> 3, Zagreb, Croatia</a:t>
            </a:r>
          </a:p>
          <a:p>
            <a:pPr hangingPunct="0"/>
            <a:r>
              <a:rPr lang="en-GB" noProof="0" dirty="0" smtClean="0">
                <a:solidFill>
                  <a:schemeClr val="bg1">
                    <a:lumMod val="50000"/>
                  </a:schemeClr>
                </a:solidFill>
              </a:rPr>
              <a:t>Agency for Medicinal Products and Medical Devices</a:t>
            </a:r>
          </a:p>
          <a:p>
            <a:pPr hangingPunct="0"/>
            <a:r>
              <a:rPr lang="en-GB" noProof="0" dirty="0" err="1" smtClean="0">
                <a:solidFill>
                  <a:schemeClr val="bg1">
                    <a:lumMod val="50000"/>
                  </a:schemeClr>
                </a:solidFill>
              </a:rPr>
              <a:t>Ksaverska</a:t>
            </a:r>
            <a:r>
              <a:rPr lang="en-GB" noProof="0" dirty="0" smtClean="0">
                <a:solidFill>
                  <a:schemeClr val="bg1">
                    <a:lumMod val="50000"/>
                  </a:schemeClr>
                </a:solidFill>
              </a:rPr>
              <a:t> c.4, Zagreb, Croatia</a:t>
            </a:r>
          </a:p>
          <a:p>
            <a:pPr hangingPunct="0"/>
            <a:r>
              <a:rPr lang="en-GB" noProof="0" dirty="0" smtClean="0">
                <a:solidFill>
                  <a:schemeClr val="bg1">
                    <a:lumMod val="50000"/>
                  </a:schemeClr>
                </a:solidFill>
              </a:rPr>
              <a:t>rarian_sp@yahoo.com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5270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62" y="1600200"/>
            <a:ext cx="7594875" cy="4525963"/>
          </a:xfrm>
        </p:spPr>
      </p:pic>
      <p:sp>
        <p:nvSpPr>
          <p:cNvPr id="7" name="TekstniOkvir 6"/>
          <p:cNvSpPr txBox="1"/>
          <p:nvPr/>
        </p:nvSpPr>
        <p:spPr>
          <a:xfrm>
            <a:off x="755576" y="908720"/>
            <a:ext cx="7560840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Content in FPOS store (FileNet based DAIS system, developed by Ericsson Nikola Tesla)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7108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Migration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hangingPunct="0"/>
            <a:r>
              <a:rPr lang="en-GB" sz="2400" noProof="0" dirty="0" smtClean="0"/>
              <a:t>Migration in HALMED – task organisation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en-GB" sz="2000" noProof="0" dirty="0" smtClean="0"/>
              <a:t>as regular use cases (or daily work)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en-GB" sz="2000" noProof="0" dirty="0" smtClean="0"/>
              <a:t>as projects dealing with backlog incurred before DAIS</a:t>
            </a:r>
          </a:p>
          <a:p>
            <a:pPr marL="914400" lvl="1" indent="-457200" hangingPunct="0">
              <a:buFont typeface="+mj-lt"/>
              <a:buAutoNum type="arabicPeriod"/>
            </a:pPr>
            <a:endParaRPr lang="en-GB" sz="2000" noProof="0" dirty="0" smtClean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200800" cy="365125"/>
          </a:xfrm>
        </p:spPr>
        <p:txBody>
          <a:bodyPr/>
          <a:lstStyle/>
          <a:p>
            <a:r>
              <a:rPr lang="en-US" dirty="0" smtClean="0"/>
              <a:t>5th International Conference The Future of Information Sciences (</a:t>
            </a:r>
            <a:r>
              <a:rPr lang="en-US" dirty="0" err="1" smtClean="0"/>
              <a:t>INFuture</a:t>
            </a:r>
            <a:r>
              <a:rPr lang="en-US" dirty="0" smtClean="0"/>
              <a:t>) e-Institutions – Openness, Accessibility, and Preservation Zagreb, 11-13 November 2015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11</a:t>
            </a:fld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708920"/>
            <a:ext cx="4608512" cy="318580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7" name="TekstniOkvir 6"/>
          <p:cNvSpPr txBox="1"/>
          <p:nvPr/>
        </p:nvSpPr>
        <p:spPr>
          <a:xfrm>
            <a:off x="2052971" y="6021288"/>
            <a:ext cx="4607261" cy="2308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dirty="0" smtClean="0"/>
              <a:t>DAIS system migration module in HALMED (developed by Ericsson Nikola Tesla </a:t>
            </a:r>
            <a:r>
              <a:rPr lang="en-GB" sz="900" dirty="0" err="1" smtClean="0"/>
              <a:t>d.d</a:t>
            </a:r>
            <a:r>
              <a:rPr lang="en-GB" sz="900" dirty="0" smtClean="0"/>
              <a:t>.)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0578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Projects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hangingPunct="0"/>
            <a:r>
              <a:rPr lang="en-GB" sz="2000" noProof="0" dirty="0" smtClean="0"/>
              <a:t>2008</a:t>
            </a:r>
          </a:p>
          <a:p>
            <a:pPr lvl="1" hangingPunct="0"/>
            <a:r>
              <a:rPr lang="en-GB" sz="1600" noProof="0" dirty="0" smtClean="0"/>
              <a:t>Pilot project – </a:t>
            </a:r>
            <a:r>
              <a:rPr lang="en-GB" sz="1600" noProof="0" dirty="0" err="1" smtClean="0"/>
              <a:t>Stančić</a:t>
            </a:r>
            <a:r>
              <a:rPr lang="en-GB" sz="1600" noProof="0" dirty="0" smtClean="0"/>
              <a:t>, Rajh, </a:t>
            </a:r>
            <a:r>
              <a:rPr lang="en-GB" sz="1600" noProof="0" dirty="0" err="1" smtClean="0"/>
              <a:t>Tušek</a:t>
            </a:r>
            <a:endParaRPr lang="en-GB" sz="1600" noProof="0" dirty="0" smtClean="0"/>
          </a:p>
          <a:p>
            <a:pPr lvl="1" hangingPunct="0"/>
            <a:r>
              <a:rPr lang="en-GB" sz="1600" noProof="0" dirty="0" smtClean="0"/>
              <a:t>Checking the readability of optical media, defective media were detected</a:t>
            </a:r>
          </a:p>
          <a:p>
            <a:pPr lvl="1" hangingPunct="0"/>
            <a:r>
              <a:rPr lang="en-GB" sz="1600" noProof="0" dirty="0" smtClean="0"/>
              <a:t>CDR media code identifier, CD-R diagnostic, and </a:t>
            </a:r>
            <a:r>
              <a:rPr lang="en-GB" sz="1600" noProof="0" dirty="0" err="1" smtClean="0"/>
              <a:t>DVDisaster</a:t>
            </a:r>
            <a:r>
              <a:rPr lang="en-GB" sz="1600" noProof="0" dirty="0" smtClean="0"/>
              <a:t> applications</a:t>
            </a:r>
          </a:p>
          <a:p>
            <a:pPr lvl="1" hangingPunct="0"/>
            <a:r>
              <a:rPr lang="en-GB" sz="1600" noProof="0" dirty="0" smtClean="0"/>
              <a:t>Sample of 297 CDs</a:t>
            </a:r>
          </a:p>
          <a:p>
            <a:pPr hangingPunct="0"/>
            <a:r>
              <a:rPr lang="en-GB" sz="2000" noProof="0" dirty="0" smtClean="0"/>
              <a:t>2014</a:t>
            </a:r>
          </a:p>
          <a:p>
            <a:pPr lvl="1" hangingPunct="0"/>
            <a:r>
              <a:rPr lang="en-GB" sz="1600" noProof="0" dirty="0" smtClean="0"/>
              <a:t>Tasks pertained to one of the result of IPA 2009 TAIB project (DAIS)</a:t>
            </a:r>
          </a:p>
          <a:p>
            <a:pPr lvl="1" hangingPunct="0"/>
            <a:r>
              <a:rPr lang="en-GB" sz="1600" noProof="0" dirty="0" smtClean="0"/>
              <a:t>4.567 CDs/DVDs migrated, 570 GB and they contained 376.501 files, 1.73% unreadable</a:t>
            </a:r>
          </a:p>
          <a:p>
            <a:pPr hangingPunct="0"/>
            <a:r>
              <a:rPr lang="en-GB" sz="2000" noProof="0" dirty="0" smtClean="0"/>
              <a:t>2015</a:t>
            </a:r>
          </a:p>
          <a:p>
            <a:pPr lvl="1" hangingPunct="0"/>
            <a:r>
              <a:rPr lang="en-GB" sz="1600" noProof="0" dirty="0" smtClean="0"/>
              <a:t>Students practice project</a:t>
            </a:r>
          </a:p>
          <a:p>
            <a:pPr lvl="1" hangingPunct="0"/>
            <a:r>
              <a:rPr lang="en-GB" sz="1600" noProof="0" dirty="0" smtClean="0"/>
              <a:t>3.812 CDs/DVDs migrated, 1.27% unreadable</a:t>
            </a:r>
          </a:p>
          <a:p>
            <a:pPr hangingPunct="0"/>
            <a:r>
              <a:rPr lang="en-GB" sz="2000" noProof="0" dirty="0" smtClean="0"/>
              <a:t>2015</a:t>
            </a:r>
          </a:p>
          <a:p>
            <a:pPr lvl="1" hangingPunct="0"/>
            <a:r>
              <a:rPr lang="en-GB" sz="1600" noProof="0" dirty="0" smtClean="0"/>
              <a:t>Internal project</a:t>
            </a:r>
          </a:p>
          <a:p>
            <a:pPr lvl="1" hangingPunct="0"/>
            <a:r>
              <a:rPr lang="en-GB" sz="1600" noProof="0" dirty="0" smtClean="0"/>
              <a:t>10.697 CDs/DVDs migrated (95%, 7.10.15), 1.79% unreadable</a:t>
            </a:r>
          </a:p>
          <a:p>
            <a:pPr lvl="1" hangingPunct="0"/>
            <a:endParaRPr lang="en-GB" sz="1600" noProof="0" dirty="0" smtClean="0"/>
          </a:p>
          <a:p>
            <a:pPr hangingPunct="0"/>
            <a:r>
              <a:rPr lang="en-GB" sz="2000" noProof="0" dirty="0" smtClean="0"/>
              <a:t>Total: over 19.000 CDs/DVDs migrated (Oct.15)</a:t>
            </a:r>
          </a:p>
          <a:p>
            <a:pPr lvl="1" hangingPunct="0"/>
            <a:endParaRPr lang="en-GB" sz="1600" noProof="0" dirty="0" smtClean="0"/>
          </a:p>
          <a:p>
            <a:pPr lvl="1" hangingPunct="0"/>
            <a:endParaRPr lang="en-GB" sz="1600" noProof="0" dirty="0" smtClean="0"/>
          </a:p>
          <a:p>
            <a:pPr marL="914400" lvl="1" indent="-457200" hangingPunct="0">
              <a:buFont typeface="+mj-lt"/>
              <a:buAutoNum type="arabicPeriod"/>
            </a:pPr>
            <a:endParaRPr lang="en-GB" sz="2000" noProof="0" dirty="0" smtClean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200800" cy="365125"/>
          </a:xfrm>
        </p:spPr>
        <p:txBody>
          <a:bodyPr/>
          <a:lstStyle/>
          <a:p>
            <a:r>
              <a:rPr lang="en-US" dirty="0" smtClean="0"/>
              <a:t>5th International Conference The Future of Information Sciences (</a:t>
            </a:r>
            <a:r>
              <a:rPr lang="en-US" dirty="0" err="1" smtClean="0"/>
              <a:t>INFuture</a:t>
            </a:r>
            <a:r>
              <a:rPr lang="en-US" dirty="0" smtClean="0"/>
              <a:t>) e-Institutions – Openness, Accessibility, and Preservation Zagreb, 11-13 November 2015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307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Project management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hangingPunct="0"/>
            <a:r>
              <a:rPr lang="en-GB" sz="2400" noProof="0" dirty="0" smtClean="0"/>
              <a:t>Methodology</a:t>
            </a:r>
          </a:p>
          <a:p>
            <a:pPr lvl="1" hangingPunct="0"/>
            <a:r>
              <a:rPr lang="en-GB" sz="2000" noProof="0" dirty="0" smtClean="0"/>
              <a:t>Internal methodology (2014, Rajh, </a:t>
            </a:r>
            <a:r>
              <a:rPr lang="en-GB" sz="2000" noProof="0" dirty="0" err="1" smtClean="0"/>
              <a:t>Gospodnetić</a:t>
            </a:r>
            <a:r>
              <a:rPr lang="en-GB" sz="2000" noProof="0" dirty="0" smtClean="0"/>
              <a:t>)</a:t>
            </a:r>
          </a:p>
          <a:p>
            <a:pPr lvl="1" hangingPunct="0"/>
            <a:r>
              <a:rPr lang="en-GB" sz="2000" noProof="0" dirty="0" smtClean="0"/>
              <a:t>Customised training (</a:t>
            </a:r>
            <a:r>
              <a:rPr lang="en-GB" sz="2000" noProof="0" dirty="0" err="1" smtClean="0"/>
              <a:t>Primakon</a:t>
            </a:r>
            <a:r>
              <a:rPr lang="en-GB" sz="2000" noProof="0" dirty="0" smtClean="0"/>
              <a:t>)</a:t>
            </a:r>
          </a:p>
          <a:p>
            <a:pPr lvl="1" hangingPunct="0"/>
            <a:r>
              <a:rPr lang="en-GB" sz="2000" noProof="0" dirty="0" smtClean="0"/>
              <a:t>Projects are documented</a:t>
            </a:r>
          </a:p>
          <a:p>
            <a:pPr hangingPunct="0"/>
            <a:r>
              <a:rPr lang="en-GB" sz="2400" noProof="0" dirty="0" smtClean="0"/>
              <a:t>Quality control</a:t>
            </a:r>
          </a:p>
          <a:p>
            <a:pPr lvl="1" hangingPunct="0"/>
            <a:r>
              <a:rPr lang="en-GB" sz="2000" noProof="0" dirty="0" smtClean="0"/>
              <a:t>ensured by validation function in Migration and ingest module of DAIS</a:t>
            </a:r>
          </a:p>
          <a:p>
            <a:pPr lvl="1" hangingPunct="0"/>
            <a:r>
              <a:rPr lang="en-GB" sz="2000" noProof="0" dirty="0" smtClean="0"/>
              <a:t>Also ensured by checking the links in DAIS from archival application</a:t>
            </a:r>
          </a:p>
          <a:p>
            <a:pPr hangingPunct="0"/>
            <a:r>
              <a:rPr lang="en-GB" sz="2400" noProof="0" dirty="0" smtClean="0"/>
              <a:t>Risks and issues</a:t>
            </a:r>
          </a:p>
          <a:p>
            <a:pPr lvl="1" hangingPunct="0"/>
            <a:r>
              <a:rPr lang="en-GB" sz="2000" noProof="0" dirty="0" smtClean="0"/>
              <a:t>Error rates</a:t>
            </a:r>
          </a:p>
          <a:p>
            <a:pPr lvl="1" hangingPunct="0"/>
            <a:r>
              <a:rPr lang="en-GB" sz="2000" noProof="0" dirty="0" smtClean="0"/>
              <a:t>Risk related to DAIS system stress (several persons start migration at the same time)</a:t>
            </a:r>
          </a:p>
          <a:p>
            <a:pPr lvl="1" hangingPunct="0"/>
            <a:r>
              <a:rPr lang="en-GB" sz="2000" noProof="0" dirty="0" smtClean="0"/>
              <a:t>Some of the older CDs were inserted into binders with paper documents by HALMED’s applicants/producer of records (lack of identifier)</a:t>
            </a:r>
          </a:p>
          <a:p>
            <a:pPr hangingPunct="0"/>
            <a:endParaRPr lang="en-GB" sz="2000" noProof="0" dirty="0" smtClean="0"/>
          </a:p>
          <a:p>
            <a:pPr lvl="1" hangingPunct="0"/>
            <a:endParaRPr lang="en-GB" sz="1600" noProof="0" dirty="0" smtClean="0"/>
          </a:p>
          <a:p>
            <a:pPr lvl="1" hangingPunct="0"/>
            <a:endParaRPr lang="en-GB" sz="1600" noProof="0" dirty="0" smtClean="0"/>
          </a:p>
          <a:p>
            <a:pPr marL="914400" lvl="1" indent="-457200" hangingPunct="0">
              <a:buFont typeface="+mj-lt"/>
              <a:buAutoNum type="arabicPeriod"/>
            </a:pPr>
            <a:endParaRPr lang="en-GB" sz="2000" noProof="0" dirty="0" smtClean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200800" cy="365125"/>
          </a:xfrm>
        </p:spPr>
        <p:txBody>
          <a:bodyPr/>
          <a:lstStyle/>
          <a:p>
            <a:r>
              <a:rPr lang="en-US" dirty="0" smtClean="0"/>
              <a:t>5th International Conference The Future of Information Sciences (</a:t>
            </a:r>
            <a:r>
              <a:rPr lang="en-US" dirty="0" err="1" smtClean="0"/>
              <a:t>INFuture</a:t>
            </a:r>
            <a:r>
              <a:rPr lang="en-US" dirty="0" smtClean="0"/>
              <a:t>) e-Institutions – Openness, Accessibility, and Preservation Zagreb, 11-13 November 2015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96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Project management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hangingPunct="0"/>
            <a:r>
              <a:rPr lang="en-GB" sz="2400" noProof="0" dirty="0" smtClean="0"/>
              <a:t>Project records</a:t>
            </a:r>
            <a:endParaRPr lang="en-GB" sz="2400" dirty="0" smtClean="0"/>
          </a:p>
          <a:p>
            <a:pPr lvl="1" hangingPunct="0"/>
            <a:r>
              <a:rPr lang="en-GB" sz="2000" noProof="0" dirty="0" smtClean="0"/>
              <a:t>Project proposal</a:t>
            </a:r>
          </a:p>
          <a:p>
            <a:pPr lvl="1" hangingPunct="0"/>
            <a:r>
              <a:rPr lang="en-GB" sz="2000" dirty="0" smtClean="0"/>
              <a:t>Project charter</a:t>
            </a:r>
          </a:p>
          <a:p>
            <a:pPr lvl="2" hangingPunct="0"/>
            <a:r>
              <a:rPr lang="en-GB" sz="1600" dirty="0" smtClean="0"/>
              <a:t>Risk analysis</a:t>
            </a:r>
          </a:p>
          <a:p>
            <a:pPr lvl="2" hangingPunct="0"/>
            <a:r>
              <a:rPr lang="en-GB" sz="1600" dirty="0" smtClean="0"/>
              <a:t>Lessons learned</a:t>
            </a:r>
          </a:p>
          <a:p>
            <a:pPr lvl="1" hangingPunct="0"/>
            <a:r>
              <a:rPr lang="en-GB" sz="2000" noProof="0" dirty="0" smtClean="0"/>
              <a:t>Project plan</a:t>
            </a:r>
          </a:p>
          <a:p>
            <a:pPr lvl="1" hangingPunct="0"/>
            <a:endParaRPr lang="en-GB" sz="2000" dirty="0" smtClean="0"/>
          </a:p>
          <a:p>
            <a:pPr lvl="1" hangingPunct="0"/>
            <a:r>
              <a:rPr lang="en-GB" sz="2000" dirty="0" smtClean="0"/>
              <a:t>Monthly communication between project manager and internal project management working group</a:t>
            </a:r>
            <a:endParaRPr lang="en-GB" sz="2000" noProof="0" dirty="0" smtClean="0"/>
          </a:p>
          <a:p>
            <a:pPr hangingPunct="0"/>
            <a:endParaRPr lang="en-GB" sz="2000" noProof="0" dirty="0" smtClean="0"/>
          </a:p>
          <a:p>
            <a:pPr lvl="1" hangingPunct="0"/>
            <a:endParaRPr lang="en-GB" sz="1600" noProof="0" dirty="0" smtClean="0"/>
          </a:p>
          <a:p>
            <a:pPr lvl="1" hangingPunct="0"/>
            <a:endParaRPr lang="en-GB" sz="1600" noProof="0" dirty="0" smtClean="0"/>
          </a:p>
          <a:p>
            <a:pPr marL="914400" lvl="1" indent="-457200" hangingPunct="0">
              <a:buFont typeface="+mj-lt"/>
              <a:buAutoNum type="arabicPeriod"/>
            </a:pPr>
            <a:endParaRPr lang="en-GB" sz="2000" noProof="0" dirty="0" smtClean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200800" cy="365125"/>
          </a:xfrm>
        </p:spPr>
        <p:txBody>
          <a:bodyPr/>
          <a:lstStyle/>
          <a:p>
            <a:r>
              <a:rPr lang="en-US" dirty="0" smtClean="0"/>
              <a:t>5th International Conference The Future of Information Sciences (</a:t>
            </a:r>
            <a:r>
              <a:rPr lang="en-US" dirty="0" err="1" smtClean="0"/>
              <a:t>INFuture</a:t>
            </a:r>
            <a:r>
              <a:rPr lang="en-US" dirty="0" smtClean="0"/>
              <a:t>) e-Institutions – Openness, Accessibility, and Preservation Zagreb, 11-13 November 2015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22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Project management</a:t>
            </a:r>
            <a:endParaRPr lang="en-GB" noProof="0" dirty="0"/>
          </a:p>
        </p:txBody>
      </p:sp>
      <p:pic>
        <p:nvPicPr>
          <p:cNvPr id="11" name="Rezervirano mjesto slike 10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" r="-12"/>
          <a:stretch/>
        </p:blipFill>
        <p:spPr>
          <a:xfrm>
            <a:off x="1000124" y="612775"/>
            <a:ext cx="7077075" cy="4114800"/>
          </a:xfrm>
          <a:ln w="3175">
            <a:solidFill>
              <a:schemeClr val="tx1"/>
            </a:solidFill>
          </a:ln>
        </p:spPr>
      </p:pic>
      <p:sp>
        <p:nvSpPr>
          <p:cNvPr id="10" name="Rezervirano mjesto teksta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Student practice migration project - project environment in DAIS system and Project plan file (</a:t>
            </a:r>
            <a:r>
              <a:rPr lang="en-GB" dirty="0" err="1" smtClean="0"/>
              <a:t>ProjectLibre</a:t>
            </a:r>
            <a:r>
              <a:rPr lang="en-GB" dirty="0" smtClean="0"/>
              <a:t> application)</a:t>
            </a:r>
            <a:endParaRPr lang="en-GB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15</a:t>
            </a:fld>
            <a:endParaRPr lang="hr-HR"/>
          </a:p>
        </p:txBody>
      </p:sp>
      <p:sp>
        <p:nvSpPr>
          <p:cNvPr id="12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200800" cy="365125"/>
          </a:xfrm>
        </p:spPr>
        <p:txBody>
          <a:bodyPr/>
          <a:lstStyle/>
          <a:p>
            <a:r>
              <a:rPr lang="en-US" dirty="0" smtClean="0"/>
              <a:t>5th International Conference The Future of Information Sciences (</a:t>
            </a:r>
            <a:r>
              <a:rPr lang="en-US" dirty="0" err="1" smtClean="0"/>
              <a:t>INFuture</a:t>
            </a:r>
            <a:r>
              <a:rPr lang="en-US" dirty="0" smtClean="0"/>
              <a:t>) e-Institutions – Openness, Accessibility, and Preservation Zagreb, 11-13 November 2015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976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Some closing thoughts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hangingPunct="0"/>
            <a:r>
              <a:rPr lang="en-GB" sz="2000" noProof="0" dirty="0" smtClean="0"/>
              <a:t>LTP of digital records is very demanding, and it can help a little if organisation cuts optical media unpredictability out of the equation</a:t>
            </a:r>
          </a:p>
          <a:p>
            <a:pPr hangingPunct="0"/>
            <a:endParaRPr lang="en-GB" sz="2000" noProof="0" dirty="0" smtClean="0"/>
          </a:p>
          <a:p>
            <a:pPr lvl="1" hangingPunct="0"/>
            <a:r>
              <a:rPr lang="en-GB" sz="2000" noProof="0" dirty="0" smtClean="0"/>
              <a:t>this does not mean that creator should not check policy, procedures and system regularly</a:t>
            </a:r>
          </a:p>
          <a:p>
            <a:pPr lvl="1" hangingPunct="0"/>
            <a:endParaRPr lang="en-GB" sz="2000" noProof="0" dirty="0" smtClean="0"/>
          </a:p>
          <a:p>
            <a:pPr hangingPunct="0"/>
            <a:r>
              <a:rPr lang="en-GB" sz="2000" noProof="0" dirty="0" smtClean="0"/>
              <a:t>Recommendation is to do migration from widespread recordable optical media to records management or file systems as daily process or to prescribe submission of more stable media</a:t>
            </a:r>
          </a:p>
          <a:p>
            <a:pPr hangingPunct="0"/>
            <a:endParaRPr lang="en-GB" sz="2000" noProof="0" dirty="0" smtClean="0"/>
          </a:p>
          <a:p>
            <a:pPr lvl="1" hangingPunct="0"/>
            <a:endParaRPr lang="en-GB" sz="1600" noProof="0" dirty="0" smtClean="0"/>
          </a:p>
          <a:p>
            <a:pPr marL="914400" lvl="1" indent="-457200" hangingPunct="0">
              <a:buFont typeface="+mj-lt"/>
              <a:buAutoNum type="arabicPeriod"/>
            </a:pPr>
            <a:endParaRPr lang="en-GB" sz="2000" noProof="0" dirty="0" smtClean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200800" cy="365125"/>
          </a:xfrm>
        </p:spPr>
        <p:txBody>
          <a:bodyPr/>
          <a:lstStyle/>
          <a:p>
            <a:r>
              <a:rPr lang="en-US" dirty="0" smtClean="0"/>
              <a:t>5th International Conference The Future of Information Sciences (</a:t>
            </a:r>
            <a:r>
              <a:rPr lang="en-US" dirty="0" err="1" smtClean="0"/>
              <a:t>INFuture</a:t>
            </a:r>
            <a:r>
              <a:rPr lang="en-US" dirty="0" smtClean="0"/>
              <a:t>) e-Institutions – Openness, Accessibility, and Preservation Zagreb, 11-13 November 2015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90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Some closing thoughts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hangingPunct="0"/>
            <a:r>
              <a:rPr lang="en-GB" sz="2000" noProof="0" dirty="0" smtClean="0"/>
              <a:t>Additionally: archival standards for file formats, using embedded non-copyrighted fonts, using standardised metadata, ensuring that migrated content is protected </a:t>
            </a:r>
          </a:p>
          <a:p>
            <a:pPr hangingPunct="0"/>
            <a:endParaRPr lang="en-GB" sz="2000" noProof="0" dirty="0" smtClean="0"/>
          </a:p>
          <a:p>
            <a:pPr hangingPunct="0"/>
            <a:r>
              <a:rPr lang="en-GB" sz="2000" noProof="0" dirty="0" smtClean="0"/>
              <a:t>If creator accumulated/inherited backlog, it should launch a migration project/programme with formal project management intellectual tools due to projects’ complexity</a:t>
            </a:r>
          </a:p>
          <a:p>
            <a:pPr hangingPunct="0"/>
            <a:endParaRPr lang="en-GB" sz="2000" noProof="0" dirty="0" smtClean="0"/>
          </a:p>
          <a:p>
            <a:pPr lvl="1" hangingPunct="0"/>
            <a:endParaRPr lang="en-GB" sz="1600" noProof="0" dirty="0" smtClean="0"/>
          </a:p>
          <a:p>
            <a:pPr marL="914400" lvl="1" indent="-457200" hangingPunct="0">
              <a:buFont typeface="+mj-lt"/>
              <a:buAutoNum type="arabicPeriod"/>
            </a:pPr>
            <a:endParaRPr lang="en-GB" sz="2000" noProof="0" dirty="0" smtClean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200800" cy="365125"/>
          </a:xfrm>
        </p:spPr>
        <p:txBody>
          <a:bodyPr/>
          <a:lstStyle/>
          <a:p>
            <a:r>
              <a:rPr lang="en-US" dirty="0" smtClean="0"/>
              <a:t>5th International Conference The Future of Information Sciences (</a:t>
            </a:r>
            <a:r>
              <a:rPr lang="en-US" dirty="0" err="1" smtClean="0"/>
              <a:t>INFuture</a:t>
            </a:r>
            <a:r>
              <a:rPr lang="en-US" dirty="0" smtClean="0"/>
              <a:t>) e-Institutions – Openness, Accessibility, and Preservation Zagreb, 11-13 November 2015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114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Possibilities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Possible next steps related to migration (and digitisation) projects:</a:t>
            </a:r>
          </a:p>
          <a:p>
            <a:pPr lvl="1"/>
            <a:r>
              <a:rPr lang="en-GB" noProof="0" dirty="0" smtClean="0"/>
              <a:t>Founding of specialised archive in order to use and exploit gained experience and technology through technical assistance/service for sector/private corporations?</a:t>
            </a:r>
          </a:p>
          <a:p>
            <a:pPr lvl="2"/>
            <a:r>
              <a:rPr lang="en-GB" noProof="0" dirty="0" smtClean="0"/>
              <a:t>Project management for specialised projects </a:t>
            </a:r>
            <a:r>
              <a:rPr lang="en-GB" noProof="0" dirty="0" smtClean="0">
                <a:solidFill>
                  <a:schemeClr val="accent3">
                    <a:lumMod val="50000"/>
                  </a:schemeClr>
                </a:solidFill>
              </a:rPr>
              <a:t>(how to organise and control ingest)</a:t>
            </a:r>
          </a:p>
          <a:p>
            <a:pPr lvl="2"/>
            <a:r>
              <a:rPr lang="en-GB" noProof="0" dirty="0" smtClean="0"/>
              <a:t>Consultancy related to submission information packages </a:t>
            </a:r>
            <a:r>
              <a:rPr lang="en-GB" noProof="0" dirty="0" smtClean="0">
                <a:solidFill>
                  <a:schemeClr val="accent3">
                    <a:lumMod val="50000"/>
                  </a:schemeClr>
                </a:solidFill>
              </a:rPr>
              <a:t>(what goes in) </a:t>
            </a:r>
          </a:p>
          <a:p>
            <a:pPr lvl="2"/>
            <a:r>
              <a:rPr lang="en-GB" noProof="0" dirty="0" smtClean="0"/>
              <a:t>Digitisation </a:t>
            </a:r>
            <a:r>
              <a:rPr lang="en-GB" noProof="0" dirty="0" smtClean="0">
                <a:solidFill>
                  <a:schemeClr val="accent3">
                    <a:lumMod val="50000"/>
                  </a:schemeClr>
                </a:solidFill>
              </a:rPr>
              <a:t>(by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which</a:t>
            </a:r>
            <a:r>
              <a:rPr lang="en-GB" noProof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hr-HR" noProof="0" dirty="0" smtClean="0">
                <a:solidFill>
                  <a:schemeClr val="accent3">
                    <a:lumMod val="50000"/>
                  </a:schemeClr>
                </a:solidFill>
              </a:rPr>
              <a:t>instrument</a:t>
            </a:r>
            <a:r>
              <a:rPr lang="en-GB" noProof="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GB" noProof="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2"/>
            <a:r>
              <a:rPr lang="en-GB" noProof="0" dirty="0" smtClean="0"/>
              <a:t>Archiving in the cloud </a:t>
            </a:r>
            <a:r>
              <a:rPr lang="en-GB" noProof="0" dirty="0" smtClean="0">
                <a:solidFill>
                  <a:schemeClr val="accent3">
                    <a:lumMod val="50000"/>
                  </a:schemeClr>
                </a:solidFill>
              </a:rPr>
              <a:t>(…and where)</a:t>
            </a:r>
            <a:endParaRPr lang="en-GB" noProof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128792" cy="365125"/>
          </a:xfrm>
        </p:spPr>
        <p:txBody>
          <a:bodyPr/>
          <a:lstStyle/>
          <a:p>
            <a:r>
              <a:rPr lang="en-US" dirty="0" smtClean="0"/>
              <a:t>5th International Conference The Future of Information Sciences (</a:t>
            </a:r>
            <a:r>
              <a:rPr lang="en-US" dirty="0" err="1" smtClean="0"/>
              <a:t>INFuture</a:t>
            </a:r>
            <a:r>
              <a:rPr lang="en-US" dirty="0" smtClean="0"/>
              <a:t>) e-Institutions – Openness, Accessibility, and Preservation Zagreb, 11-13 November 2015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924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610314"/>
              </p:ext>
            </p:extLst>
          </p:nvPr>
        </p:nvGraphicFramePr>
        <p:xfrm>
          <a:off x="323528" y="692696"/>
          <a:ext cx="8280920" cy="602056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8280920"/>
              </a:tblGrid>
              <a:tr h="272872">
                <a:tc>
                  <a:txBody>
                    <a:bodyPr/>
                    <a:lstStyle/>
                    <a:p>
                      <a:r>
                        <a:rPr lang="hr-HR" sz="1200" noProof="0" dirty="0" smtClean="0">
                          <a:solidFill>
                            <a:schemeClr val="tx1"/>
                          </a:solidFill>
                        </a:rPr>
                        <a:t>Literature</a:t>
                      </a:r>
                      <a:endParaRPr lang="hr-H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6E917">
                        <a:alpha val="29000"/>
                      </a:srgbClr>
                    </a:solidFill>
                  </a:tcPr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Critical Capabilities for Scale-Out File System Storage, 27 January 2015, http://www.gartner.com/technology/reprints.do?id=1-28XVMOC&amp;ct=150130&amp;st=sb (accessed 24/7/2015)</a:t>
                      </a:r>
                      <a:endParaRPr lang="hr-HR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Final Report for the Contract “Development of the Digital Archive information system software in the Agency for Medicinal Products and Medical Devices, Republic of Croatia”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EuropeAid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/132507/D/SER/HR, Ericsson Tesla, 2014</a:t>
                      </a:r>
                      <a:endParaRPr lang="hr-HR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HALMED is implementing a one year IPA project “Preparation for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eCTD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 and implementation of digital archival information system”, 1/4/2014 http://www.halmed.hr/?ln=en&amp;w=novosti&amp;d=2014&amp;id=1053 (accessed 30/4/2015)</a:t>
                      </a:r>
                      <a:endParaRPr lang="hr-HR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Instructions for applicants for submitting the conventional dossier for medicinal products, 2009, http://www.halmed.hr/?ln=en&amp;w=lijekovi&amp;d=dokumentacija (accessed 5/5/2015)</a:t>
                      </a:r>
                      <a:endParaRPr lang="hr-HR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INTERPARES Project. Storage Media (Characteristics and Composition) - Media. Draft appendix. October 2001. www.interpares.org/documents/media.pdf (accessed 30/4/2015)</a:t>
                      </a:r>
                      <a:endParaRPr lang="hr-HR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INTERPARES 2 Project. Preservation Task Force Report. http://www.interpares.org/book/interpares_book_f_part3.pdf (accessed 29/4/2015)</a:t>
                      </a:r>
                      <a:endParaRPr lang="hr-HR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National 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competence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baseline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Croatian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version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 3.0, Zagreb: 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Croatian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association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project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management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. 2008.  Page 15. http://capm.hr/preuzimanja/ (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accessed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 30/4/2015)</a:t>
                      </a:r>
                      <a:endParaRPr lang="hr-HR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Preparations for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eCTD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 and implementation of digital archival information system. 17/9/2014, http://www.safu.hr/en/news/preparations-for-ectd-and-implementation-of-digital-archival-information-system (accessed 30/4/2015)</a:t>
                      </a:r>
                      <a:endParaRPr lang="hr-HR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Rajh, A. Sustavi za upravljanje digitalnom dokumentacijom – nove mogućnosti i novi izazovi za stvaratelje i arhive, Arhivski vjesnik (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Bulletin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 d'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archives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) 58/2015 (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Manuscript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submitted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publication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forthcoming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 2015)</a:t>
                      </a:r>
                      <a:endParaRPr lang="hr-HR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Rajh, A.; Šimundža – 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Perojević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, Z. Digitalizacija, prihvat i migracija gradiva u sustav upravljanja zapisima sa ciljevima ostvarivanja temeljnih funkcija HALMED-a i očuvanja gradiva. Studija slučaja. Radovi 48. savjetovanje  Hrvatskog arhivističkog društva, 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Topusko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 2015. </a:t>
                      </a:r>
                      <a:endParaRPr lang="hr-HR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Reference model for an open archival information system (OAIS), Recommended practice CCSDS 650.0-M-2. June 2012, http://public.ccsds.org/publications/archive/650x0m2.pdf, p. 5-3  (accessed 30/4/2015)</a:t>
                      </a:r>
                      <a:endParaRPr lang="hr-HR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Shahani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, C.J.,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Manns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, B., 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Youket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, M. Longevity of CD media: Research at the Library of Congress, Preservation of Electronic Records: New Knowledge and Decision–Making: Post Prints of a Conference, Symposium 2003, 197–206. Ottawa: Canadian Conservation Institute, 2005</a:t>
                      </a:r>
                      <a:endParaRPr lang="hr-HR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Slattery, O.; Lu, R.; Zheng, J.; Byers, F.; Tang, X. Stability Comparison of Recordable Optical</a:t>
                      </a:r>
                      <a:endParaRPr lang="hr-H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Discs—A Study of Error Rates in Harsh Conditions, Journal of Research of the National Institute of Standards and Technology, Volume 109, Number 5, September-October 2004</a:t>
                      </a:r>
                      <a:endParaRPr lang="hr-H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Standard operative procedure AG-ARR-0005 Ingest of SIPs and migration of optical media, 1st ed., HALMED, 2015</a:t>
                      </a:r>
                      <a:endParaRPr lang="hr-HR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Standard operative procedure AG-OP-0053 Project 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management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, 2nd </a:t>
                      </a:r>
                      <a:r>
                        <a:rPr lang="hr-HR" sz="800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r>
                        <a:rPr lang="hr-HR" sz="800" dirty="0" smtClean="0">
                          <a:solidFill>
                            <a:schemeClr val="tx1"/>
                          </a:solidFill>
                        </a:rPr>
                        <a:t>., HALMED, 2015</a:t>
                      </a:r>
                      <a:endParaRPr lang="hr-HR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Stančić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, H.; Rajh, A.;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Tušek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, M. Are optical disks suitable for LTP?, 10/13th International Conference Information Technology and Journalism Collaborative Media and Content Management 15-23/5/2008</a:t>
                      </a:r>
                      <a:endParaRPr lang="hr-HR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Stančić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H. Theoretical model of persistent preservation of authenticity of digital information objects, PhD dissertation. Zagreb: Faculty of humanities and social sciences, 2005</a:t>
                      </a:r>
                      <a:endParaRPr lang="hr-HR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Shepherd, Elizabeth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 Yeo, Geoffrey, Managing records – a handbook of principles and practice. London: Facet Publishing, 2003</a:t>
                      </a:r>
                      <a:endParaRPr lang="hr-HR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Turner, J.R. (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edt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), Gower Handbook of Project Management,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Aldershot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: Gower, 2007</a:t>
                      </a:r>
                      <a:endParaRPr lang="hr-HR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 rot="16200000">
            <a:off x="5834685" y="3534469"/>
            <a:ext cx="6048672" cy="365125"/>
          </a:xfrm>
        </p:spPr>
        <p:txBody>
          <a:bodyPr/>
          <a:lstStyle/>
          <a:p>
            <a:r>
              <a:rPr lang="en-US" dirty="0" smtClean="0"/>
              <a:t>5th International Conference The Future of Information Sciences (</a:t>
            </a:r>
            <a:r>
              <a:rPr lang="en-US" dirty="0" err="1" smtClean="0"/>
              <a:t>INFuture</a:t>
            </a:r>
            <a:r>
              <a:rPr lang="en-US" dirty="0" smtClean="0"/>
              <a:t>) e-Institutions – Openness, Accessibility, and Preservation Zagreb, 11-13 November 2015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-21392" y="6462355"/>
            <a:ext cx="370384" cy="365125"/>
          </a:xfrm>
        </p:spPr>
        <p:txBody>
          <a:bodyPr/>
          <a:lstStyle/>
          <a:p>
            <a:fld id="{63C03A18-1BE2-487D-92D8-585057AF460F}" type="slidenum">
              <a:rPr lang="hr-HR" smtClean="0"/>
              <a:t>19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747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Archivist</a:t>
            </a:r>
            <a:endParaRPr lang="en-GB" noProof="0" dirty="0"/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4932040" y="1628800"/>
            <a:ext cx="38987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4644008" y="1628799"/>
            <a:ext cx="38987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3851920" y="1556792"/>
            <a:ext cx="4618856" cy="4525963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Questioning paradigm (</a:t>
            </a:r>
            <a:r>
              <a:rPr lang="en-GB" sz="2400" dirty="0" err="1" smtClean="0"/>
              <a:t>Ridener</a:t>
            </a:r>
            <a:r>
              <a:rPr lang="en-GB" sz="2400" dirty="0" smtClean="0"/>
              <a:t> 2009) + influence of ICT domain</a:t>
            </a:r>
          </a:p>
          <a:p>
            <a:pPr lvl="1"/>
            <a:r>
              <a:rPr lang="en-GB" sz="2000" dirty="0" smtClean="0"/>
              <a:t>Archivist as active expert (appraisal, creation of archives)</a:t>
            </a:r>
          </a:p>
          <a:p>
            <a:pPr lvl="1"/>
            <a:r>
              <a:rPr lang="en-GB" sz="2000" dirty="0" smtClean="0"/>
              <a:t>Connecting technological possibilities and professional requirements</a:t>
            </a:r>
          </a:p>
          <a:p>
            <a:r>
              <a:rPr lang="en-GB" sz="2400" dirty="0" smtClean="0"/>
              <a:t>Increasing number of projects related to LTP</a:t>
            </a:r>
          </a:p>
          <a:p>
            <a:pPr lvl="1"/>
            <a:r>
              <a:rPr lang="en-GB" sz="2000" dirty="0" smtClean="0"/>
              <a:t>(Typical) archivist as </a:t>
            </a:r>
            <a:r>
              <a:rPr lang="en-GB" sz="2000" dirty="0"/>
              <a:t>member of project </a:t>
            </a:r>
            <a:r>
              <a:rPr lang="en-GB" sz="2000" dirty="0" smtClean="0"/>
              <a:t>team</a:t>
            </a:r>
            <a:r>
              <a:rPr lang="hr-HR" sz="2000" dirty="0" smtClean="0"/>
              <a:t> </a:t>
            </a:r>
            <a:r>
              <a:rPr lang="en-GB" sz="2000" dirty="0" smtClean="0"/>
              <a:t>or</a:t>
            </a:r>
            <a:r>
              <a:rPr lang="hr-HR" sz="2000" dirty="0" smtClean="0"/>
              <a:t> </a:t>
            </a:r>
            <a:r>
              <a:rPr lang="en-GB" sz="2000" dirty="0" smtClean="0"/>
              <a:t>project </a:t>
            </a:r>
            <a:r>
              <a:rPr lang="en-GB" sz="2000" dirty="0"/>
              <a:t>manager </a:t>
            </a:r>
            <a:endParaRPr lang="en-GB" sz="2000" dirty="0" smtClean="0"/>
          </a:p>
          <a:p>
            <a:pPr marL="914400" lvl="2" indent="0">
              <a:buNone/>
            </a:pPr>
            <a:r>
              <a:rPr lang="en-GB" sz="1600" dirty="0" smtClean="0"/>
              <a:t>lacks formal PM experience…</a:t>
            </a:r>
          </a:p>
          <a:p>
            <a:pPr marL="914400" lvl="2" indent="0">
              <a:buNone/>
            </a:pPr>
            <a:r>
              <a:rPr lang="en-GB" sz="1600" dirty="0" smtClean="0"/>
              <a:t>but he or she should be visionary in professional sense, captain in organisational sense…and firefighter as well!</a:t>
            </a:r>
            <a:endParaRPr lang="en-GB" sz="1600" dirty="0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200800" cy="365125"/>
          </a:xfrm>
        </p:spPr>
        <p:txBody>
          <a:bodyPr/>
          <a:lstStyle/>
          <a:p>
            <a:r>
              <a:rPr lang="en-US" dirty="0" smtClean="0"/>
              <a:t>5th International Conference The Future of Information Sciences (</a:t>
            </a:r>
            <a:r>
              <a:rPr lang="en-US" dirty="0" err="1" smtClean="0"/>
              <a:t>INFuture</a:t>
            </a:r>
            <a:r>
              <a:rPr lang="en-US" dirty="0" smtClean="0"/>
              <a:t>) e-Institutions – Openness, Accessibility, and Preservation Zagreb, 11-13 November 2015</a:t>
            </a:r>
            <a:endParaRPr lang="hr-HR" dirty="0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2</a:t>
            </a:fld>
            <a:endParaRPr lang="hr-HR"/>
          </a:p>
        </p:txBody>
      </p:sp>
      <p:pic>
        <p:nvPicPr>
          <p:cNvPr id="12" name="Rezervirano mjesto sadržaja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56792"/>
            <a:ext cx="2545854" cy="4525963"/>
          </a:xfrm>
        </p:spPr>
      </p:pic>
    </p:spTree>
    <p:extLst>
      <p:ext uri="{BB962C8B-B14F-4D97-AF65-F5344CB8AC3E}">
        <p14:creationId xmlns:p14="http://schemas.microsoft.com/office/powerpoint/2010/main" val="28182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Inner drive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noProof="0" dirty="0" smtClean="0"/>
              <a:t>Initial problems</a:t>
            </a:r>
          </a:p>
          <a:p>
            <a:pPr lvl="1"/>
            <a:r>
              <a:rPr lang="en-GB" sz="2000" noProof="0" dirty="0" smtClean="0"/>
              <a:t>Producer of records is not </a:t>
            </a:r>
            <a:r>
              <a:rPr lang="hr-HR" sz="2000" noProof="0" dirty="0" smtClean="0"/>
              <a:t>(</a:t>
            </a:r>
            <a:r>
              <a:rPr lang="en-GB" sz="2000" noProof="0" dirty="0" smtClean="0"/>
              <a:t>always</a:t>
            </a:r>
            <a:r>
              <a:rPr lang="hr-HR" sz="2000" noProof="0" dirty="0" smtClean="0"/>
              <a:t>)</a:t>
            </a:r>
            <a:r>
              <a:rPr lang="en-GB" sz="2000" noProof="0" dirty="0" smtClean="0"/>
              <a:t> aware of archival requirements</a:t>
            </a:r>
          </a:p>
          <a:p>
            <a:pPr lvl="1"/>
            <a:r>
              <a:rPr lang="en-GB" sz="2000" noProof="0" dirty="0" smtClean="0"/>
              <a:t>Using different media for transfer (emphasis on the purpose of carrier)</a:t>
            </a:r>
          </a:p>
          <a:p>
            <a:pPr lvl="1"/>
            <a:r>
              <a:rPr lang="en-GB" sz="2000" noProof="0" dirty="0" smtClean="0"/>
              <a:t>Damage of media and deterioration </a:t>
            </a:r>
          </a:p>
          <a:p>
            <a:pPr lvl="1"/>
            <a:endParaRPr lang="en-GB" sz="2000" noProof="0" dirty="0" smtClean="0"/>
          </a:p>
          <a:p>
            <a:r>
              <a:rPr lang="en-GB" sz="2400" noProof="0" dirty="0" smtClean="0"/>
              <a:t>Furthermore</a:t>
            </a:r>
          </a:p>
          <a:p>
            <a:pPr lvl="1"/>
            <a:r>
              <a:rPr lang="en-GB" sz="2000" noProof="0" dirty="0" smtClean="0"/>
              <a:t>Records on optical media carriers that have not yet been migrated into document and records management system are in risk while awaiting copying (</a:t>
            </a:r>
            <a:r>
              <a:rPr lang="en-GB" sz="2000" noProof="0" dirty="0" err="1" smtClean="0"/>
              <a:t>Stančić</a:t>
            </a:r>
            <a:r>
              <a:rPr lang="en-GB" sz="2000" noProof="0" dirty="0" smtClean="0"/>
              <a:t>, Rajh, </a:t>
            </a:r>
            <a:r>
              <a:rPr lang="en-GB" sz="2000" noProof="0" dirty="0" err="1" smtClean="0"/>
              <a:t>Tušek</a:t>
            </a:r>
            <a:r>
              <a:rPr lang="en-GB" sz="2000" noProof="0" dirty="0" smtClean="0"/>
              <a:t>, 2008)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200800" cy="365125"/>
          </a:xfrm>
        </p:spPr>
        <p:txBody>
          <a:bodyPr/>
          <a:lstStyle/>
          <a:p>
            <a:r>
              <a:rPr lang="en-US" dirty="0" smtClean="0"/>
              <a:t>5th International Conference The Future of Information Sciences (</a:t>
            </a:r>
            <a:r>
              <a:rPr lang="en-US" dirty="0" err="1" smtClean="0"/>
              <a:t>INFuture</a:t>
            </a:r>
            <a:r>
              <a:rPr lang="en-US" dirty="0" smtClean="0"/>
              <a:t>) e-Institutions – Openness, Accessibility, and Preservation Zagreb, 11-13 November 2015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50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Inner drive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GB" sz="2400" noProof="0" dirty="0" smtClean="0"/>
              <a:t>Case study</a:t>
            </a:r>
          </a:p>
          <a:p>
            <a:endParaRPr lang="en-GB" sz="2400" noProof="0" dirty="0" smtClean="0"/>
          </a:p>
          <a:p>
            <a:pPr lvl="1"/>
            <a:r>
              <a:rPr lang="en-GB" sz="2000" noProof="0" dirty="0" smtClean="0"/>
              <a:t>HALMED - Croatian authority for regulation of medicinal products, medical devices and homeopathic medical products</a:t>
            </a:r>
          </a:p>
          <a:p>
            <a:pPr lvl="1"/>
            <a:endParaRPr lang="en-GB" sz="2000" noProof="0" dirty="0" smtClean="0"/>
          </a:p>
          <a:p>
            <a:pPr lvl="1"/>
            <a:r>
              <a:rPr lang="en-GB" sz="2000" noProof="0" dirty="0" smtClean="0"/>
              <a:t>implemented document and records management system in 2014 (</a:t>
            </a:r>
            <a:r>
              <a:rPr lang="en-GB" sz="2000" i="1" noProof="0" dirty="0" smtClean="0"/>
              <a:t>Digital archival information system, DAIS</a:t>
            </a:r>
            <a:r>
              <a:rPr lang="en-GB" sz="2000" noProof="0" dirty="0" smtClean="0"/>
              <a:t>)</a:t>
            </a:r>
          </a:p>
          <a:p>
            <a:pPr lvl="1"/>
            <a:endParaRPr lang="en-GB" sz="2000" noProof="0" dirty="0" smtClean="0"/>
          </a:p>
          <a:p>
            <a:pPr lvl="2"/>
            <a:r>
              <a:rPr lang="en-GB" sz="1600" noProof="0" dirty="0" smtClean="0"/>
              <a:t>FileNet P8 platform, Content navigator, Enterprise records, Migration and ingest module and other modules, two repositories (ROS for document management, FPOS in conjunction with archival application)</a:t>
            </a:r>
          </a:p>
          <a:p>
            <a:pPr lvl="1"/>
            <a:endParaRPr lang="en-GB" sz="2000" noProof="0" dirty="0" smtClean="0"/>
          </a:p>
          <a:p>
            <a:pPr lvl="2"/>
            <a:endParaRPr lang="en-GB" sz="1600" noProof="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200800" cy="365125"/>
          </a:xfrm>
        </p:spPr>
        <p:txBody>
          <a:bodyPr/>
          <a:lstStyle/>
          <a:p>
            <a:r>
              <a:rPr lang="en-US" dirty="0" smtClean="0"/>
              <a:t>5th International Conference The Future of Information Sciences (</a:t>
            </a:r>
            <a:r>
              <a:rPr lang="en-US" dirty="0" err="1" smtClean="0"/>
              <a:t>INFuture</a:t>
            </a:r>
            <a:r>
              <a:rPr lang="en-US" dirty="0" smtClean="0"/>
              <a:t>) e-Institutions – Openness, Accessibility, and Preservation Zagreb, 11-13 November 2015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705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Inner drive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noProof="0" dirty="0" smtClean="0"/>
              <a:t>Case study</a:t>
            </a:r>
          </a:p>
          <a:p>
            <a:pPr lvl="1"/>
            <a:endParaRPr lang="en-GB" sz="2000" noProof="0" dirty="0" smtClean="0"/>
          </a:p>
          <a:p>
            <a:pPr lvl="1"/>
            <a:r>
              <a:rPr lang="en-GB" sz="2000" noProof="0" dirty="0" smtClean="0"/>
              <a:t>DAIS implemented by Ericsson Tesla, archival application by Omega Software</a:t>
            </a:r>
          </a:p>
          <a:p>
            <a:pPr lvl="1"/>
            <a:endParaRPr lang="en-GB" sz="2000" noProof="0" dirty="0" smtClean="0"/>
          </a:p>
          <a:p>
            <a:pPr lvl="1"/>
            <a:r>
              <a:rPr lang="en-GB" sz="2000" noProof="0" dirty="0" smtClean="0"/>
              <a:t>Archive accumulated a large amount of compact discs over time, backlog</a:t>
            </a:r>
          </a:p>
          <a:p>
            <a:pPr lvl="1"/>
            <a:endParaRPr lang="en-GB" sz="2000" noProof="0" dirty="0" smtClean="0"/>
          </a:p>
          <a:p>
            <a:pPr lvl="1"/>
            <a:r>
              <a:rPr lang="en-GB" sz="2000" noProof="0" dirty="0" smtClean="0"/>
              <a:t>Migration drive in the case of submitted optical media is prevention of media decay</a:t>
            </a:r>
          </a:p>
          <a:p>
            <a:pPr lvl="1"/>
            <a:endParaRPr lang="en-GB" sz="2000" noProof="0" dirty="0" smtClean="0"/>
          </a:p>
          <a:p>
            <a:pPr lvl="2"/>
            <a:endParaRPr lang="en-GB" sz="1600" noProof="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200800" cy="365125"/>
          </a:xfrm>
        </p:spPr>
        <p:txBody>
          <a:bodyPr/>
          <a:lstStyle/>
          <a:p>
            <a:r>
              <a:rPr lang="en-US" dirty="0" smtClean="0"/>
              <a:t>5th International Conference The Future of Information Sciences (</a:t>
            </a:r>
            <a:r>
              <a:rPr lang="en-US" dirty="0" err="1" smtClean="0"/>
              <a:t>INFuture</a:t>
            </a:r>
            <a:r>
              <a:rPr lang="en-US" dirty="0" smtClean="0"/>
              <a:t>) e-Institutions – Openness, Accessibility, and Preservation Zagreb, 11-13 November 2015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853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Migration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GB" sz="2400" noProof="0" dirty="0" smtClean="0"/>
              <a:t>Record</a:t>
            </a:r>
          </a:p>
          <a:p>
            <a:pPr lvl="1"/>
            <a:r>
              <a:rPr lang="en-GB" sz="2000" noProof="0" dirty="0" smtClean="0"/>
              <a:t>set of data collected from the storage, dispatched to a memory, represented by review or edit software, and shown on user’s screen </a:t>
            </a:r>
          </a:p>
          <a:p>
            <a:pPr lvl="1"/>
            <a:r>
              <a:rPr lang="en-GB" sz="2000" noProof="0" dirty="0" smtClean="0"/>
              <a:t>authenticity of digital record is not necessarily tied in with the notion of digital media as a carrier</a:t>
            </a:r>
          </a:p>
          <a:p>
            <a:pPr lvl="1"/>
            <a:endParaRPr lang="en-GB" sz="2000" noProof="0" dirty="0" smtClean="0"/>
          </a:p>
          <a:p>
            <a:r>
              <a:rPr lang="en-GB" sz="2400" noProof="0" dirty="0" smtClean="0"/>
              <a:t>Migration</a:t>
            </a:r>
          </a:p>
          <a:p>
            <a:pPr lvl="1"/>
            <a:r>
              <a:rPr lang="en-GB" sz="2000" noProof="0" dirty="0" smtClean="0"/>
              <a:t>several types of migration according to OAIS model/standard, from simple migration to complex migrations – refreshment, replication, repackaging and transformation</a:t>
            </a:r>
          </a:p>
          <a:p>
            <a:pPr lvl="1"/>
            <a:endParaRPr lang="en-GB" sz="2000" noProof="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200800" cy="365125"/>
          </a:xfrm>
        </p:spPr>
        <p:txBody>
          <a:bodyPr/>
          <a:lstStyle/>
          <a:p>
            <a:r>
              <a:rPr lang="en-US" dirty="0" smtClean="0"/>
              <a:t>5th International Conference The Future of Information Sciences (</a:t>
            </a:r>
            <a:r>
              <a:rPr lang="en-US" dirty="0" err="1" smtClean="0"/>
              <a:t>INFuture</a:t>
            </a:r>
            <a:r>
              <a:rPr lang="en-US" dirty="0" smtClean="0"/>
              <a:t>) e-Institutions – Openness, Accessibility, and Preservation Zagreb, 11-13 November 2015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309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Migration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hangingPunct="0"/>
            <a:r>
              <a:rPr lang="en-GB" sz="2400" noProof="0" dirty="0" smtClean="0"/>
              <a:t>Migration in HALMED – process</a:t>
            </a:r>
          </a:p>
          <a:p>
            <a:pPr hangingPunct="0"/>
            <a:endParaRPr lang="en-GB" sz="2400" noProof="0" dirty="0" smtClean="0"/>
          </a:p>
          <a:p>
            <a:pPr marL="457200" indent="-457200" hangingPunct="0">
              <a:buFont typeface="+mj-lt"/>
              <a:buAutoNum type="arabicPeriod"/>
            </a:pPr>
            <a:r>
              <a:rPr lang="en-GB" sz="2000" noProof="0" dirty="0" smtClean="0"/>
              <a:t>registration of SIP package on optical media into archival application with barcoding of the physical technical unit (disc)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GB" sz="2000" noProof="0" dirty="0" smtClean="0"/>
              <a:t>copying folders and files into folder with the same barcode 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GB" sz="2000" noProof="0" dirty="0" smtClean="0"/>
              <a:t>migration of files by document and records management system DAIS into new digital technical unit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GB" sz="2000" noProof="0" dirty="0" smtClean="0"/>
              <a:t>automatic registration of new digital technical unit into archival application linked to DAIS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GB" sz="2000" noProof="0" dirty="0" smtClean="0"/>
              <a:t>automatic file conversion into PDF/A (</a:t>
            </a:r>
            <a:r>
              <a:rPr lang="en-GB" sz="2000" noProof="0" dirty="0" err="1" smtClean="0"/>
              <a:t>Aspose</a:t>
            </a:r>
            <a:r>
              <a:rPr lang="en-GB" sz="2000" noProof="0" dirty="0" smtClean="0"/>
              <a:t>)</a:t>
            </a:r>
            <a:endParaRPr lang="en-GB" sz="2000" noProof="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200800" cy="365125"/>
          </a:xfrm>
        </p:spPr>
        <p:txBody>
          <a:bodyPr/>
          <a:lstStyle/>
          <a:p>
            <a:r>
              <a:rPr lang="en-US" dirty="0" smtClean="0"/>
              <a:t>5th International Conference The Future of Information Sciences (</a:t>
            </a:r>
            <a:r>
              <a:rPr lang="en-US" dirty="0" err="1" smtClean="0"/>
              <a:t>INFuture</a:t>
            </a:r>
            <a:r>
              <a:rPr lang="en-US" dirty="0" smtClean="0"/>
              <a:t>) e-Institutions – Openness, Accessibility, and Preservation Zagreb, 11-13 November 2015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18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Migration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 hangingPunct="0"/>
            <a:r>
              <a:rPr lang="en-GB" sz="3400" noProof="0" dirty="0" smtClean="0"/>
              <a:t>Migration in HALMED – characteristics</a:t>
            </a:r>
          </a:p>
          <a:p>
            <a:pPr hangingPunct="0"/>
            <a:endParaRPr lang="en-GB" sz="2400" noProof="0" dirty="0" smtClean="0"/>
          </a:p>
          <a:p>
            <a:pPr lvl="1"/>
            <a:r>
              <a:rPr lang="en-GB" noProof="0" dirty="0" smtClean="0"/>
              <a:t>folder structure is kept on conceptual level, although storage itself is organised differently</a:t>
            </a:r>
          </a:p>
          <a:p>
            <a:pPr lvl="2"/>
            <a:r>
              <a:rPr lang="en-GB" noProof="0" dirty="0" smtClean="0"/>
              <a:t>Structure kept  in document module of DAIS system</a:t>
            </a:r>
          </a:p>
          <a:p>
            <a:pPr lvl="2"/>
            <a:r>
              <a:rPr lang="en-GB" noProof="0" dirty="0" smtClean="0"/>
              <a:t>Organisation - metadata in database and objects in file storage until its replacement with archival storage, i.e. EMC </a:t>
            </a:r>
            <a:r>
              <a:rPr lang="en-GB" noProof="0" dirty="0" err="1" smtClean="0"/>
              <a:t>Isilon</a:t>
            </a:r>
            <a:endParaRPr lang="en-GB" noProof="0" dirty="0" smtClean="0"/>
          </a:p>
          <a:p>
            <a:pPr lvl="2"/>
            <a:endParaRPr lang="en-GB" noProof="0" dirty="0" smtClean="0"/>
          </a:p>
          <a:p>
            <a:pPr lvl="1"/>
            <a:r>
              <a:rPr lang="en-GB" noProof="0" dirty="0" smtClean="0"/>
              <a:t>content is linked with original unit through barcode identifier provided by archival application </a:t>
            </a:r>
          </a:p>
          <a:p>
            <a:pPr lvl="2"/>
            <a:r>
              <a:rPr lang="en-GB" noProof="0" dirty="0" smtClean="0"/>
              <a:t>metadata are re-used through this linking</a:t>
            </a:r>
          </a:p>
          <a:p>
            <a:pPr lvl="2"/>
            <a:endParaRPr lang="en-GB" noProof="0" dirty="0" smtClean="0"/>
          </a:p>
          <a:p>
            <a:pPr lvl="1"/>
            <a:r>
              <a:rPr lang="en-GB" noProof="0" dirty="0" smtClean="0"/>
              <a:t>standardisation of file format (PDF/A) </a:t>
            </a:r>
          </a:p>
          <a:p>
            <a:pPr lvl="1"/>
            <a:endParaRPr lang="en-GB" noProof="0" dirty="0" smtClean="0"/>
          </a:p>
          <a:p>
            <a:pPr lvl="1"/>
            <a:r>
              <a:rPr lang="en-GB" noProof="0" dirty="0" smtClean="0"/>
              <a:t>process is well-documented (DAIS documentation) and prescribed in formal internal act</a:t>
            </a:r>
          </a:p>
          <a:p>
            <a:pPr lvl="1" hangingPunct="0"/>
            <a:endParaRPr lang="en-GB" sz="2000" noProof="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200800" cy="365125"/>
          </a:xfrm>
        </p:spPr>
        <p:txBody>
          <a:bodyPr/>
          <a:lstStyle/>
          <a:p>
            <a:r>
              <a:rPr lang="en-US" dirty="0" smtClean="0"/>
              <a:t>5th International Conference The Future of Information Sciences (</a:t>
            </a:r>
            <a:r>
              <a:rPr lang="en-US" dirty="0" err="1" smtClean="0"/>
              <a:t>INFuture</a:t>
            </a:r>
            <a:r>
              <a:rPr lang="en-US" dirty="0" smtClean="0"/>
              <a:t>) e-Institutions – Openness, Accessibility, and Preservation Zagreb, 11-13 November 2015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090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 title="Presentation of structure in document and records management system (FileNet based DAIS system, developed by Ericsson Nikola Tesla)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8800"/>
            <a:ext cx="8229600" cy="3975459"/>
          </a:xfrm>
        </p:spPr>
      </p:pic>
      <p:sp>
        <p:nvSpPr>
          <p:cNvPr id="7" name="TekstniOkvir 6"/>
          <p:cNvSpPr txBox="1"/>
          <p:nvPr/>
        </p:nvSpPr>
        <p:spPr>
          <a:xfrm>
            <a:off x="467544" y="764704"/>
            <a:ext cx="820891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Presentation of structure in document and records management system </a:t>
            </a:r>
            <a:endParaRPr lang="hr-HR" sz="1600" dirty="0" smtClean="0"/>
          </a:p>
          <a:p>
            <a:r>
              <a:rPr lang="en-GB" sz="1600" dirty="0" smtClean="0"/>
              <a:t>(FileNet based DAIS system developed by Ericsson Nikola Tesla</a:t>
            </a:r>
            <a:r>
              <a:rPr lang="hr-HR" sz="1600" dirty="0" smtClean="0"/>
              <a:t> &amp; </a:t>
            </a:r>
            <a:r>
              <a:rPr lang="en-GB" sz="1600" dirty="0" smtClean="0"/>
              <a:t>archival application developed by Omega Software)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43303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1980</Words>
  <Application>Microsoft Office PowerPoint</Application>
  <PresentationFormat>On-screen Show (4:3)</PresentationFormat>
  <Paragraphs>193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tema</vt:lpstr>
      <vt:lpstr>A project management approach to long-term preservation of optical media tasks</vt:lpstr>
      <vt:lpstr>Archivist</vt:lpstr>
      <vt:lpstr>Inner drive</vt:lpstr>
      <vt:lpstr>Inner drive</vt:lpstr>
      <vt:lpstr>Inner drive</vt:lpstr>
      <vt:lpstr>Migration</vt:lpstr>
      <vt:lpstr>Migration</vt:lpstr>
      <vt:lpstr>Migration</vt:lpstr>
      <vt:lpstr>PowerPoint Presentation</vt:lpstr>
      <vt:lpstr>PowerPoint Presentation</vt:lpstr>
      <vt:lpstr>Migration</vt:lpstr>
      <vt:lpstr>Projects</vt:lpstr>
      <vt:lpstr>Project management</vt:lpstr>
      <vt:lpstr>Project management</vt:lpstr>
      <vt:lpstr>Project management</vt:lpstr>
      <vt:lpstr>Some closing thoughts</vt:lpstr>
      <vt:lpstr>Some closing thoughts</vt:lpstr>
      <vt:lpstr>Possibilities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project management approach to long-term preservation of optical media tasks</dc:title>
  <dc:creator>Arian Rajh</dc:creator>
  <cp:lastModifiedBy>Windows User</cp:lastModifiedBy>
  <cp:revision>27</cp:revision>
  <dcterms:created xsi:type="dcterms:W3CDTF">2015-10-07T08:13:38Z</dcterms:created>
  <dcterms:modified xsi:type="dcterms:W3CDTF">2015-11-10T21:19:24Z</dcterms:modified>
</cp:coreProperties>
</file>