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75" r:id="rId5"/>
    <p:sldId id="278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66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 smtClean="0"/>
              <a:t>Reading as a favourite</a:t>
            </a:r>
            <a:r>
              <a:rPr lang="hr-HR" baseline="0" dirty="0" smtClean="0"/>
              <a:t> activity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strongly disagree</c:v>
                </c:pt>
                <c:pt idx="1">
                  <c:v>sometimes</c:v>
                </c:pt>
                <c:pt idx="2">
                  <c:v>strongly agree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23.3</c:v>
                </c:pt>
                <c:pt idx="1">
                  <c:v>46.5</c:v>
                </c:pt>
                <c:pt idx="2">
                  <c:v>27.9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74692752"/>
        <c:axId val="274693296"/>
        <c:axId val="0"/>
      </c:bar3DChart>
      <c:catAx>
        <c:axId val="27469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74693296"/>
        <c:crosses val="autoZero"/>
        <c:auto val="1"/>
        <c:lblAlgn val="ctr"/>
        <c:lblOffset val="100"/>
        <c:noMultiLvlLbl val="0"/>
      </c:catAx>
      <c:valAx>
        <c:axId val="274693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46927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the time spent on the Internet during school days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Sheet1!$A$2:$A$5</c:f>
              <c:strCache>
                <c:ptCount val="4"/>
                <c:pt idx="0">
                  <c:v>up to an hour</c:v>
                </c:pt>
                <c:pt idx="1">
                  <c:v>up to two hours</c:v>
                </c:pt>
                <c:pt idx="2">
                  <c:v>two to four hours a day</c:v>
                </c:pt>
                <c:pt idx="3">
                  <c:v>more than four hours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the time spent on the Internet at the weekend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up to an hour</c:v>
                </c:pt>
                <c:pt idx="1">
                  <c:v>up to two hours</c:v>
                </c:pt>
                <c:pt idx="2">
                  <c:v>two to four hours a day</c:v>
                </c:pt>
                <c:pt idx="3">
                  <c:v>more than four hours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9488880"/>
        <c:axId val="239483440"/>
        <c:axId val="240539536"/>
      </c:line3DChart>
      <c:catAx>
        <c:axId val="239488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9483440"/>
        <c:crosses val="autoZero"/>
        <c:auto val="1"/>
        <c:lblAlgn val="ctr"/>
        <c:lblOffset val="100"/>
        <c:noMultiLvlLbl val="0"/>
      </c:catAx>
      <c:valAx>
        <c:axId val="239483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488880"/>
        <c:crosses val="autoZero"/>
        <c:crossBetween val="between"/>
      </c:valAx>
      <c:serAx>
        <c:axId val="240539536"/>
        <c:scaling>
          <c:orientation val="minMax"/>
        </c:scaling>
        <c:delete val="1"/>
        <c:axPos val="b"/>
        <c:majorTickMark val="out"/>
        <c:minorTickMark val="none"/>
        <c:tickLblPos val="nextTo"/>
        <c:crossAx val="239483440"/>
        <c:crosses val="autoZero"/>
      </c:serAx>
    </c:plotArea>
    <c:legend>
      <c:legendPos val="r"/>
      <c:layout>
        <c:manualLayout>
          <c:xMode val="edge"/>
          <c:yMode val="edge"/>
          <c:x val="0.64010170603674565"/>
          <c:y val="0.63873257053805799"/>
          <c:w val="0.32749088655584746"/>
          <c:h val="0.342326525590551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825143384854678E-2"/>
          <c:y val="3.9205831692913383E-2"/>
          <c:w val="0.60161915524448328"/>
          <c:h val="0.6596762221128609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stressful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neither</c:v>
                </c:pt>
                <c:pt idx="1">
                  <c:v>paper-pencil</c:v>
                </c:pt>
                <c:pt idx="2">
                  <c:v>online</c:v>
                </c:pt>
                <c:pt idx="3">
                  <c:v>both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58</c:v>
                </c:pt>
                <c:pt idx="1">
                  <c:v>18</c:v>
                </c:pt>
                <c:pt idx="2">
                  <c:v>14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interesting</c:v>
                </c:pt>
              </c:strCache>
            </c:strRef>
          </c:tx>
          <c:spPr>
            <a:solidFill>
              <a:srgbClr val="FF6699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neither</c:v>
                </c:pt>
                <c:pt idx="1">
                  <c:v>paper-pencil</c:v>
                </c:pt>
                <c:pt idx="2">
                  <c:v>online</c:v>
                </c:pt>
                <c:pt idx="3">
                  <c:v>both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22</c:v>
                </c:pt>
                <c:pt idx="2">
                  <c:v>25</c:v>
                </c:pt>
                <c:pt idx="3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4694928"/>
        <c:axId val="274686768"/>
        <c:axId val="240540160"/>
      </c:bar3DChart>
      <c:catAx>
        <c:axId val="274694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74686768"/>
        <c:crosses val="autoZero"/>
        <c:auto val="1"/>
        <c:lblAlgn val="ctr"/>
        <c:lblOffset val="100"/>
        <c:noMultiLvlLbl val="0"/>
      </c:catAx>
      <c:valAx>
        <c:axId val="274686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4694928"/>
        <c:crosses val="autoZero"/>
        <c:crossBetween val="between"/>
      </c:valAx>
      <c:serAx>
        <c:axId val="240540160"/>
        <c:scaling>
          <c:orientation val="minMax"/>
        </c:scaling>
        <c:delete val="1"/>
        <c:axPos val="b"/>
        <c:majorTickMark val="out"/>
        <c:minorTickMark val="none"/>
        <c:tickLblPos val="nextTo"/>
        <c:crossAx val="274686768"/>
        <c:crosses val="autoZero"/>
      </c:serAx>
    </c:plotArea>
    <c:legend>
      <c:legendPos val="r"/>
      <c:layout>
        <c:manualLayout>
          <c:xMode val="edge"/>
          <c:yMode val="edge"/>
          <c:x val="0.70039491591328862"/>
          <c:y val="0.57054974573490813"/>
          <c:w val="0.16534582482745214"/>
          <c:h val="0.1349421751968503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3D1C3-834A-40DE-B1DA-E81C0306E2C2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679DA-0F83-422C-91D5-30552F487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3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22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308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06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54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42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3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29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90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765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61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40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28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36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292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38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679DA-0F83-422C-91D5-30552F48711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40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A94E319-B12C-4C8C-BBF2-61E67C51CD5C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AA897A9-9D12-4018-8AF2-488823628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712968" cy="1526009"/>
          </a:xfrm>
        </p:spPr>
        <p:txBody>
          <a:bodyPr/>
          <a:lstStyle/>
          <a:p>
            <a:pPr algn="ctr"/>
            <a:r>
              <a:rPr lang="hr-HR" sz="3800" cap="none" dirty="0" smtClean="0"/>
              <a:t>Developing reading skills and motivation through mobile phones</a:t>
            </a:r>
            <a:endParaRPr lang="en-US" sz="3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653136"/>
            <a:ext cx="9036496" cy="2016224"/>
          </a:xfrm>
        </p:spPr>
        <p:txBody>
          <a:bodyPr>
            <a:normAutofit fontScale="92500" lnSpcReduction="10000"/>
          </a:bodyPr>
          <a:lstStyle/>
          <a:p>
            <a:r>
              <a:rPr lang="hr-HR" sz="2100" dirty="0"/>
              <a:t>Monika Habjanec, Polytechnic Croatian Zagorje Krapina</a:t>
            </a:r>
          </a:p>
          <a:p>
            <a:r>
              <a:rPr lang="hr-HR" sz="2100" dirty="0" smtClean="0"/>
              <a:t>Jasminka Pernjek, High school Krapina / Postgraduate </a:t>
            </a:r>
            <a:r>
              <a:rPr lang="hr-HR" sz="2100" dirty="0"/>
              <a:t>study </a:t>
            </a:r>
            <a:r>
              <a:rPr lang="hr-HR" sz="2100" dirty="0" smtClean="0"/>
              <a:t>in glotodidactics,</a:t>
            </a:r>
          </a:p>
          <a:p>
            <a:r>
              <a:rPr lang="hr-HR" sz="2100" dirty="0"/>
              <a:t>	 </a:t>
            </a:r>
            <a:r>
              <a:rPr lang="hr-HR" sz="2100" dirty="0" smtClean="0"/>
              <a:t>              Faculty of Humanities and Social Sciences, </a:t>
            </a:r>
            <a:r>
              <a:rPr lang="hr-HR" sz="2100" dirty="0"/>
              <a:t>University of </a:t>
            </a:r>
            <a:r>
              <a:rPr lang="hr-HR" sz="2100" dirty="0" smtClean="0"/>
              <a:t>Zagreb  </a:t>
            </a:r>
            <a:r>
              <a:rPr lang="hr-HR" sz="2000" dirty="0" smtClean="0"/>
              <a:t>                         </a:t>
            </a:r>
          </a:p>
          <a:p>
            <a:r>
              <a:rPr lang="hr-HR" sz="2000" dirty="0"/>
              <a:t> </a:t>
            </a:r>
            <a:r>
              <a:rPr lang="hr-HR" sz="2000" dirty="0" smtClean="0"/>
              <a:t>                            </a:t>
            </a:r>
          </a:p>
          <a:p>
            <a:endParaRPr lang="hr-HR" sz="2000" dirty="0" smtClean="0"/>
          </a:p>
          <a:p>
            <a:r>
              <a:rPr lang="hr-HR" sz="2000" dirty="0" smtClean="0"/>
              <a:t>			Zagreb, </a:t>
            </a:r>
            <a:r>
              <a:rPr lang="hr-HR" sz="2000" dirty="0" err="1" smtClean="0"/>
              <a:t>November</a:t>
            </a:r>
            <a:r>
              <a:rPr lang="hr-HR" sz="2000" smtClean="0"/>
              <a:t> 12, 2015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054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092195"/>
              </p:ext>
            </p:extLst>
          </p:nvPr>
        </p:nvGraphicFramePr>
        <p:xfrm>
          <a:off x="539552" y="1340768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638132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Calibri" panose="020F0502020204030204" pitchFamily="34" charset="0"/>
              </a:rPr>
              <a:t>Figure 1: Reading as a favorite activity</a:t>
            </a:r>
            <a:endParaRPr lang="en-US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7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The time spent on the Internet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98774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638132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Calibri" panose="020F0502020204030204" pitchFamily="34" charset="0"/>
              </a:rPr>
              <a:t>Figure 2: The time spent on the Internet</a:t>
            </a:r>
            <a:endParaRPr lang="en-US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8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Attitudes towards the type of test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577562"/>
              </p:ext>
            </p:extLst>
          </p:nvPr>
        </p:nvGraphicFramePr>
        <p:xfrm>
          <a:off x="611560" y="1484784"/>
          <a:ext cx="8136904" cy="451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2752" y="6181273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Calibri" panose="020F0502020204030204" pitchFamily="34" charset="0"/>
              </a:rPr>
              <a:t>Figure 3: Reading as a favorite activity</a:t>
            </a:r>
            <a:endParaRPr lang="en-US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5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2900370"/>
          </a:xfrm>
        </p:spPr>
        <p:txBody>
          <a:bodyPr/>
          <a:lstStyle/>
          <a:p>
            <a:r>
              <a:rPr lang="en-US" dirty="0"/>
              <a:t>The analysis of the collected data showed that online reading and solving a test using mobile phones is considered to be a positive experience. 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The </a:t>
            </a:r>
            <a:r>
              <a:rPr lang="en-US" dirty="0"/>
              <a:t>enjoyment of using a mobile device had a positive effect on the students’ attitudes and improved learning motivation can improve performance</a:t>
            </a:r>
          </a:p>
        </p:txBody>
      </p:sp>
    </p:spTree>
    <p:extLst>
      <p:ext uri="{BB962C8B-B14F-4D97-AF65-F5344CB8AC3E}">
        <p14:creationId xmlns:p14="http://schemas.microsoft.com/office/powerpoint/2010/main" val="363806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 between Constructs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491880" y="2708920"/>
            <a:ext cx="864096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568727"/>
              </p:ext>
            </p:extLst>
          </p:nvPr>
        </p:nvGraphicFramePr>
        <p:xfrm>
          <a:off x="457200" y="1600200"/>
          <a:ext cx="8401081" cy="4787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792088"/>
                <a:gridCol w="792088"/>
                <a:gridCol w="720080"/>
                <a:gridCol w="720080"/>
                <a:gridCol w="648072"/>
                <a:gridCol w="648072"/>
                <a:gridCol w="613873"/>
              </a:tblGrid>
              <a:tr h="5799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Variables</a:t>
                      </a:r>
                      <a:endParaRPr lang="en-US" sz="2400" b="1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(3)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(4)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(5)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(6)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(7)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</a:tr>
              <a:tr h="5799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(1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Gender</a:t>
                      </a:r>
                      <a:endParaRPr lang="en-US" sz="2000" b="1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799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(2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Type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of the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school</a:t>
                      </a:r>
                      <a:endParaRPr lang="en-US" sz="2000" b="1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-,682**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035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(3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Reading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as a 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favorite </a:t>
                      </a:r>
                      <a:endParaRPr lang="hr-HR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activity</a:t>
                      </a:r>
                      <a:endParaRPr lang="en-US" sz="2000" b="1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,468**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-,453**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035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(4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The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age of the  </a:t>
                      </a: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irst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hr-HR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I</a:t>
                      </a: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nternet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use</a:t>
                      </a:r>
                      <a:endParaRPr lang="en-US" sz="2000" b="1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,142 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-,143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373*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035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(5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Attitudes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about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Internet </a:t>
                      </a:r>
                      <a:endParaRPr lang="hr-HR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for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school</a:t>
                      </a:r>
                      <a:endParaRPr lang="en-US" sz="2000" b="1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,047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-,120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,090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-,265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035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(6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Online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test was </a:t>
                      </a:r>
                      <a:endParaRPr lang="en-US" sz="2000" b="1" dirty="0">
                        <a:latin typeface="Times New Roman"/>
                        <a:ea typeface="Times New Roman"/>
                        <a:cs typeface="AvantGarde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hr-HR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more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interesting</a:t>
                      </a:r>
                      <a:endParaRPr lang="en-US" sz="2000" b="1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-,091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,041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,065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,095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-,103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035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(7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want to take the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next </a:t>
                      </a:r>
                      <a:endParaRPr lang="hr-HR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test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online</a:t>
                      </a:r>
                      <a:endParaRPr lang="en-US" sz="2000" b="1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-,283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351*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,214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-,002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-,172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,395</a:t>
                      </a:r>
                      <a:endParaRPr lang="en-US" sz="200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  <a:cs typeface="AvantGarde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62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1416"/>
            <a:ext cx="8229600" cy="49959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mobile technologies have the potential to provide new learning experiences</a:t>
            </a:r>
            <a:endParaRPr lang="hr-HR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 </a:t>
            </a:r>
            <a:r>
              <a:rPr lang="hr-HR" dirty="0" smtClean="0"/>
              <a:t>a</a:t>
            </a:r>
            <a:r>
              <a:rPr lang="en-US" dirty="0" err="1" smtClean="0"/>
              <a:t>lthough</a:t>
            </a:r>
            <a:r>
              <a:rPr lang="en-US" dirty="0" smtClean="0"/>
              <a:t> many teachers already use technology in their classes, the results have shown that the ICT is not used often, even in well-equipped schools </a:t>
            </a:r>
            <a:endParaRPr lang="hr-HR" dirty="0" smtClean="0"/>
          </a:p>
          <a:p>
            <a:pPr>
              <a:spcAft>
                <a:spcPts val="600"/>
              </a:spcAft>
            </a:pPr>
            <a:r>
              <a:rPr lang="hr-HR" dirty="0"/>
              <a:t>m</a:t>
            </a:r>
            <a:r>
              <a:rPr lang="en-US" dirty="0" err="1" smtClean="0"/>
              <a:t>obile</a:t>
            </a:r>
            <a:r>
              <a:rPr lang="en-US" dirty="0" smtClean="0"/>
              <a:t> learning requires a certain </a:t>
            </a:r>
            <a:r>
              <a:rPr lang="en-US" dirty="0" err="1" smtClean="0"/>
              <a:t>leve</a:t>
            </a:r>
            <a:r>
              <a:rPr lang="hr-HR" dirty="0" smtClean="0"/>
              <a:t>l</a:t>
            </a:r>
            <a:r>
              <a:rPr lang="en-US" dirty="0" smtClean="0"/>
              <a:t> of </a:t>
            </a:r>
            <a:r>
              <a:rPr lang="en-US" dirty="0" err="1" smtClean="0"/>
              <a:t>tehnological</a:t>
            </a:r>
            <a:r>
              <a:rPr lang="en-US" dirty="0" smtClean="0"/>
              <a:t> knowledge </a:t>
            </a:r>
            <a:r>
              <a:rPr lang="en-US" dirty="0"/>
              <a:t>which could be the reason for a lack of readiness of teachers to adopt this method of learning and </a:t>
            </a:r>
            <a:r>
              <a:rPr lang="en-US" dirty="0" smtClean="0"/>
              <a:t>teaching  </a:t>
            </a:r>
            <a:endParaRPr lang="hr-HR" dirty="0" smtClean="0"/>
          </a:p>
          <a:p>
            <a:r>
              <a:rPr lang="hr-HR" dirty="0">
                <a:solidFill>
                  <a:srgbClr val="FF0000"/>
                </a:solidFill>
              </a:rPr>
              <a:t>a</a:t>
            </a:r>
            <a:r>
              <a:rPr lang="en-US" dirty="0" err="1" smtClean="0">
                <a:solidFill>
                  <a:srgbClr val="FF0000"/>
                </a:solidFill>
              </a:rPr>
              <a:t>lthough</a:t>
            </a:r>
            <a:r>
              <a:rPr lang="en-US" dirty="0" smtClean="0">
                <a:solidFill>
                  <a:srgbClr val="FF0000"/>
                </a:solidFill>
              </a:rPr>
              <a:t> the use of mobile devices is ubiquitous, the students have not shown readiness for mobile learning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5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Limitations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hr-HR" dirty="0"/>
              <a:t>t</a:t>
            </a:r>
            <a:r>
              <a:rPr lang="en-US" dirty="0" smtClean="0"/>
              <a:t>he s small number (N=43) of subject</a:t>
            </a:r>
            <a:r>
              <a:rPr lang="hr-HR" dirty="0" smtClean="0"/>
              <a:t>s</a:t>
            </a:r>
            <a:r>
              <a:rPr lang="en-US" dirty="0" smtClean="0"/>
              <a:t>, so the findings cannot be generalized  </a:t>
            </a:r>
            <a:endParaRPr lang="hr-HR" dirty="0" smtClean="0"/>
          </a:p>
          <a:p>
            <a:pPr>
              <a:spcAft>
                <a:spcPts val="600"/>
              </a:spcAft>
            </a:pPr>
            <a:endParaRPr lang="hr-HR" dirty="0" smtClean="0"/>
          </a:p>
          <a:p>
            <a:pPr>
              <a:spcAft>
                <a:spcPts val="600"/>
              </a:spcAft>
            </a:pPr>
            <a:r>
              <a:rPr lang="hr-HR" dirty="0"/>
              <a:t>f</a:t>
            </a:r>
            <a:r>
              <a:rPr lang="en-GB" dirty="0" smtClean="0"/>
              <a:t>or further research</a:t>
            </a:r>
            <a:r>
              <a:rPr lang="hr-HR" dirty="0" smtClean="0"/>
              <a:t>:</a:t>
            </a:r>
            <a:r>
              <a:rPr lang="en-GB" dirty="0" smtClean="0"/>
              <a:t> the sample from different schools and possibly compared with the fourth class to see whether it the age affects the attitudes about m-learning </a:t>
            </a:r>
            <a:endParaRPr lang="hr-HR" dirty="0" smtClean="0"/>
          </a:p>
          <a:p>
            <a:pPr>
              <a:spcAft>
                <a:spcPts val="600"/>
              </a:spcAft>
            </a:pPr>
            <a:endParaRPr lang="hr-HR" dirty="0" smtClean="0"/>
          </a:p>
          <a:p>
            <a:r>
              <a:rPr lang="en-US" dirty="0" smtClean="0"/>
              <a:t>to </a:t>
            </a:r>
            <a:r>
              <a:rPr lang="en-US" dirty="0"/>
              <a:t>examine whether </a:t>
            </a:r>
            <a:r>
              <a:rPr lang="en-US" dirty="0" err="1"/>
              <a:t>studentˈs</a:t>
            </a:r>
            <a:r>
              <a:rPr lang="en-US" dirty="0"/>
              <a:t> readiness for mobile learning increases if, instead in testing, mobile devices are used, in group work and other collaborative </a:t>
            </a:r>
            <a:r>
              <a:rPr lang="en-US" dirty="0" smtClean="0"/>
              <a:t>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8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/>
          <a:lstStyle/>
          <a:p>
            <a:r>
              <a:rPr lang="en-US" dirty="0" smtClean="0"/>
              <a:t>Reasons</a:t>
            </a:r>
            <a:r>
              <a:rPr lang="hr-HR" dirty="0" smtClean="0"/>
              <a:t> for </a:t>
            </a:r>
            <a:r>
              <a:rPr lang="en-US" dirty="0" smtClean="0"/>
              <a:t>M-Learning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463884" cy="4272656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continuous </a:t>
            </a:r>
            <a:r>
              <a:rPr lang="en-US" dirty="0"/>
              <a:t>development of information and communication technologies </a:t>
            </a:r>
            <a:r>
              <a:rPr lang="hr-HR" dirty="0" smtClean="0"/>
              <a:t>        </a:t>
            </a:r>
            <a:r>
              <a:rPr lang="en-US" dirty="0"/>
              <a:t>a wide range of opportunities for digital </a:t>
            </a:r>
            <a:r>
              <a:rPr lang="en-US" dirty="0" smtClean="0"/>
              <a:t>learning</a:t>
            </a:r>
            <a:endParaRPr lang="hr-HR" dirty="0" smtClean="0"/>
          </a:p>
          <a:p>
            <a:pPr>
              <a:spcAft>
                <a:spcPts val="2400"/>
              </a:spcAft>
            </a:pPr>
            <a:r>
              <a:rPr lang="hr-HR" dirty="0" smtClean="0"/>
              <a:t>concepts such as </a:t>
            </a:r>
            <a:r>
              <a:rPr lang="en-US" dirty="0" smtClean="0"/>
              <a:t>learner autonomy</a:t>
            </a:r>
            <a:r>
              <a:rPr lang="hr-HR" dirty="0" smtClean="0"/>
              <a:t> </a:t>
            </a:r>
            <a:r>
              <a:rPr lang="hr-HR" dirty="0" smtClean="0">
                <a:latin typeface="Calibri"/>
              </a:rPr>
              <a:t>→ </a:t>
            </a:r>
            <a:r>
              <a:rPr lang="en-US" dirty="0" smtClean="0"/>
              <a:t>includes </a:t>
            </a:r>
            <a:r>
              <a:rPr lang="en-US" dirty="0"/>
              <a:t>non-formal learning aided by modern technologies such as cell phones</a:t>
            </a:r>
            <a:r>
              <a:rPr lang="hr-HR" dirty="0" smtClean="0"/>
              <a:t>  </a:t>
            </a:r>
          </a:p>
          <a:p>
            <a:pPr>
              <a:spcBef>
                <a:spcPts val="0"/>
              </a:spcBef>
            </a:pPr>
            <a:r>
              <a:rPr lang="hr-HR" dirty="0"/>
              <a:t>m</a:t>
            </a:r>
            <a:r>
              <a:rPr lang="en-US" dirty="0" err="1" smtClean="0"/>
              <a:t>obile</a:t>
            </a:r>
            <a:r>
              <a:rPr lang="en-US" dirty="0" smtClean="0"/>
              <a:t> phones</a:t>
            </a:r>
            <a:r>
              <a:rPr lang="hr-HR" dirty="0" smtClean="0"/>
              <a:t>:</a:t>
            </a:r>
            <a:r>
              <a:rPr lang="en-US" dirty="0" smtClean="0"/>
              <a:t> </a:t>
            </a:r>
            <a:r>
              <a:rPr lang="hr-HR" dirty="0" smtClean="0"/>
              <a:t>an </a:t>
            </a:r>
            <a:r>
              <a:rPr lang="en-US" dirty="0" smtClean="0"/>
              <a:t>essential </a:t>
            </a:r>
            <a:r>
              <a:rPr lang="en-US" dirty="0"/>
              <a:t>part of the teenager’s </a:t>
            </a:r>
            <a:r>
              <a:rPr lang="en-US" dirty="0" smtClean="0"/>
              <a:t>life</a:t>
            </a:r>
            <a:r>
              <a:rPr lang="hr-HR" dirty="0" smtClean="0"/>
              <a:t>; </a:t>
            </a:r>
            <a:r>
              <a:rPr lang="en-US" dirty="0" smtClean="0"/>
              <a:t>incorporated </a:t>
            </a:r>
            <a:r>
              <a:rPr lang="en-US" dirty="0"/>
              <a:t>in the learning </a:t>
            </a:r>
            <a:r>
              <a:rPr lang="en-US" dirty="0" smtClean="0"/>
              <a:t>process</a:t>
            </a:r>
            <a:r>
              <a:rPr lang="hr-HR" dirty="0" smtClean="0"/>
              <a:t> </a:t>
            </a:r>
            <a:r>
              <a:rPr lang="hr-HR" dirty="0" smtClean="0">
                <a:latin typeface="Calibri"/>
              </a:rPr>
              <a:t>→ </a:t>
            </a:r>
            <a:r>
              <a:rPr lang="en-US" dirty="0" smtClean="0"/>
              <a:t>a</a:t>
            </a:r>
            <a:r>
              <a:rPr lang="hr-HR" dirty="0" smtClean="0"/>
              <a:t> </a:t>
            </a:r>
            <a:r>
              <a:rPr lang="en-US" dirty="0" smtClean="0"/>
              <a:t>positive </a:t>
            </a:r>
            <a:r>
              <a:rPr lang="en-US" dirty="0"/>
              <a:t>effect on student’s motivation</a:t>
            </a:r>
            <a:endParaRPr lang="hr-HR" dirty="0" smtClean="0">
              <a:latin typeface="Calibri"/>
            </a:endParaRPr>
          </a:p>
          <a:p>
            <a:pPr marL="0" indent="0">
              <a:buNone/>
            </a:pPr>
            <a:r>
              <a:rPr lang="hr-HR" dirty="0">
                <a:latin typeface="Calibri"/>
              </a:rPr>
              <a:t> </a:t>
            </a:r>
            <a:r>
              <a:rPr lang="hr-HR" dirty="0" smtClean="0">
                <a:latin typeface="Calibri"/>
              </a:rPr>
              <a:t> 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669771" y="2356860"/>
            <a:ext cx="288032" cy="224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0600"/>
          </a:xfrm>
        </p:spPr>
        <p:txBody>
          <a:bodyPr/>
          <a:lstStyle/>
          <a:p>
            <a:r>
              <a:rPr lang="hr-HR" dirty="0" smtClean="0"/>
              <a:t>Advantages and restrictions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248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b="1" dirty="0" smtClean="0"/>
              <a:t>M-Learning</a:t>
            </a:r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endParaRPr lang="hr-HR" b="1" dirty="0"/>
          </a:p>
          <a:p>
            <a:pPr marL="0" indent="0" algn="just">
              <a:buNone/>
            </a:pPr>
            <a:r>
              <a:rPr lang="hr-HR" b="1" dirty="0" smtClean="0"/>
              <a:t>	</a:t>
            </a:r>
            <a:r>
              <a:rPr lang="en-US" dirty="0" smtClean="0"/>
              <a:t>we </a:t>
            </a:r>
            <a:r>
              <a:rPr lang="en-US" dirty="0"/>
              <a:t>can learn </a:t>
            </a:r>
            <a:r>
              <a:rPr lang="hr-HR" dirty="0" smtClean="0"/>
              <a:t>	at	</a:t>
            </a:r>
            <a:r>
              <a:rPr lang="hr-HR" dirty="0"/>
              <a:t> </a:t>
            </a:r>
            <a:r>
              <a:rPr lang="hr-HR" dirty="0" smtClean="0"/>
              <a:t>       </a:t>
            </a:r>
            <a:r>
              <a:rPr lang="en-US" dirty="0" smtClean="0"/>
              <a:t>it </a:t>
            </a:r>
            <a:r>
              <a:rPr lang="en-US" dirty="0"/>
              <a:t>requires a good didactic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 smtClean="0"/>
              <a:t>	</a:t>
            </a:r>
            <a:r>
              <a:rPr lang="en-US" dirty="0" smtClean="0"/>
              <a:t>any </a:t>
            </a:r>
            <a:r>
              <a:rPr lang="en-US" dirty="0"/>
              <a:t>given time </a:t>
            </a:r>
            <a:r>
              <a:rPr lang="hr-HR" dirty="0" smtClean="0"/>
              <a:t>	        </a:t>
            </a:r>
            <a:r>
              <a:rPr lang="en-US" dirty="0" smtClean="0"/>
              <a:t>preparation </a:t>
            </a:r>
            <a:r>
              <a:rPr lang="en-US" dirty="0"/>
              <a:t>of material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/>
              <a:t>	</a:t>
            </a:r>
            <a:r>
              <a:rPr lang="en-US" dirty="0" smtClean="0"/>
              <a:t>and </a:t>
            </a:r>
            <a:r>
              <a:rPr lang="hr-HR" dirty="0" smtClean="0"/>
              <a:t>			        </a:t>
            </a:r>
            <a:r>
              <a:rPr lang="en-US" dirty="0"/>
              <a:t>involves breaking down </a:t>
            </a:r>
            <a:endParaRPr lang="hr-HR" dirty="0"/>
          </a:p>
          <a:p>
            <a:pPr marL="0" indent="0" algn="just">
              <a:buNone/>
            </a:pPr>
            <a:r>
              <a:rPr lang="hr-HR" dirty="0" smtClean="0"/>
              <a:t>	</a:t>
            </a:r>
            <a:r>
              <a:rPr lang="en-US" dirty="0" smtClean="0"/>
              <a:t>at </a:t>
            </a:r>
            <a:r>
              <a:rPr lang="en-US" dirty="0"/>
              <a:t>any place </a:t>
            </a:r>
            <a:r>
              <a:rPr lang="hr-HR" dirty="0" smtClean="0"/>
              <a:t>		        </a:t>
            </a:r>
            <a:r>
              <a:rPr lang="en-US" dirty="0" smtClean="0"/>
              <a:t>the </a:t>
            </a:r>
            <a:r>
              <a:rPr lang="en-US" dirty="0"/>
              <a:t>learning content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/>
              <a:t>	</a:t>
            </a:r>
            <a:r>
              <a:rPr lang="hr-HR" dirty="0" smtClean="0"/>
              <a:t>		                   </a:t>
            </a:r>
            <a:r>
              <a:rPr lang="en-US" dirty="0" smtClean="0"/>
              <a:t>into </a:t>
            </a:r>
            <a:r>
              <a:rPr lang="en-US" dirty="0"/>
              <a:t>small chunks (nuggets) </a:t>
            </a:r>
            <a:r>
              <a:rPr lang="hr-HR" dirty="0" smtClean="0"/>
              <a:t>				        	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987824" y="2564904"/>
            <a:ext cx="115212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44008" y="2564904"/>
            <a:ext cx="108012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56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Previous research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hr-HR" dirty="0" smtClean="0"/>
              <a:t>m</a:t>
            </a:r>
            <a:r>
              <a:rPr lang="en-US" dirty="0" err="1" smtClean="0"/>
              <a:t>obile</a:t>
            </a:r>
            <a:r>
              <a:rPr lang="en-US" dirty="0" smtClean="0"/>
              <a:t> phones</a:t>
            </a:r>
            <a:r>
              <a:rPr lang="hr-HR" dirty="0" smtClean="0"/>
              <a:t>:</a:t>
            </a:r>
            <a:r>
              <a:rPr lang="en-US" dirty="0" smtClean="0"/>
              <a:t> increasingly used in learning vocabulary, grammar and developing speaking and listening skills</a:t>
            </a:r>
            <a:endParaRPr lang="hr-HR" dirty="0" smtClean="0"/>
          </a:p>
          <a:p>
            <a:r>
              <a:rPr lang="hr-HR" dirty="0" smtClean="0"/>
              <a:t>t</a:t>
            </a:r>
            <a:r>
              <a:rPr lang="en-US" dirty="0" smtClean="0"/>
              <a:t>he results indicate that mobile phones could provide an alternative source for learning vocabulary (Chen &amp; Chung, 2008; Hu, 2013; Lu, 2008; </a:t>
            </a:r>
            <a:r>
              <a:rPr lang="en-US" dirty="0" err="1" smtClean="0"/>
              <a:t>Stockwell</a:t>
            </a:r>
            <a:r>
              <a:rPr lang="en-US" dirty="0" smtClean="0"/>
              <a:t>, 2010)</a:t>
            </a:r>
            <a:endParaRPr lang="hr-HR" dirty="0" smtClean="0"/>
          </a:p>
          <a:p>
            <a:endParaRPr lang="hr-HR" dirty="0"/>
          </a:p>
          <a:p>
            <a:pPr>
              <a:spcAft>
                <a:spcPts val="1800"/>
              </a:spcAft>
            </a:pPr>
            <a:r>
              <a:rPr lang="en-US" dirty="0"/>
              <a:t>the number of students in the United States who prefer m-learning is on the rise </a:t>
            </a:r>
            <a:endParaRPr lang="hr-HR" dirty="0"/>
          </a:p>
          <a:p>
            <a:pPr>
              <a:spcAft>
                <a:spcPts val="1800"/>
              </a:spcAft>
            </a:pPr>
            <a:r>
              <a:rPr lang="en-US" dirty="0"/>
              <a:t>the majority of students in Japan prefer to download teaching materials on mobile phones (Wang and Smith, 2013). </a:t>
            </a:r>
            <a:endParaRPr lang="hr-HR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M-</a:t>
            </a:r>
            <a:r>
              <a:rPr lang="hr-HR" dirty="0" err="1" smtClean="0"/>
              <a:t>Learning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Croatia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44824"/>
            <a:ext cx="8229600" cy="4127356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r>
              <a:rPr lang="en-US" dirty="0" smtClean="0"/>
              <a:t>a study on the use of mobile devices for educational purposes in high school population has still not been conducted in Croatia. 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/>
              <a:t>i</a:t>
            </a:r>
            <a:r>
              <a:rPr lang="en-US" dirty="0" smtClean="0"/>
              <a:t>t is often the case that mobile phone use is even prohibited in the classroom.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aim of </a:t>
            </a:r>
            <a:r>
              <a:rPr lang="en-US" dirty="0" err="1" smtClean="0"/>
              <a:t>th</a:t>
            </a:r>
            <a:r>
              <a:rPr lang="hr-HR" dirty="0" smtClean="0"/>
              <a:t>e</a:t>
            </a:r>
            <a:r>
              <a:rPr lang="en-US" dirty="0" smtClean="0"/>
              <a:t> </a:t>
            </a:r>
            <a:r>
              <a:rPr lang="en-US" dirty="0"/>
              <a:t>study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048" y="1844824"/>
            <a:ext cx="8229600" cy="434908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to </a:t>
            </a:r>
            <a:r>
              <a:rPr lang="en-US" dirty="0"/>
              <a:t>determine the attitudes of Croatian students of English and German towards the use of modern technologies in teaching foreign </a:t>
            </a:r>
            <a:r>
              <a:rPr lang="en-US" dirty="0" smtClean="0"/>
              <a:t>languages</a:t>
            </a:r>
            <a:endParaRPr lang="hr-HR" dirty="0"/>
          </a:p>
          <a:p>
            <a:pPr>
              <a:spcAft>
                <a:spcPts val="1200"/>
              </a:spcAft>
            </a:pPr>
            <a:r>
              <a:rPr lang="en-US" dirty="0"/>
              <a:t>evaluates the </a:t>
            </a:r>
            <a:r>
              <a:rPr lang="en-US" dirty="0" smtClean="0"/>
              <a:t>attitudes </a:t>
            </a:r>
            <a:r>
              <a:rPr lang="en-US" dirty="0"/>
              <a:t>towards reading comprehension in a foreign language when using traditional methods </a:t>
            </a:r>
            <a:r>
              <a:rPr lang="en-US" dirty="0" smtClean="0"/>
              <a:t>as </a:t>
            </a:r>
            <a:r>
              <a:rPr lang="en-US" dirty="0"/>
              <a:t>opposed to solving tasks with the use of mobile </a:t>
            </a:r>
            <a:r>
              <a:rPr lang="en-US" dirty="0" smtClean="0"/>
              <a:t>technology</a:t>
            </a:r>
            <a:endParaRPr lang="hr-HR" dirty="0" smtClean="0"/>
          </a:p>
          <a:p>
            <a:r>
              <a:rPr lang="en-US" dirty="0"/>
              <a:t>examines the level of satisfaction with ubiquitous learning and mobile learning</a:t>
            </a:r>
          </a:p>
        </p:txBody>
      </p:sp>
    </p:spTree>
    <p:extLst>
      <p:ext uri="{BB962C8B-B14F-4D97-AF65-F5344CB8AC3E}">
        <p14:creationId xmlns:p14="http://schemas.microsoft.com/office/powerpoint/2010/main" val="207827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Question</a:t>
            </a:r>
            <a:r>
              <a:rPr lang="hr-HR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3114684"/>
          </a:xfrm>
        </p:spPr>
        <p:txBody>
          <a:bodyPr/>
          <a:lstStyle/>
          <a:p>
            <a:pPr marL="457200" indent="-457200">
              <a:buNone/>
            </a:pPr>
            <a:r>
              <a:rPr lang="hr-HR" dirty="0" smtClean="0"/>
              <a:t>1) </a:t>
            </a:r>
            <a:r>
              <a:rPr lang="en-US" dirty="0" smtClean="0"/>
              <a:t>Are </a:t>
            </a:r>
            <a:r>
              <a:rPr lang="en-US" dirty="0"/>
              <a:t>students ready to use their mobile devices to connect, learn and create new learning experiences</a:t>
            </a:r>
            <a:r>
              <a:rPr lang="en-US" dirty="0" smtClean="0"/>
              <a:t>?</a:t>
            </a:r>
            <a:endParaRPr lang="hr-HR" dirty="0" smtClean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None/>
            </a:pPr>
            <a:r>
              <a:rPr lang="hr-HR" dirty="0" smtClean="0"/>
              <a:t>2) </a:t>
            </a:r>
            <a:r>
              <a:rPr lang="en-US" dirty="0" smtClean="0"/>
              <a:t>Do </a:t>
            </a:r>
            <a:r>
              <a:rPr lang="en-US" dirty="0"/>
              <a:t>gender and type of school affect the readiness to use mobile technologies for learning purposes? </a:t>
            </a:r>
          </a:p>
        </p:txBody>
      </p:sp>
    </p:spTree>
    <p:extLst>
      <p:ext uri="{BB962C8B-B14F-4D97-AF65-F5344CB8AC3E}">
        <p14:creationId xmlns:p14="http://schemas.microsoft.com/office/powerpoint/2010/main" val="234124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Participant</a:t>
            </a:r>
            <a:r>
              <a:rPr lang="hr-HR" dirty="0" smtClean="0"/>
              <a:t>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30566"/>
              </p:ext>
            </p:extLst>
          </p:nvPr>
        </p:nvGraphicFramePr>
        <p:xfrm>
          <a:off x="467544" y="1268760"/>
          <a:ext cx="7848872" cy="4700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1126"/>
                <a:gridCol w="2329354"/>
                <a:gridCol w="1728192"/>
                <a:gridCol w="1800200"/>
              </a:tblGrid>
              <a:tr h="3780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Demographic </a:t>
                      </a:r>
                      <a:endParaRPr lang="hr-HR" sz="2200" b="1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</a:rPr>
                        <a:t>Categories</a:t>
                      </a:r>
                      <a:endParaRPr lang="en-US" sz="2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</a:rPr>
                        <a:t>Frequency</a:t>
                      </a:r>
                      <a:endParaRPr lang="en-US" sz="2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Percentage</a:t>
                      </a:r>
                      <a:endParaRPr lang="en-US" sz="2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80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Age</a:t>
                      </a: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80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Gender</a:t>
                      </a: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80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Female 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7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Foreign language</a:t>
                      </a: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English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80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German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Type </a:t>
                      </a:r>
                      <a:r>
                        <a:rPr lang="en-US" sz="2200" dirty="0" smtClean="0">
                          <a:effectLst/>
                        </a:rPr>
                        <a:t>of</a:t>
                      </a:r>
                      <a:endParaRPr lang="hr-HR" sz="2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school</a:t>
                      </a: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Grammar school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Vocational school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245118"/>
              </p:ext>
            </p:extLst>
          </p:nvPr>
        </p:nvGraphicFramePr>
        <p:xfrm>
          <a:off x="2556164" y="1911927"/>
          <a:ext cx="215636" cy="748146"/>
        </p:xfrm>
        <a:graphic>
          <a:graphicData uri="http://schemas.openxmlformats.org/drawingml/2006/table">
            <a:tbl>
              <a:tblPr/>
              <a:tblGrid>
                <a:gridCol w="215636"/>
              </a:tblGrid>
              <a:tr h="7481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610884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Calibri" panose="020F0502020204030204" pitchFamily="34" charset="0"/>
              </a:rPr>
              <a:t>Table 1: Demographic Characteristics</a:t>
            </a:r>
            <a:endParaRPr lang="en-US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7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pre-study questionnaire,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(to </a:t>
            </a:r>
            <a:r>
              <a:rPr lang="en-US" dirty="0" smtClean="0"/>
              <a:t>gather </a:t>
            </a:r>
            <a:r>
              <a:rPr lang="en-US" dirty="0"/>
              <a:t>information on the students' views on reading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en-US" dirty="0" smtClean="0"/>
              <a:t>and </a:t>
            </a:r>
            <a:r>
              <a:rPr lang="en-US" dirty="0"/>
              <a:t>on their use of the </a:t>
            </a:r>
            <a:r>
              <a:rPr lang="en-US" dirty="0" smtClean="0"/>
              <a:t>ICT</a:t>
            </a:r>
            <a:r>
              <a:rPr lang="hr-HR" dirty="0" smtClean="0"/>
              <a:t>)</a:t>
            </a:r>
          </a:p>
          <a:p>
            <a:r>
              <a:rPr lang="en-US" dirty="0" smtClean="0"/>
              <a:t>two </a:t>
            </a:r>
            <a:r>
              <a:rPr lang="en-US" dirty="0"/>
              <a:t>reading comprehension tests </a:t>
            </a:r>
            <a:r>
              <a:rPr lang="hr-HR" dirty="0" smtClean="0"/>
              <a:t>(paper-pencil / online, </a:t>
            </a:r>
          </a:p>
          <a:p>
            <a:pPr marL="0" indent="0">
              <a:buNone/>
            </a:pPr>
            <a:r>
              <a:rPr lang="hr-HR" dirty="0" smtClean="0"/>
              <a:t>  </a:t>
            </a:r>
            <a:r>
              <a:rPr lang="en-US" dirty="0" smtClean="0"/>
              <a:t>standardized </a:t>
            </a:r>
            <a:r>
              <a:rPr lang="en-US" dirty="0"/>
              <a:t>tests of the basic A2 level of the state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en-US" dirty="0" smtClean="0"/>
              <a:t>graduation </a:t>
            </a:r>
            <a:r>
              <a:rPr lang="en-US" dirty="0"/>
              <a:t>exam</a:t>
            </a:r>
            <a:r>
              <a:rPr lang="hr-HR" dirty="0" smtClean="0"/>
              <a:t>)</a:t>
            </a:r>
          </a:p>
          <a:p>
            <a:r>
              <a:rPr lang="en-US" dirty="0" smtClean="0"/>
              <a:t>a </a:t>
            </a:r>
            <a:r>
              <a:rPr lang="en-US" dirty="0"/>
              <a:t>post-study </a:t>
            </a:r>
            <a:r>
              <a:rPr lang="en-US" dirty="0" smtClean="0"/>
              <a:t>questionnaire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 smtClean="0"/>
              <a:t>  (to </a:t>
            </a:r>
            <a:r>
              <a:rPr lang="en-US" dirty="0" smtClean="0"/>
              <a:t>examine </a:t>
            </a:r>
            <a:r>
              <a:rPr lang="en-US" dirty="0"/>
              <a:t>the students' perception of the use of mobile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en-US" dirty="0" smtClean="0"/>
              <a:t>devices </a:t>
            </a:r>
            <a:r>
              <a:rPr lang="en-US" dirty="0"/>
              <a:t>in education and their willingness to adopt new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en-US" dirty="0" smtClean="0"/>
              <a:t>technologies</a:t>
            </a:r>
            <a:r>
              <a:rPr lang="hr-H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3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208</TotalTime>
  <Words>869</Words>
  <Application>Microsoft Office PowerPoint</Application>
  <PresentationFormat>Prikaz na zaslonu (4:3)</PresentationFormat>
  <Paragraphs>177</Paragraphs>
  <Slides>16</Slides>
  <Notes>16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1" baseType="lpstr">
      <vt:lpstr>Arial</vt:lpstr>
      <vt:lpstr>AvantGarde</vt:lpstr>
      <vt:lpstr>Calibri</vt:lpstr>
      <vt:lpstr>Times New Roman</vt:lpstr>
      <vt:lpstr>Clarity</vt:lpstr>
      <vt:lpstr>Developing reading skills and motivation through mobile phones</vt:lpstr>
      <vt:lpstr>Reasons for M-Learning </vt:lpstr>
      <vt:lpstr>Advantages and restrictions</vt:lpstr>
      <vt:lpstr>Previous research</vt:lpstr>
      <vt:lpstr>M-Learning in Croatia</vt:lpstr>
      <vt:lpstr>The aim of the study </vt:lpstr>
      <vt:lpstr>Research Questions</vt:lpstr>
      <vt:lpstr>Participants</vt:lpstr>
      <vt:lpstr>Instruments</vt:lpstr>
      <vt:lpstr>Results</vt:lpstr>
      <vt:lpstr>The time spent on the Internet</vt:lpstr>
      <vt:lpstr>Attitudes towards the type of test</vt:lpstr>
      <vt:lpstr>Results</vt:lpstr>
      <vt:lpstr>Correlations between Constructs</vt:lpstr>
      <vt:lpstr>Conclusion</vt:lpstr>
      <vt:lpstr>Limitations and future work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reading skills and motivation through mobile phones</dc:title>
  <dc:creator>jasminka</dc:creator>
  <cp:lastModifiedBy>Nastavnik</cp:lastModifiedBy>
  <cp:revision>22</cp:revision>
  <dcterms:created xsi:type="dcterms:W3CDTF">2015-10-30T20:12:32Z</dcterms:created>
  <dcterms:modified xsi:type="dcterms:W3CDTF">2015-11-11T16:18:53Z</dcterms:modified>
</cp:coreProperties>
</file>