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rts/chart1.xml" ContentType="application/vnd.openxmlformats-officedocument.drawingml.chart+xml"/>
  <Override PartName="/ppt/notesSlides/notesSlide11.xml" ContentType="application/vnd.openxmlformats-officedocument.presentationml.notesSlide+xml"/>
  <Override PartName="/ppt/charts/chart2.xml" ContentType="application/vnd.openxmlformats-officedocument.drawingml.chart+xml"/>
  <Override PartName="/ppt/notesSlides/notesSlide12.xml" ContentType="application/vnd.openxmlformats-officedocument.presentationml.notesSlide+xml"/>
  <Override PartName="/ppt/charts/chart3.xml" ContentType="application/vnd.openxmlformats-officedocument.drawingml.char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257" r:id="rId3"/>
    <p:sldId id="259" r:id="rId4"/>
    <p:sldId id="275" r:id="rId5"/>
    <p:sldId id="278" r:id="rId6"/>
    <p:sldId id="262" r:id="rId7"/>
    <p:sldId id="263" r:id="rId8"/>
    <p:sldId id="264" r:id="rId9"/>
    <p:sldId id="265" r:id="rId10"/>
    <p:sldId id="267" r:id="rId11"/>
    <p:sldId id="268" r:id="rId12"/>
    <p:sldId id="269" r:id="rId13"/>
    <p:sldId id="266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062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Radni_list_programa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Radni_list_programa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Radni_list_programa_Microsoft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hr-HR" dirty="0" smtClean="0"/>
              <a:t>Reading as a favourite</a:t>
            </a:r>
            <a:r>
              <a:rPr lang="hr-HR" baseline="0" dirty="0" smtClean="0"/>
              <a:t> activity</a:t>
            </a:r>
            <a:endParaRPr lang="en-US" dirty="0"/>
          </a:p>
        </c:rich>
      </c:tx>
      <c:overlay val="0"/>
    </c:title>
    <c:autoTitleDeleted val="0"/>
    <c:view3D>
      <c:rotX val="15"/>
      <c:rotY val="20"/>
      <c:rAngAx val="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2"/>
            <c:invertIfNegative val="0"/>
            <c:bubble3D val="0"/>
            <c:spPr>
              <a:solidFill>
                <a:srgbClr val="FFFF00"/>
              </a:solidFill>
            </c:spPr>
          </c:dPt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strongly disagree</c:v>
                </c:pt>
                <c:pt idx="1">
                  <c:v>sometimes</c:v>
                </c:pt>
                <c:pt idx="2">
                  <c:v>strongly agree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23.3</c:v>
                </c:pt>
                <c:pt idx="1">
                  <c:v>46.5</c:v>
                </c:pt>
                <c:pt idx="2">
                  <c:v>27.9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274692752"/>
        <c:axId val="274693296"/>
        <c:axId val="0"/>
      </c:bar3DChart>
      <c:catAx>
        <c:axId val="27469275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74693296"/>
        <c:crosses val="autoZero"/>
        <c:auto val="1"/>
        <c:lblAlgn val="ctr"/>
        <c:lblOffset val="100"/>
        <c:noMultiLvlLbl val="0"/>
      </c:catAx>
      <c:valAx>
        <c:axId val="27469329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74692752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sr-Latn-R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</c:view3D>
    <c:floor>
      <c:thickness val="0"/>
    </c:floor>
    <c:sideWall>
      <c:thickness val="0"/>
    </c:sideWall>
    <c:backWall>
      <c:thickness val="0"/>
    </c:backWall>
    <c:plotArea>
      <c:layout/>
      <c:line3D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the time spent on the Internet during school days</c:v>
                </c:pt>
              </c:strCache>
            </c:strRef>
          </c:tx>
          <c:spPr>
            <a:solidFill>
              <a:srgbClr val="FF0000"/>
            </a:solidFill>
          </c:spPr>
          <c:cat>
            <c:strRef>
              <c:f>Sheet1!$A$2:$A$5</c:f>
              <c:strCache>
                <c:ptCount val="4"/>
                <c:pt idx="0">
                  <c:v>up to an hour</c:v>
                </c:pt>
                <c:pt idx="1">
                  <c:v>up to two hours</c:v>
                </c:pt>
                <c:pt idx="2">
                  <c:v>two to four hours a day</c:v>
                </c:pt>
                <c:pt idx="3">
                  <c:v>more than four hours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the time spent on the Internet at the weekend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up to an hour</c:v>
                </c:pt>
                <c:pt idx="1">
                  <c:v>up to two hours</c:v>
                </c:pt>
                <c:pt idx="2">
                  <c:v>two to four hours a day</c:v>
                </c:pt>
                <c:pt idx="3">
                  <c:v>more than four hours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39488880"/>
        <c:axId val="239483440"/>
        <c:axId val="240539536"/>
      </c:line3DChart>
      <c:catAx>
        <c:axId val="23948888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39483440"/>
        <c:crosses val="autoZero"/>
        <c:auto val="1"/>
        <c:lblAlgn val="ctr"/>
        <c:lblOffset val="100"/>
        <c:noMultiLvlLbl val="0"/>
      </c:catAx>
      <c:valAx>
        <c:axId val="23948344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39488880"/>
        <c:crosses val="autoZero"/>
        <c:crossBetween val="between"/>
      </c:valAx>
      <c:serAx>
        <c:axId val="240539536"/>
        <c:scaling>
          <c:orientation val="minMax"/>
        </c:scaling>
        <c:delete val="1"/>
        <c:axPos val="b"/>
        <c:majorTickMark val="out"/>
        <c:minorTickMark val="none"/>
        <c:tickLblPos val="nextTo"/>
        <c:crossAx val="239483440"/>
        <c:crosses val="autoZero"/>
      </c:serAx>
    </c:plotArea>
    <c:legend>
      <c:legendPos val="r"/>
      <c:layout>
        <c:manualLayout>
          <c:xMode val="edge"/>
          <c:yMode val="edge"/>
          <c:x val="0.64010170603674565"/>
          <c:y val="0.63873257053805799"/>
          <c:w val="0.32749088655584746"/>
          <c:h val="0.34232652559055138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sr-Latn-R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4825143384854678E-2"/>
          <c:y val="3.9205831692913383E-2"/>
          <c:w val="0.60161915524448328"/>
          <c:h val="0.65967622211286092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stressful</c:v>
                </c:pt>
              </c:strCache>
            </c:strRef>
          </c:tx>
          <c:spPr>
            <a:solidFill>
              <a:srgbClr val="002060"/>
            </a:solidFill>
          </c:spPr>
          <c:invertIfNegative val="0"/>
          <c:cat>
            <c:strRef>
              <c:f>Sheet1!$A$2:$A$6</c:f>
              <c:strCache>
                <c:ptCount val="4"/>
                <c:pt idx="0">
                  <c:v>neither</c:v>
                </c:pt>
                <c:pt idx="1">
                  <c:v>paper-pencil</c:v>
                </c:pt>
                <c:pt idx="2">
                  <c:v>online</c:v>
                </c:pt>
                <c:pt idx="3">
                  <c:v>both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58</c:v>
                </c:pt>
                <c:pt idx="1">
                  <c:v>18</c:v>
                </c:pt>
                <c:pt idx="2">
                  <c:v>14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interesting</c:v>
                </c:pt>
              </c:strCache>
            </c:strRef>
          </c:tx>
          <c:spPr>
            <a:solidFill>
              <a:srgbClr val="FF6699"/>
            </a:solidFill>
          </c:spPr>
          <c:invertIfNegative val="0"/>
          <c:cat>
            <c:strRef>
              <c:f>Sheet1!$A$2:$A$6</c:f>
              <c:strCache>
                <c:ptCount val="4"/>
                <c:pt idx="0">
                  <c:v>neither</c:v>
                </c:pt>
                <c:pt idx="1">
                  <c:v>paper-pencil</c:v>
                </c:pt>
                <c:pt idx="2">
                  <c:v>online</c:v>
                </c:pt>
                <c:pt idx="3">
                  <c:v>both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8</c:v>
                </c:pt>
                <c:pt idx="1">
                  <c:v>22</c:v>
                </c:pt>
                <c:pt idx="2">
                  <c:v>25</c:v>
                </c:pt>
                <c:pt idx="3">
                  <c:v>38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274694928"/>
        <c:axId val="274686768"/>
        <c:axId val="240540160"/>
      </c:bar3DChart>
      <c:catAx>
        <c:axId val="27469492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74686768"/>
        <c:crosses val="autoZero"/>
        <c:auto val="1"/>
        <c:lblAlgn val="ctr"/>
        <c:lblOffset val="100"/>
        <c:noMultiLvlLbl val="0"/>
      </c:catAx>
      <c:valAx>
        <c:axId val="27468676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74694928"/>
        <c:crosses val="autoZero"/>
        <c:crossBetween val="between"/>
      </c:valAx>
      <c:serAx>
        <c:axId val="240540160"/>
        <c:scaling>
          <c:orientation val="minMax"/>
        </c:scaling>
        <c:delete val="1"/>
        <c:axPos val="b"/>
        <c:majorTickMark val="out"/>
        <c:minorTickMark val="none"/>
        <c:tickLblPos val="nextTo"/>
        <c:crossAx val="274686768"/>
        <c:crosses val="autoZero"/>
      </c:serAx>
    </c:plotArea>
    <c:legend>
      <c:legendPos val="r"/>
      <c:layout>
        <c:manualLayout>
          <c:xMode val="edge"/>
          <c:yMode val="edge"/>
          <c:x val="0.70039491591328862"/>
          <c:y val="0.57054974573490813"/>
          <c:w val="0.16534582482745214"/>
          <c:h val="0.13494217519685039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sr-Latn-R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B3D1C3-834A-40DE-B1DA-E81C0306E2C2}" type="datetimeFigureOut">
              <a:rPr lang="en-US" smtClean="0"/>
              <a:pPr/>
              <a:t>11/11/2015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B679DA-0F83-422C-91D5-30552F4871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4377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B679DA-0F83-422C-91D5-30552F487114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702284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B679DA-0F83-422C-91D5-30552F487114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030869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B679DA-0F83-422C-91D5-30552F487114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120630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B679DA-0F83-422C-91D5-30552F487114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315446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B679DA-0F83-422C-91D5-30552F487114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484294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B679DA-0F83-422C-91D5-30552F487114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24303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B679DA-0F83-422C-91D5-30552F487114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22927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B679DA-0F83-422C-91D5-30552F487114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5907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B679DA-0F83-422C-91D5-30552F487114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27659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B679DA-0F83-422C-91D5-30552F487114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4616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B679DA-0F83-422C-91D5-30552F487114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2404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B679DA-0F83-422C-91D5-30552F487114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5282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B679DA-0F83-422C-91D5-30552F487114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6363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B679DA-0F83-422C-91D5-30552F487114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29249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B679DA-0F83-422C-91D5-30552F487114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73892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B679DA-0F83-422C-91D5-30552F487114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24037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4E319-B12C-4C8C-BBF2-61E67C51CD5C}" type="datetimeFigureOut">
              <a:rPr lang="en-US" smtClean="0"/>
              <a:pPr/>
              <a:t>11/11/2015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897A9-9D12-4018-8AF2-4888236289B3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4E319-B12C-4C8C-BBF2-61E67C51CD5C}" type="datetimeFigureOut">
              <a:rPr lang="en-US" smtClean="0"/>
              <a:pPr/>
              <a:t>11/11/2015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897A9-9D12-4018-8AF2-4888236289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4E319-B12C-4C8C-BBF2-61E67C51CD5C}" type="datetimeFigureOut">
              <a:rPr lang="en-US" smtClean="0"/>
              <a:pPr/>
              <a:t>11/11/2015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897A9-9D12-4018-8AF2-4888236289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4E319-B12C-4C8C-BBF2-61E67C51CD5C}" type="datetimeFigureOut">
              <a:rPr lang="en-US" smtClean="0"/>
              <a:pPr/>
              <a:t>11/11/2015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897A9-9D12-4018-8AF2-4888236289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4E319-B12C-4C8C-BBF2-61E67C51CD5C}" type="datetimeFigureOut">
              <a:rPr lang="en-US" smtClean="0"/>
              <a:pPr/>
              <a:t>11/11/2015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897A9-9D12-4018-8AF2-4888236289B3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4E319-B12C-4C8C-BBF2-61E67C51CD5C}" type="datetimeFigureOut">
              <a:rPr lang="en-US" smtClean="0"/>
              <a:pPr/>
              <a:t>11/11/2015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897A9-9D12-4018-8AF2-4888236289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4E319-B12C-4C8C-BBF2-61E67C51CD5C}" type="datetimeFigureOut">
              <a:rPr lang="en-US" smtClean="0"/>
              <a:pPr/>
              <a:t>11/11/2015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897A9-9D12-4018-8AF2-4888236289B3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4E319-B12C-4C8C-BBF2-61E67C51CD5C}" type="datetimeFigureOut">
              <a:rPr lang="en-US" smtClean="0"/>
              <a:pPr/>
              <a:t>11/11/2015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897A9-9D12-4018-8AF2-4888236289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4E319-B12C-4C8C-BBF2-61E67C51CD5C}" type="datetimeFigureOut">
              <a:rPr lang="en-US" smtClean="0"/>
              <a:pPr/>
              <a:t>11/11/2015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897A9-9D12-4018-8AF2-4888236289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4E319-B12C-4C8C-BBF2-61E67C51CD5C}" type="datetimeFigureOut">
              <a:rPr lang="en-US" smtClean="0"/>
              <a:pPr/>
              <a:t>11/11/2015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897A9-9D12-4018-8AF2-4888236289B3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4E319-B12C-4C8C-BBF2-61E67C51CD5C}" type="datetimeFigureOut">
              <a:rPr lang="en-US" smtClean="0"/>
              <a:pPr/>
              <a:t>11/11/2015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897A9-9D12-4018-8AF2-4888236289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FA94E319-B12C-4C8C-BBF2-61E67C51CD5C}" type="datetimeFigureOut">
              <a:rPr lang="en-US" smtClean="0"/>
              <a:pPr/>
              <a:t>11/11/2015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0AA897A9-9D12-4018-8AF2-4888236289B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1700808"/>
            <a:ext cx="8712968" cy="1526009"/>
          </a:xfrm>
        </p:spPr>
        <p:txBody>
          <a:bodyPr/>
          <a:lstStyle/>
          <a:p>
            <a:pPr algn="ctr"/>
            <a:r>
              <a:rPr lang="hr-HR" sz="3800" cap="none" dirty="0" smtClean="0"/>
              <a:t>Developing reading skills and motivation through mobile phones</a:t>
            </a:r>
            <a:endParaRPr lang="en-US" sz="3800" cap="non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504" y="4653136"/>
            <a:ext cx="9036496" cy="2016224"/>
          </a:xfrm>
        </p:spPr>
        <p:txBody>
          <a:bodyPr>
            <a:normAutofit fontScale="92500" lnSpcReduction="10000"/>
          </a:bodyPr>
          <a:lstStyle/>
          <a:p>
            <a:r>
              <a:rPr lang="hr-HR" sz="2100" dirty="0"/>
              <a:t>Monika Habjanec, Polytechnic Croatian Zagorje Krapina</a:t>
            </a:r>
          </a:p>
          <a:p>
            <a:r>
              <a:rPr lang="hr-HR" sz="2100" dirty="0" smtClean="0"/>
              <a:t>Jasminka Pernjek, High school Krapina / Postgraduate </a:t>
            </a:r>
            <a:r>
              <a:rPr lang="hr-HR" sz="2100" dirty="0"/>
              <a:t>study </a:t>
            </a:r>
            <a:r>
              <a:rPr lang="hr-HR" sz="2100" dirty="0" smtClean="0"/>
              <a:t>in glotodidactics,</a:t>
            </a:r>
          </a:p>
          <a:p>
            <a:r>
              <a:rPr lang="hr-HR" sz="2100" dirty="0"/>
              <a:t>	 </a:t>
            </a:r>
            <a:r>
              <a:rPr lang="hr-HR" sz="2100" dirty="0" smtClean="0"/>
              <a:t>              Faculty of Humanities and Social Sciences, </a:t>
            </a:r>
            <a:r>
              <a:rPr lang="hr-HR" sz="2100" dirty="0"/>
              <a:t>University of </a:t>
            </a:r>
            <a:r>
              <a:rPr lang="hr-HR" sz="2100" dirty="0" smtClean="0"/>
              <a:t>Zagreb  </a:t>
            </a:r>
            <a:r>
              <a:rPr lang="hr-HR" sz="2000" dirty="0" smtClean="0"/>
              <a:t>                         </a:t>
            </a:r>
          </a:p>
          <a:p>
            <a:r>
              <a:rPr lang="hr-HR" sz="2000" dirty="0"/>
              <a:t> </a:t>
            </a:r>
            <a:r>
              <a:rPr lang="hr-HR" sz="2000" dirty="0" smtClean="0"/>
              <a:t>                            </a:t>
            </a:r>
          </a:p>
          <a:p>
            <a:endParaRPr lang="hr-HR" sz="2000" dirty="0" smtClean="0"/>
          </a:p>
          <a:p>
            <a:r>
              <a:rPr lang="hr-HR" sz="2000" dirty="0" smtClean="0"/>
              <a:t>			Zagreb, </a:t>
            </a:r>
            <a:r>
              <a:rPr lang="hr-HR" sz="2000" dirty="0" err="1" smtClean="0"/>
              <a:t>November</a:t>
            </a:r>
            <a:r>
              <a:rPr lang="hr-HR" sz="2000" smtClean="0"/>
              <a:t> 12, 2015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860547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Results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11092195"/>
              </p:ext>
            </p:extLst>
          </p:nvPr>
        </p:nvGraphicFramePr>
        <p:xfrm>
          <a:off x="539552" y="1340768"/>
          <a:ext cx="822960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755576" y="6381328"/>
            <a:ext cx="45365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b="1" dirty="0" smtClean="0">
                <a:latin typeface="Calibri" panose="020F0502020204030204" pitchFamily="34" charset="0"/>
              </a:rPr>
              <a:t>Figure 1: Reading as a favorite activity</a:t>
            </a:r>
            <a:endParaRPr lang="en-US" sz="2000" b="1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4774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The time spent on the Internet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95987748"/>
              </p:ext>
            </p:extLst>
          </p:nvPr>
        </p:nvGraphicFramePr>
        <p:xfrm>
          <a:off x="457200" y="1600200"/>
          <a:ext cx="822960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55576" y="6381328"/>
            <a:ext cx="45365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b="1" dirty="0" smtClean="0">
                <a:latin typeface="Calibri" panose="020F0502020204030204" pitchFamily="34" charset="0"/>
              </a:rPr>
              <a:t>Figure 2: The time spent on the Internet</a:t>
            </a:r>
            <a:endParaRPr lang="en-US" sz="2000" b="1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8983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Attitudes towards the type of test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84577562"/>
              </p:ext>
            </p:extLst>
          </p:nvPr>
        </p:nvGraphicFramePr>
        <p:xfrm>
          <a:off x="611560" y="1484784"/>
          <a:ext cx="8136904" cy="45167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42752" y="6181273"/>
            <a:ext cx="64087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b="1" dirty="0" smtClean="0">
                <a:latin typeface="Calibri" panose="020F0502020204030204" pitchFamily="34" charset="0"/>
              </a:rPr>
              <a:t>Figure 3: Reading as a favorite activity</a:t>
            </a:r>
            <a:endParaRPr lang="en-US" sz="2000" b="1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1756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2143116"/>
            <a:ext cx="8229600" cy="2900370"/>
          </a:xfrm>
        </p:spPr>
        <p:txBody>
          <a:bodyPr/>
          <a:lstStyle/>
          <a:p>
            <a:r>
              <a:rPr lang="en-US" dirty="0"/>
              <a:t>The analysis of the collected data showed that online reading and solving a test using mobile phones is considered to be a positive experience. </a:t>
            </a:r>
            <a:endParaRPr lang="hr-HR" dirty="0" smtClean="0"/>
          </a:p>
          <a:p>
            <a:endParaRPr lang="hr-HR" dirty="0" smtClean="0"/>
          </a:p>
          <a:p>
            <a:r>
              <a:rPr lang="en-US" dirty="0" smtClean="0"/>
              <a:t>The </a:t>
            </a:r>
            <a:r>
              <a:rPr lang="en-US" dirty="0"/>
              <a:t>enjoyment of using a mobile device had a positive effect on the students’ attitudes and improved learning motivation can improve performance</a:t>
            </a:r>
          </a:p>
        </p:txBody>
      </p:sp>
    </p:spTree>
    <p:extLst>
      <p:ext uri="{BB962C8B-B14F-4D97-AF65-F5344CB8AC3E}">
        <p14:creationId xmlns:p14="http://schemas.microsoft.com/office/powerpoint/2010/main" val="3638068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Correlations between Constructs</a:t>
            </a:r>
            <a:endParaRPr lang="en-US" dirty="0"/>
          </a:p>
        </p:txBody>
      </p:sp>
      <p:sp>
        <p:nvSpPr>
          <p:cNvPr id="3" name="Oval 2"/>
          <p:cNvSpPr/>
          <p:nvPr/>
        </p:nvSpPr>
        <p:spPr>
          <a:xfrm>
            <a:off x="3491880" y="2708920"/>
            <a:ext cx="864096" cy="576064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57568727"/>
              </p:ext>
            </p:extLst>
          </p:nvPr>
        </p:nvGraphicFramePr>
        <p:xfrm>
          <a:off x="457200" y="1600200"/>
          <a:ext cx="8401081" cy="47879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66728"/>
                <a:gridCol w="792088"/>
                <a:gridCol w="792088"/>
                <a:gridCol w="720080"/>
                <a:gridCol w="720080"/>
                <a:gridCol w="648072"/>
                <a:gridCol w="648072"/>
                <a:gridCol w="613873"/>
              </a:tblGrid>
              <a:tr h="57998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imes New Roman"/>
                          <a:ea typeface="Times New Roman"/>
                          <a:cs typeface="Times New Roman"/>
                        </a:rPr>
                        <a:t>Variables</a:t>
                      </a:r>
                      <a:endParaRPr lang="en-US" sz="2400" b="1" dirty="0">
                        <a:latin typeface="Times New Roman"/>
                        <a:ea typeface="Times New Roman"/>
                        <a:cs typeface="AvantGarde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  <a:cs typeface="Times New Roman"/>
                        </a:rPr>
                        <a:t>(1)</a:t>
                      </a:r>
                      <a:endParaRPr lang="en-US" sz="2000" dirty="0">
                        <a:latin typeface="Times New Roman"/>
                        <a:ea typeface="Times New Roman"/>
                        <a:cs typeface="AvantGarde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  <a:cs typeface="Times New Roman"/>
                        </a:rPr>
                        <a:t>(2)</a:t>
                      </a:r>
                      <a:endParaRPr lang="en-US" sz="2000" dirty="0">
                        <a:latin typeface="Times New Roman"/>
                        <a:ea typeface="Times New Roman"/>
                        <a:cs typeface="AvantGarde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  <a:cs typeface="Times New Roman"/>
                        </a:rPr>
                        <a:t>(3)</a:t>
                      </a:r>
                      <a:endParaRPr lang="en-US" sz="2000" dirty="0">
                        <a:latin typeface="Times New Roman"/>
                        <a:ea typeface="Times New Roman"/>
                        <a:cs typeface="AvantGarde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  <a:cs typeface="Times New Roman"/>
                        </a:rPr>
                        <a:t>(4)</a:t>
                      </a:r>
                      <a:endParaRPr lang="en-US" sz="2000" dirty="0">
                        <a:latin typeface="Times New Roman"/>
                        <a:ea typeface="Times New Roman"/>
                        <a:cs typeface="AvantGarde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  <a:cs typeface="Times New Roman"/>
                        </a:rPr>
                        <a:t>(5)</a:t>
                      </a:r>
                      <a:endParaRPr lang="en-US" sz="2000" dirty="0">
                        <a:latin typeface="Times New Roman"/>
                        <a:ea typeface="Times New Roman"/>
                        <a:cs typeface="AvantGarde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  <a:cs typeface="Times New Roman"/>
                        </a:rPr>
                        <a:t>(6)</a:t>
                      </a:r>
                      <a:endParaRPr lang="en-US" sz="2000" dirty="0">
                        <a:latin typeface="Times New Roman"/>
                        <a:ea typeface="Times New Roman"/>
                        <a:cs typeface="AvantGarde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  <a:cs typeface="Times New Roman"/>
                        </a:rPr>
                        <a:t>(7)</a:t>
                      </a:r>
                      <a:endParaRPr lang="en-US" sz="2000" dirty="0">
                        <a:latin typeface="Times New Roman"/>
                        <a:ea typeface="Times New Roman"/>
                        <a:cs typeface="AvantGarde"/>
                      </a:endParaRPr>
                    </a:p>
                  </a:txBody>
                  <a:tcPr marL="0" marR="0" marT="0" marB="0"/>
                </a:tc>
              </a:tr>
              <a:tr h="57998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imes New Roman"/>
                          <a:ea typeface="Times New Roman"/>
                          <a:cs typeface="Times New Roman"/>
                        </a:rPr>
                        <a:t>(1</a:t>
                      </a:r>
                      <a:r>
                        <a:rPr lang="en-US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r>
                        <a:rPr lang="hr-HR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Gender</a:t>
                      </a:r>
                      <a:endParaRPr lang="en-US" sz="2000" b="1" dirty="0">
                        <a:latin typeface="Times New Roman"/>
                        <a:ea typeface="Times New Roman"/>
                        <a:cs typeface="AvantGarde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en-US" sz="2000" dirty="0">
                        <a:latin typeface="Times New Roman"/>
                        <a:ea typeface="Times New Roman"/>
                        <a:cs typeface="AvantGarde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57998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imes New Roman"/>
                          <a:ea typeface="Times New Roman"/>
                          <a:cs typeface="Times New Roman"/>
                        </a:rPr>
                        <a:t>(2</a:t>
                      </a:r>
                      <a:r>
                        <a:rPr lang="en-US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r>
                        <a:rPr lang="hr-HR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Type </a:t>
                      </a:r>
                      <a:r>
                        <a:rPr lang="en-US" sz="2000" b="1" dirty="0">
                          <a:latin typeface="Times New Roman"/>
                          <a:ea typeface="Times New Roman"/>
                          <a:cs typeface="Times New Roman"/>
                        </a:rPr>
                        <a:t>of the </a:t>
                      </a:r>
                      <a:r>
                        <a:rPr lang="en-US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school</a:t>
                      </a:r>
                      <a:endParaRPr lang="en-US" sz="2000" b="1" dirty="0">
                        <a:latin typeface="Times New Roman"/>
                        <a:ea typeface="Times New Roman"/>
                        <a:cs typeface="AvantGarde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-,682**</a:t>
                      </a:r>
                      <a:endParaRPr lang="en-US" sz="20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AvantGarde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en-US" sz="2000" dirty="0">
                        <a:latin typeface="Times New Roman"/>
                        <a:ea typeface="Times New Roman"/>
                        <a:cs typeface="AvantGarde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60356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imes New Roman"/>
                          <a:ea typeface="Times New Roman"/>
                          <a:cs typeface="Times New Roman"/>
                        </a:rPr>
                        <a:t>(3</a:t>
                      </a:r>
                      <a:r>
                        <a:rPr lang="en-US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r>
                        <a:rPr lang="hr-HR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Reading </a:t>
                      </a:r>
                      <a:r>
                        <a:rPr lang="en-US" sz="2000" b="1" dirty="0">
                          <a:latin typeface="Times New Roman"/>
                          <a:ea typeface="Times New Roman"/>
                          <a:cs typeface="Times New Roman"/>
                        </a:rPr>
                        <a:t>as a  </a:t>
                      </a:r>
                      <a:r>
                        <a:rPr lang="en-US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favorite </a:t>
                      </a:r>
                      <a:endParaRPr lang="hr-HR" sz="20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hr-HR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      </a:t>
                      </a:r>
                      <a:r>
                        <a:rPr lang="en-US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activity</a:t>
                      </a:r>
                      <a:endParaRPr lang="en-US" sz="2000" b="1" dirty="0">
                        <a:latin typeface="Times New Roman"/>
                        <a:ea typeface="Times New Roman"/>
                        <a:cs typeface="AvantGarde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,468**</a:t>
                      </a:r>
                      <a:endParaRPr lang="en-US" sz="20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AvantGarde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-,453**</a:t>
                      </a:r>
                      <a:endParaRPr lang="en-US" sz="20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AvantGarde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en-US" sz="2000" dirty="0">
                        <a:latin typeface="Times New Roman"/>
                        <a:ea typeface="Times New Roman"/>
                        <a:cs typeface="AvantGarde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60356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imes New Roman"/>
                          <a:ea typeface="Times New Roman"/>
                          <a:cs typeface="Times New Roman"/>
                        </a:rPr>
                        <a:t>(4</a:t>
                      </a:r>
                      <a:r>
                        <a:rPr lang="en-US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r>
                        <a:rPr lang="hr-HR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The </a:t>
                      </a:r>
                      <a:r>
                        <a:rPr lang="en-US" sz="2000" b="1" dirty="0">
                          <a:latin typeface="Times New Roman"/>
                          <a:ea typeface="Times New Roman"/>
                          <a:cs typeface="Times New Roman"/>
                        </a:rPr>
                        <a:t>age of the  </a:t>
                      </a:r>
                      <a:r>
                        <a:rPr lang="hr-HR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f</a:t>
                      </a:r>
                      <a:r>
                        <a:rPr lang="en-US" sz="2000" b="1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irst</a:t>
                      </a:r>
                      <a:r>
                        <a:rPr lang="en-US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hr-HR" sz="20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hr-HR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       I</a:t>
                      </a:r>
                      <a:r>
                        <a:rPr lang="en-US" sz="2000" b="1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nternet</a:t>
                      </a:r>
                      <a:r>
                        <a:rPr lang="en-US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b="1" dirty="0">
                          <a:latin typeface="Times New Roman"/>
                          <a:ea typeface="Times New Roman"/>
                          <a:cs typeface="Times New Roman"/>
                        </a:rPr>
                        <a:t>use</a:t>
                      </a:r>
                      <a:endParaRPr lang="en-US" sz="2000" b="1" dirty="0">
                        <a:latin typeface="Times New Roman"/>
                        <a:ea typeface="Times New Roman"/>
                        <a:cs typeface="AvantGarde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  <a:cs typeface="Times New Roman"/>
                        </a:rPr>
                        <a:t>,142 </a:t>
                      </a:r>
                      <a:endParaRPr lang="en-US" sz="2000">
                        <a:latin typeface="Times New Roman"/>
                        <a:ea typeface="Times New Roman"/>
                        <a:cs typeface="AvantGarde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  <a:cs typeface="Times New Roman"/>
                        </a:rPr>
                        <a:t>-,143</a:t>
                      </a:r>
                      <a:endParaRPr lang="en-US" sz="2000">
                        <a:latin typeface="Times New Roman"/>
                        <a:ea typeface="Times New Roman"/>
                        <a:cs typeface="AvantGarde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en-US" sz="20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373*</a:t>
                      </a:r>
                      <a:endParaRPr lang="en-US" sz="20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AvantGarde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en-US" sz="2000">
                        <a:latin typeface="Times New Roman"/>
                        <a:ea typeface="Times New Roman"/>
                        <a:cs typeface="AvantGarde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60356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imes New Roman"/>
                          <a:ea typeface="Times New Roman"/>
                          <a:cs typeface="Times New Roman"/>
                        </a:rPr>
                        <a:t>(5</a:t>
                      </a:r>
                      <a:r>
                        <a:rPr lang="en-US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r>
                        <a:rPr lang="hr-HR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Attitudes </a:t>
                      </a:r>
                      <a:r>
                        <a:rPr lang="en-US" sz="2000" b="1" dirty="0">
                          <a:latin typeface="Times New Roman"/>
                          <a:ea typeface="Times New Roman"/>
                          <a:cs typeface="Times New Roman"/>
                        </a:rPr>
                        <a:t>about </a:t>
                      </a:r>
                      <a:r>
                        <a:rPr lang="en-US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Internet </a:t>
                      </a:r>
                      <a:endParaRPr lang="hr-HR" sz="20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hr-HR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      </a:t>
                      </a:r>
                      <a:r>
                        <a:rPr lang="en-US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for </a:t>
                      </a:r>
                      <a:r>
                        <a:rPr lang="en-US" sz="2000" b="1" dirty="0">
                          <a:latin typeface="Times New Roman"/>
                          <a:ea typeface="Times New Roman"/>
                          <a:cs typeface="Times New Roman"/>
                        </a:rPr>
                        <a:t>school</a:t>
                      </a:r>
                      <a:endParaRPr lang="en-US" sz="2000" b="1" dirty="0">
                        <a:latin typeface="Times New Roman"/>
                        <a:ea typeface="Times New Roman"/>
                        <a:cs typeface="AvantGarde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  <a:cs typeface="Times New Roman"/>
                        </a:rPr>
                        <a:t>,047</a:t>
                      </a:r>
                      <a:endParaRPr lang="en-US" sz="2000">
                        <a:latin typeface="Times New Roman"/>
                        <a:ea typeface="Times New Roman"/>
                        <a:cs typeface="AvantGarde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  <a:cs typeface="Times New Roman"/>
                        </a:rPr>
                        <a:t>-,120</a:t>
                      </a:r>
                      <a:endParaRPr lang="en-US" sz="2000">
                        <a:latin typeface="Times New Roman"/>
                        <a:ea typeface="Times New Roman"/>
                        <a:cs typeface="AvantGarde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  <a:cs typeface="Times New Roman"/>
                        </a:rPr>
                        <a:t>,090</a:t>
                      </a:r>
                      <a:endParaRPr lang="en-US" sz="2000">
                        <a:latin typeface="Times New Roman"/>
                        <a:ea typeface="Times New Roman"/>
                        <a:cs typeface="AvantGarde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  <a:cs typeface="Times New Roman"/>
                        </a:rPr>
                        <a:t>-,265</a:t>
                      </a:r>
                      <a:endParaRPr lang="en-US" sz="2000">
                        <a:latin typeface="Times New Roman"/>
                        <a:ea typeface="Times New Roman"/>
                        <a:cs typeface="AvantGarde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en-US" sz="2000">
                        <a:latin typeface="Times New Roman"/>
                        <a:ea typeface="Times New Roman"/>
                        <a:cs typeface="AvantGarde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60356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imes New Roman"/>
                          <a:ea typeface="Times New Roman"/>
                          <a:cs typeface="Times New Roman"/>
                        </a:rPr>
                        <a:t>(6</a:t>
                      </a:r>
                      <a:r>
                        <a:rPr lang="en-US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r>
                        <a:rPr lang="hr-HR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Online </a:t>
                      </a:r>
                      <a:r>
                        <a:rPr lang="en-US" sz="2000" b="1" dirty="0">
                          <a:latin typeface="Times New Roman"/>
                          <a:ea typeface="Times New Roman"/>
                          <a:cs typeface="Times New Roman"/>
                        </a:rPr>
                        <a:t>test was </a:t>
                      </a:r>
                      <a:endParaRPr lang="en-US" sz="2000" b="1" dirty="0">
                        <a:latin typeface="Times New Roman"/>
                        <a:ea typeface="Times New Roman"/>
                        <a:cs typeface="AvantGarde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imes New Roman"/>
                          <a:ea typeface="Times New Roman"/>
                          <a:cs typeface="Times New Roman"/>
                        </a:rPr>
                        <a:t>     </a:t>
                      </a:r>
                      <a:r>
                        <a:rPr lang="hr-HR" sz="20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more </a:t>
                      </a:r>
                      <a:r>
                        <a:rPr lang="en-US" sz="2000" b="1" dirty="0">
                          <a:latin typeface="Times New Roman"/>
                          <a:ea typeface="Times New Roman"/>
                          <a:cs typeface="Times New Roman"/>
                        </a:rPr>
                        <a:t>interesting</a:t>
                      </a:r>
                      <a:endParaRPr lang="en-US" sz="2000" b="1" dirty="0">
                        <a:latin typeface="Times New Roman"/>
                        <a:ea typeface="Times New Roman"/>
                        <a:cs typeface="AvantGarde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  <a:cs typeface="Times New Roman"/>
                        </a:rPr>
                        <a:t>-,091</a:t>
                      </a:r>
                      <a:endParaRPr lang="en-US" sz="2000">
                        <a:latin typeface="Times New Roman"/>
                        <a:ea typeface="Times New Roman"/>
                        <a:cs typeface="AvantGarde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  <a:cs typeface="Times New Roman"/>
                        </a:rPr>
                        <a:t>,041</a:t>
                      </a:r>
                      <a:endParaRPr lang="en-US" sz="2000">
                        <a:latin typeface="Times New Roman"/>
                        <a:ea typeface="Times New Roman"/>
                        <a:cs typeface="AvantGarde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  <a:cs typeface="Times New Roman"/>
                        </a:rPr>
                        <a:t>,065</a:t>
                      </a:r>
                      <a:endParaRPr lang="en-US" sz="2000">
                        <a:latin typeface="Times New Roman"/>
                        <a:ea typeface="Times New Roman"/>
                        <a:cs typeface="AvantGarde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  <a:cs typeface="Times New Roman"/>
                        </a:rPr>
                        <a:t>,095</a:t>
                      </a:r>
                      <a:endParaRPr lang="en-US" sz="2000">
                        <a:latin typeface="Times New Roman"/>
                        <a:ea typeface="Times New Roman"/>
                        <a:cs typeface="AvantGarde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  <a:cs typeface="Times New Roman"/>
                        </a:rPr>
                        <a:t>-,103</a:t>
                      </a:r>
                      <a:endParaRPr lang="en-US" sz="2000">
                        <a:latin typeface="Times New Roman"/>
                        <a:ea typeface="Times New Roman"/>
                        <a:cs typeface="AvantGarde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en-US" sz="2000">
                        <a:latin typeface="Times New Roman"/>
                        <a:ea typeface="Times New Roman"/>
                        <a:cs typeface="AvantGarde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60356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imes New Roman"/>
                          <a:ea typeface="Times New Roman"/>
                          <a:cs typeface="Times New Roman"/>
                        </a:rPr>
                        <a:t>(7</a:t>
                      </a:r>
                      <a:r>
                        <a:rPr lang="en-US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r>
                        <a:rPr lang="hr-HR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I </a:t>
                      </a:r>
                      <a:r>
                        <a:rPr lang="en-US" sz="2000" b="1" dirty="0">
                          <a:latin typeface="Times New Roman"/>
                          <a:ea typeface="Times New Roman"/>
                          <a:cs typeface="Times New Roman"/>
                        </a:rPr>
                        <a:t>want to take the </a:t>
                      </a:r>
                      <a:r>
                        <a:rPr lang="en-US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next </a:t>
                      </a:r>
                      <a:endParaRPr lang="hr-HR" sz="20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hr-HR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      </a:t>
                      </a:r>
                      <a:r>
                        <a:rPr lang="en-US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test </a:t>
                      </a:r>
                      <a:r>
                        <a:rPr lang="en-US" sz="2000" b="1" dirty="0">
                          <a:latin typeface="Times New Roman"/>
                          <a:ea typeface="Times New Roman"/>
                          <a:cs typeface="Times New Roman"/>
                        </a:rPr>
                        <a:t>online</a:t>
                      </a:r>
                      <a:endParaRPr lang="en-US" sz="2000" b="1" dirty="0">
                        <a:latin typeface="Times New Roman"/>
                        <a:ea typeface="Times New Roman"/>
                        <a:cs typeface="AvantGarde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  <a:cs typeface="Times New Roman"/>
                        </a:rPr>
                        <a:t>-,283</a:t>
                      </a:r>
                      <a:endParaRPr lang="en-US" sz="2000">
                        <a:latin typeface="Times New Roman"/>
                        <a:ea typeface="Times New Roman"/>
                        <a:cs typeface="AvantGarde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en-US" sz="20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351*</a:t>
                      </a:r>
                      <a:endParaRPr lang="en-US" sz="20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AvantGarde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  <a:cs typeface="Times New Roman"/>
                        </a:rPr>
                        <a:t>,214</a:t>
                      </a:r>
                      <a:endParaRPr lang="en-US" sz="2000">
                        <a:latin typeface="Times New Roman"/>
                        <a:ea typeface="Times New Roman"/>
                        <a:cs typeface="AvantGarde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  <a:cs typeface="Times New Roman"/>
                        </a:rPr>
                        <a:t>-,002</a:t>
                      </a:r>
                      <a:endParaRPr lang="en-US" sz="2000">
                        <a:latin typeface="Times New Roman"/>
                        <a:ea typeface="Times New Roman"/>
                        <a:cs typeface="AvantGarde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  <a:cs typeface="Times New Roman"/>
                        </a:rPr>
                        <a:t>-,172</a:t>
                      </a:r>
                      <a:endParaRPr lang="en-US" sz="2000">
                        <a:latin typeface="Times New Roman"/>
                        <a:ea typeface="Times New Roman"/>
                        <a:cs typeface="AvantGarde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  <a:cs typeface="Times New Roman"/>
                        </a:rPr>
                        <a:t>,395</a:t>
                      </a:r>
                      <a:endParaRPr lang="en-US" sz="2000">
                        <a:latin typeface="Times New Roman"/>
                        <a:ea typeface="Times New Roman"/>
                        <a:cs typeface="AvantGarde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en-US" sz="2000" dirty="0">
                        <a:latin typeface="Times New Roman"/>
                        <a:ea typeface="Times New Roman"/>
                        <a:cs typeface="AvantGarde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66625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601416"/>
            <a:ext cx="8229600" cy="4995936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dirty="0" smtClean="0"/>
              <a:t>mobile technologies have the potential to provide new learning experiences</a:t>
            </a:r>
            <a:endParaRPr lang="hr-HR" dirty="0" smtClean="0"/>
          </a:p>
          <a:p>
            <a:pPr>
              <a:spcAft>
                <a:spcPts val="600"/>
              </a:spcAft>
            </a:pPr>
            <a:r>
              <a:rPr lang="en-US" dirty="0" smtClean="0"/>
              <a:t> </a:t>
            </a:r>
            <a:r>
              <a:rPr lang="hr-HR" dirty="0" smtClean="0"/>
              <a:t>a</a:t>
            </a:r>
            <a:r>
              <a:rPr lang="en-US" dirty="0" err="1" smtClean="0"/>
              <a:t>lthough</a:t>
            </a:r>
            <a:r>
              <a:rPr lang="en-US" dirty="0" smtClean="0"/>
              <a:t> many teachers already use technology in their classes, the results have shown that the ICT is not used often, even in well-equipped schools </a:t>
            </a:r>
            <a:endParaRPr lang="hr-HR" dirty="0" smtClean="0"/>
          </a:p>
          <a:p>
            <a:pPr>
              <a:spcAft>
                <a:spcPts val="600"/>
              </a:spcAft>
            </a:pPr>
            <a:r>
              <a:rPr lang="hr-HR" dirty="0"/>
              <a:t>m</a:t>
            </a:r>
            <a:r>
              <a:rPr lang="en-US" dirty="0" err="1" smtClean="0"/>
              <a:t>obile</a:t>
            </a:r>
            <a:r>
              <a:rPr lang="en-US" dirty="0" smtClean="0"/>
              <a:t> learning requires a certain </a:t>
            </a:r>
            <a:r>
              <a:rPr lang="en-US" dirty="0" err="1" smtClean="0"/>
              <a:t>leve</a:t>
            </a:r>
            <a:r>
              <a:rPr lang="hr-HR" dirty="0" smtClean="0"/>
              <a:t>l</a:t>
            </a:r>
            <a:r>
              <a:rPr lang="en-US" dirty="0" smtClean="0"/>
              <a:t> of </a:t>
            </a:r>
            <a:r>
              <a:rPr lang="en-US" dirty="0" err="1" smtClean="0"/>
              <a:t>tehnological</a:t>
            </a:r>
            <a:r>
              <a:rPr lang="en-US" dirty="0" smtClean="0"/>
              <a:t> knowledge </a:t>
            </a:r>
            <a:r>
              <a:rPr lang="en-US" dirty="0"/>
              <a:t>which could be the reason for a lack of readiness of teachers to adopt this method of learning and </a:t>
            </a:r>
            <a:r>
              <a:rPr lang="en-US" dirty="0" smtClean="0"/>
              <a:t>teaching  </a:t>
            </a:r>
            <a:endParaRPr lang="hr-HR" dirty="0" smtClean="0"/>
          </a:p>
          <a:p>
            <a:r>
              <a:rPr lang="hr-HR" dirty="0">
                <a:solidFill>
                  <a:srgbClr val="FF0000"/>
                </a:solidFill>
              </a:rPr>
              <a:t>a</a:t>
            </a:r>
            <a:r>
              <a:rPr lang="en-US" dirty="0" err="1" smtClean="0">
                <a:solidFill>
                  <a:srgbClr val="FF0000"/>
                </a:solidFill>
              </a:rPr>
              <a:t>lthough</a:t>
            </a:r>
            <a:r>
              <a:rPr lang="en-US" dirty="0" smtClean="0">
                <a:solidFill>
                  <a:srgbClr val="FF0000"/>
                </a:solidFill>
              </a:rPr>
              <a:t> the use of mobile devices is ubiquitous, the students have not shown readiness for mobile learning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7956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Limitations and future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hr-HR" dirty="0"/>
              <a:t>t</a:t>
            </a:r>
            <a:r>
              <a:rPr lang="en-US" dirty="0" smtClean="0"/>
              <a:t>he s small number (N=43) of subject</a:t>
            </a:r>
            <a:r>
              <a:rPr lang="hr-HR" dirty="0" smtClean="0"/>
              <a:t>s</a:t>
            </a:r>
            <a:r>
              <a:rPr lang="en-US" dirty="0" smtClean="0"/>
              <a:t>, so the findings cannot be generalized  </a:t>
            </a:r>
            <a:endParaRPr lang="hr-HR" dirty="0" smtClean="0"/>
          </a:p>
          <a:p>
            <a:pPr>
              <a:spcAft>
                <a:spcPts val="600"/>
              </a:spcAft>
            </a:pPr>
            <a:endParaRPr lang="hr-HR" dirty="0" smtClean="0"/>
          </a:p>
          <a:p>
            <a:pPr>
              <a:spcAft>
                <a:spcPts val="600"/>
              </a:spcAft>
            </a:pPr>
            <a:r>
              <a:rPr lang="hr-HR" dirty="0"/>
              <a:t>f</a:t>
            </a:r>
            <a:r>
              <a:rPr lang="en-GB" dirty="0" smtClean="0"/>
              <a:t>or further research</a:t>
            </a:r>
            <a:r>
              <a:rPr lang="hr-HR" dirty="0" smtClean="0"/>
              <a:t>:</a:t>
            </a:r>
            <a:r>
              <a:rPr lang="en-GB" dirty="0" smtClean="0"/>
              <a:t> the sample from different schools and possibly compared with the fourth class to see whether it the age affects the attitudes about m-learning </a:t>
            </a:r>
            <a:endParaRPr lang="hr-HR" dirty="0" smtClean="0"/>
          </a:p>
          <a:p>
            <a:pPr>
              <a:spcAft>
                <a:spcPts val="600"/>
              </a:spcAft>
            </a:pPr>
            <a:endParaRPr lang="hr-HR" dirty="0" smtClean="0"/>
          </a:p>
          <a:p>
            <a:r>
              <a:rPr lang="en-US" dirty="0" smtClean="0"/>
              <a:t>to </a:t>
            </a:r>
            <a:r>
              <a:rPr lang="en-US" dirty="0"/>
              <a:t>examine whether </a:t>
            </a:r>
            <a:r>
              <a:rPr lang="en-US" dirty="0" err="1"/>
              <a:t>studentˈs</a:t>
            </a:r>
            <a:r>
              <a:rPr lang="en-US" dirty="0"/>
              <a:t> readiness for mobile learning increases if, instead in testing, mobile devices are used, in group work and other collaborative </a:t>
            </a:r>
            <a:r>
              <a:rPr lang="en-US" dirty="0" smtClean="0"/>
              <a:t>activities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9081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990600"/>
          </a:xfrm>
        </p:spPr>
        <p:txBody>
          <a:bodyPr/>
          <a:lstStyle/>
          <a:p>
            <a:r>
              <a:rPr lang="en-US" dirty="0" smtClean="0"/>
              <a:t>Reasons</a:t>
            </a:r>
            <a:r>
              <a:rPr lang="hr-HR" dirty="0" smtClean="0"/>
              <a:t> for </a:t>
            </a:r>
            <a:r>
              <a:rPr lang="en-US" dirty="0" smtClean="0"/>
              <a:t>M-Learning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844824"/>
            <a:ext cx="8463884" cy="4272656"/>
          </a:xfrm>
        </p:spPr>
        <p:txBody>
          <a:bodyPr>
            <a:normAutofit/>
          </a:bodyPr>
          <a:lstStyle/>
          <a:p>
            <a:pPr>
              <a:spcAft>
                <a:spcPts val="2400"/>
              </a:spcAft>
            </a:pPr>
            <a:r>
              <a:rPr lang="en-US" dirty="0" smtClean="0"/>
              <a:t>continuous </a:t>
            </a:r>
            <a:r>
              <a:rPr lang="en-US" dirty="0"/>
              <a:t>development of information and communication technologies </a:t>
            </a:r>
            <a:r>
              <a:rPr lang="hr-HR" dirty="0" smtClean="0"/>
              <a:t>        </a:t>
            </a:r>
            <a:r>
              <a:rPr lang="en-US" dirty="0"/>
              <a:t>a wide range of opportunities for digital </a:t>
            </a:r>
            <a:r>
              <a:rPr lang="en-US" dirty="0" smtClean="0"/>
              <a:t>learning</a:t>
            </a:r>
            <a:endParaRPr lang="hr-HR" dirty="0" smtClean="0"/>
          </a:p>
          <a:p>
            <a:pPr>
              <a:spcAft>
                <a:spcPts val="2400"/>
              </a:spcAft>
            </a:pPr>
            <a:r>
              <a:rPr lang="hr-HR" dirty="0" smtClean="0"/>
              <a:t>concepts such as </a:t>
            </a:r>
            <a:r>
              <a:rPr lang="en-US" dirty="0" smtClean="0"/>
              <a:t>learner autonomy</a:t>
            </a:r>
            <a:r>
              <a:rPr lang="hr-HR" dirty="0" smtClean="0"/>
              <a:t> </a:t>
            </a:r>
            <a:r>
              <a:rPr lang="hr-HR" dirty="0" smtClean="0">
                <a:latin typeface="Calibri"/>
              </a:rPr>
              <a:t>→ </a:t>
            </a:r>
            <a:r>
              <a:rPr lang="en-US" dirty="0" smtClean="0"/>
              <a:t>includes </a:t>
            </a:r>
            <a:r>
              <a:rPr lang="en-US" dirty="0"/>
              <a:t>non-formal learning aided by modern technologies such as cell phones</a:t>
            </a:r>
            <a:r>
              <a:rPr lang="hr-HR" dirty="0" smtClean="0"/>
              <a:t>  </a:t>
            </a:r>
          </a:p>
          <a:p>
            <a:pPr>
              <a:spcBef>
                <a:spcPts val="0"/>
              </a:spcBef>
            </a:pPr>
            <a:r>
              <a:rPr lang="hr-HR" dirty="0"/>
              <a:t>m</a:t>
            </a:r>
            <a:r>
              <a:rPr lang="en-US" dirty="0" err="1" smtClean="0"/>
              <a:t>obile</a:t>
            </a:r>
            <a:r>
              <a:rPr lang="en-US" dirty="0" smtClean="0"/>
              <a:t> phones</a:t>
            </a:r>
            <a:r>
              <a:rPr lang="hr-HR" dirty="0" smtClean="0"/>
              <a:t>:</a:t>
            </a:r>
            <a:r>
              <a:rPr lang="en-US" dirty="0" smtClean="0"/>
              <a:t> </a:t>
            </a:r>
            <a:r>
              <a:rPr lang="hr-HR" dirty="0" smtClean="0"/>
              <a:t>an </a:t>
            </a:r>
            <a:r>
              <a:rPr lang="en-US" dirty="0" smtClean="0"/>
              <a:t>essential </a:t>
            </a:r>
            <a:r>
              <a:rPr lang="en-US" dirty="0"/>
              <a:t>part of the teenager’s </a:t>
            </a:r>
            <a:r>
              <a:rPr lang="en-US" dirty="0" smtClean="0"/>
              <a:t>life</a:t>
            </a:r>
            <a:r>
              <a:rPr lang="hr-HR" dirty="0" smtClean="0"/>
              <a:t>; </a:t>
            </a:r>
            <a:r>
              <a:rPr lang="en-US" dirty="0" smtClean="0"/>
              <a:t>incorporated </a:t>
            </a:r>
            <a:r>
              <a:rPr lang="en-US" dirty="0"/>
              <a:t>in the learning </a:t>
            </a:r>
            <a:r>
              <a:rPr lang="en-US" dirty="0" smtClean="0"/>
              <a:t>process</a:t>
            </a:r>
            <a:r>
              <a:rPr lang="hr-HR" dirty="0" smtClean="0"/>
              <a:t> </a:t>
            </a:r>
            <a:r>
              <a:rPr lang="hr-HR" dirty="0" smtClean="0">
                <a:latin typeface="Calibri"/>
              </a:rPr>
              <a:t>→ </a:t>
            </a:r>
            <a:r>
              <a:rPr lang="en-US" dirty="0" smtClean="0"/>
              <a:t>a</a:t>
            </a:r>
            <a:r>
              <a:rPr lang="hr-HR" dirty="0" smtClean="0"/>
              <a:t> </a:t>
            </a:r>
            <a:r>
              <a:rPr lang="en-US" dirty="0" smtClean="0"/>
              <a:t>positive </a:t>
            </a:r>
            <a:r>
              <a:rPr lang="en-US" dirty="0"/>
              <a:t>effect on student’s motivation</a:t>
            </a:r>
            <a:endParaRPr lang="hr-HR" dirty="0" smtClean="0">
              <a:latin typeface="Calibri"/>
            </a:endParaRPr>
          </a:p>
          <a:p>
            <a:pPr marL="0" indent="0">
              <a:buNone/>
            </a:pPr>
            <a:r>
              <a:rPr lang="hr-HR" dirty="0">
                <a:latin typeface="Calibri"/>
              </a:rPr>
              <a:t> </a:t>
            </a:r>
            <a:r>
              <a:rPr lang="hr-HR" dirty="0" smtClean="0">
                <a:latin typeface="Calibri"/>
              </a:rPr>
              <a:t>  </a:t>
            </a:r>
            <a:endParaRPr lang="en-US" dirty="0"/>
          </a:p>
        </p:txBody>
      </p:sp>
      <p:sp>
        <p:nvSpPr>
          <p:cNvPr id="4" name="Right Arrow 3"/>
          <p:cNvSpPr/>
          <p:nvPr/>
        </p:nvSpPr>
        <p:spPr>
          <a:xfrm>
            <a:off x="2669771" y="2356860"/>
            <a:ext cx="288032" cy="22400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5340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29600" cy="990600"/>
          </a:xfrm>
        </p:spPr>
        <p:txBody>
          <a:bodyPr/>
          <a:lstStyle/>
          <a:p>
            <a:r>
              <a:rPr lang="hr-HR" dirty="0" smtClean="0"/>
              <a:t>Advantages and restrictions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2060848"/>
            <a:ext cx="8712968" cy="424847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hr-HR" b="1" dirty="0" smtClean="0"/>
              <a:t>M-Learning</a:t>
            </a:r>
          </a:p>
          <a:p>
            <a:pPr marL="0" indent="0" algn="ctr">
              <a:buNone/>
            </a:pPr>
            <a:endParaRPr lang="hr-HR" b="1" dirty="0"/>
          </a:p>
          <a:p>
            <a:pPr marL="0" indent="0" algn="ctr">
              <a:buNone/>
            </a:pPr>
            <a:endParaRPr lang="hr-HR" b="1" dirty="0"/>
          </a:p>
          <a:p>
            <a:pPr marL="0" indent="0" algn="just">
              <a:buNone/>
            </a:pPr>
            <a:r>
              <a:rPr lang="hr-HR" b="1" dirty="0" smtClean="0"/>
              <a:t>	</a:t>
            </a:r>
            <a:r>
              <a:rPr lang="en-US" dirty="0" smtClean="0"/>
              <a:t>we </a:t>
            </a:r>
            <a:r>
              <a:rPr lang="en-US" dirty="0"/>
              <a:t>can learn </a:t>
            </a:r>
            <a:r>
              <a:rPr lang="hr-HR" dirty="0" smtClean="0"/>
              <a:t>	at	</a:t>
            </a:r>
            <a:r>
              <a:rPr lang="hr-HR" dirty="0"/>
              <a:t> </a:t>
            </a:r>
            <a:r>
              <a:rPr lang="hr-HR" dirty="0" smtClean="0"/>
              <a:t>       </a:t>
            </a:r>
            <a:r>
              <a:rPr lang="en-US" dirty="0" smtClean="0"/>
              <a:t>it </a:t>
            </a:r>
            <a:r>
              <a:rPr lang="en-US" dirty="0"/>
              <a:t>requires a good didactic </a:t>
            </a:r>
            <a:endParaRPr lang="hr-HR" dirty="0" smtClean="0"/>
          </a:p>
          <a:p>
            <a:pPr marL="0" indent="0" algn="just">
              <a:buNone/>
            </a:pPr>
            <a:r>
              <a:rPr lang="hr-HR" dirty="0" smtClean="0"/>
              <a:t>	</a:t>
            </a:r>
            <a:r>
              <a:rPr lang="en-US" dirty="0" smtClean="0"/>
              <a:t>any </a:t>
            </a:r>
            <a:r>
              <a:rPr lang="en-US" dirty="0"/>
              <a:t>given time </a:t>
            </a:r>
            <a:r>
              <a:rPr lang="hr-HR" dirty="0" smtClean="0"/>
              <a:t>	        </a:t>
            </a:r>
            <a:r>
              <a:rPr lang="en-US" dirty="0" smtClean="0"/>
              <a:t>preparation </a:t>
            </a:r>
            <a:r>
              <a:rPr lang="en-US" dirty="0"/>
              <a:t>of material </a:t>
            </a:r>
            <a:endParaRPr lang="hr-HR" dirty="0" smtClean="0"/>
          </a:p>
          <a:p>
            <a:pPr marL="0" indent="0" algn="just">
              <a:buNone/>
            </a:pPr>
            <a:r>
              <a:rPr lang="hr-HR" dirty="0"/>
              <a:t>	</a:t>
            </a:r>
            <a:r>
              <a:rPr lang="en-US" dirty="0" smtClean="0"/>
              <a:t>and </a:t>
            </a:r>
            <a:r>
              <a:rPr lang="hr-HR" dirty="0" smtClean="0"/>
              <a:t>			        </a:t>
            </a:r>
            <a:r>
              <a:rPr lang="en-US" dirty="0"/>
              <a:t>involves breaking down </a:t>
            </a:r>
            <a:endParaRPr lang="hr-HR" dirty="0"/>
          </a:p>
          <a:p>
            <a:pPr marL="0" indent="0" algn="just">
              <a:buNone/>
            </a:pPr>
            <a:r>
              <a:rPr lang="hr-HR" dirty="0" smtClean="0"/>
              <a:t>	</a:t>
            </a:r>
            <a:r>
              <a:rPr lang="en-US" dirty="0" smtClean="0"/>
              <a:t>at </a:t>
            </a:r>
            <a:r>
              <a:rPr lang="en-US" dirty="0"/>
              <a:t>any place </a:t>
            </a:r>
            <a:r>
              <a:rPr lang="hr-HR" dirty="0" smtClean="0"/>
              <a:t>		        </a:t>
            </a:r>
            <a:r>
              <a:rPr lang="en-US" dirty="0" smtClean="0"/>
              <a:t>the </a:t>
            </a:r>
            <a:r>
              <a:rPr lang="en-US" dirty="0"/>
              <a:t>learning content </a:t>
            </a:r>
            <a:endParaRPr lang="hr-HR" dirty="0" smtClean="0"/>
          </a:p>
          <a:p>
            <a:pPr marL="0" indent="0" algn="just">
              <a:buNone/>
            </a:pPr>
            <a:r>
              <a:rPr lang="hr-HR" dirty="0"/>
              <a:t>	</a:t>
            </a:r>
            <a:r>
              <a:rPr lang="hr-HR" dirty="0" smtClean="0"/>
              <a:t>		                   </a:t>
            </a:r>
            <a:r>
              <a:rPr lang="en-US" dirty="0" smtClean="0"/>
              <a:t>into </a:t>
            </a:r>
            <a:r>
              <a:rPr lang="en-US" dirty="0"/>
              <a:t>small chunks (nuggets) </a:t>
            </a:r>
            <a:r>
              <a:rPr lang="hr-HR" dirty="0" smtClean="0"/>
              <a:t>				        	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 flipH="1">
            <a:off x="2987824" y="2564904"/>
            <a:ext cx="1152128" cy="64807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4644008" y="2564904"/>
            <a:ext cx="1080120" cy="64807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03560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Previous research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168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hr-HR" dirty="0" smtClean="0"/>
              <a:t>m</a:t>
            </a:r>
            <a:r>
              <a:rPr lang="en-US" dirty="0" err="1" smtClean="0"/>
              <a:t>obile</a:t>
            </a:r>
            <a:r>
              <a:rPr lang="en-US" dirty="0" smtClean="0"/>
              <a:t> phones</a:t>
            </a:r>
            <a:r>
              <a:rPr lang="hr-HR" dirty="0" smtClean="0"/>
              <a:t>:</a:t>
            </a:r>
            <a:r>
              <a:rPr lang="en-US" dirty="0" smtClean="0"/>
              <a:t> increasingly used in learning vocabulary, grammar and developing speaking and listening skills</a:t>
            </a:r>
            <a:endParaRPr lang="hr-HR" dirty="0" smtClean="0"/>
          </a:p>
          <a:p>
            <a:r>
              <a:rPr lang="hr-HR" dirty="0" smtClean="0"/>
              <a:t>t</a:t>
            </a:r>
            <a:r>
              <a:rPr lang="en-US" dirty="0" smtClean="0"/>
              <a:t>he results indicate that mobile phones could provide an alternative source for learning vocabulary (Chen &amp; Chung, 2008; Hu, 2013; Lu, 2008; </a:t>
            </a:r>
            <a:r>
              <a:rPr lang="en-US" dirty="0" err="1" smtClean="0"/>
              <a:t>Stockwell</a:t>
            </a:r>
            <a:r>
              <a:rPr lang="en-US" dirty="0" smtClean="0"/>
              <a:t>, 2010)</a:t>
            </a:r>
            <a:endParaRPr lang="hr-HR" dirty="0" smtClean="0"/>
          </a:p>
          <a:p>
            <a:endParaRPr lang="hr-HR" dirty="0"/>
          </a:p>
          <a:p>
            <a:pPr>
              <a:spcAft>
                <a:spcPts val="1800"/>
              </a:spcAft>
            </a:pPr>
            <a:r>
              <a:rPr lang="en-US" dirty="0"/>
              <a:t>the number of students in the United States who prefer m-learning is on the rise </a:t>
            </a:r>
            <a:endParaRPr lang="hr-HR" dirty="0"/>
          </a:p>
          <a:p>
            <a:pPr>
              <a:spcAft>
                <a:spcPts val="1800"/>
              </a:spcAft>
            </a:pPr>
            <a:r>
              <a:rPr lang="en-US" dirty="0"/>
              <a:t>the majority of students in Japan prefer to download teaching materials on mobile phones (Wang and Smith, 2013). </a:t>
            </a:r>
            <a:endParaRPr lang="hr-HR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M-</a:t>
            </a:r>
            <a:r>
              <a:rPr lang="hr-HR" dirty="0" err="1" smtClean="0"/>
              <a:t>Learning</a:t>
            </a:r>
            <a:r>
              <a:rPr lang="hr-HR" dirty="0" smtClean="0"/>
              <a:t> </a:t>
            </a:r>
            <a:r>
              <a:rPr lang="hr-HR" dirty="0" err="1" smtClean="0"/>
              <a:t>in</a:t>
            </a:r>
            <a:r>
              <a:rPr lang="hr-HR" dirty="0" smtClean="0"/>
              <a:t> Croatia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844824"/>
            <a:ext cx="8229600" cy="4127356"/>
          </a:xfrm>
        </p:spPr>
        <p:txBody>
          <a:bodyPr/>
          <a:lstStyle/>
          <a:p>
            <a:pPr marL="0" indent="0">
              <a:buNone/>
            </a:pPr>
            <a:endParaRPr lang="hr-HR" dirty="0" smtClean="0"/>
          </a:p>
          <a:p>
            <a:r>
              <a:rPr lang="en-US" dirty="0" smtClean="0"/>
              <a:t>a study on the use of mobile devices for educational purposes in high school population has still not been conducted in Croatia. </a:t>
            </a:r>
            <a:endParaRPr lang="hr-HR" dirty="0" smtClean="0"/>
          </a:p>
          <a:p>
            <a:endParaRPr lang="hr-HR" dirty="0" smtClean="0"/>
          </a:p>
          <a:p>
            <a:r>
              <a:rPr lang="hr-HR" dirty="0"/>
              <a:t>i</a:t>
            </a:r>
            <a:r>
              <a:rPr lang="en-US" dirty="0" smtClean="0"/>
              <a:t>t is often the case that mobile phone use is even prohibited in the classroom.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aim of </a:t>
            </a:r>
            <a:r>
              <a:rPr lang="en-US" dirty="0" err="1" smtClean="0"/>
              <a:t>th</a:t>
            </a:r>
            <a:r>
              <a:rPr lang="hr-HR" dirty="0" smtClean="0"/>
              <a:t>e</a:t>
            </a:r>
            <a:r>
              <a:rPr lang="en-US" dirty="0" smtClean="0"/>
              <a:t> </a:t>
            </a:r>
            <a:r>
              <a:rPr lang="en-US" dirty="0"/>
              <a:t>study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048" y="1844824"/>
            <a:ext cx="8229600" cy="4349080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en-US" dirty="0" smtClean="0"/>
              <a:t>to </a:t>
            </a:r>
            <a:r>
              <a:rPr lang="en-US" dirty="0"/>
              <a:t>determine the attitudes of Croatian students of English and German towards the use of modern technologies in teaching foreign </a:t>
            </a:r>
            <a:r>
              <a:rPr lang="en-US" dirty="0" smtClean="0"/>
              <a:t>languages</a:t>
            </a:r>
            <a:endParaRPr lang="hr-HR" dirty="0"/>
          </a:p>
          <a:p>
            <a:pPr>
              <a:spcAft>
                <a:spcPts val="1200"/>
              </a:spcAft>
            </a:pPr>
            <a:r>
              <a:rPr lang="en-US" dirty="0"/>
              <a:t>evaluates the </a:t>
            </a:r>
            <a:r>
              <a:rPr lang="en-US" dirty="0" smtClean="0"/>
              <a:t>attitudes </a:t>
            </a:r>
            <a:r>
              <a:rPr lang="en-US" dirty="0"/>
              <a:t>towards reading comprehension in a foreign language when using traditional methods </a:t>
            </a:r>
            <a:r>
              <a:rPr lang="en-US" dirty="0" smtClean="0"/>
              <a:t>as </a:t>
            </a:r>
            <a:r>
              <a:rPr lang="en-US" dirty="0"/>
              <a:t>opposed to solving tasks with the use of mobile </a:t>
            </a:r>
            <a:r>
              <a:rPr lang="en-US" dirty="0" smtClean="0"/>
              <a:t>technology</a:t>
            </a:r>
            <a:endParaRPr lang="hr-HR" dirty="0" smtClean="0"/>
          </a:p>
          <a:p>
            <a:r>
              <a:rPr lang="en-US" dirty="0"/>
              <a:t>examines the level of satisfaction with ubiquitous learning and mobile learning</a:t>
            </a:r>
          </a:p>
        </p:txBody>
      </p:sp>
    </p:spTree>
    <p:extLst>
      <p:ext uri="{BB962C8B-B14F-4D97-AF65-F5344CB8AC3E}">
        <p14:creationId xmlns:p14="http://schemas.microsoft.com/office/powerpoint/2010/main" val="2078271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Research </a:t>
            </a:r>
            <a:r>
              <a:rPr lang="en-US" dirty="0" smtClean="0"/>
              <a:t>Question</a:t>
            </a:r>
            <a:r>
              <a:rPr lang="hr-HR" dirty="0" smtClean="0"/>
              <a:t>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2214554"/>
            <a:ext cx="8229600" cy="3114684"/>
          </a:xfrm>
        </p:spPr>
        <p:txBody>
          <a:bodyPr/>
          <a:lstStyle/>
          <a:p>
            <a:pPr marL="457200" indent="-457200">
              <a:buNone/>
            </a:pPr>
            <a:r>
              <a:rPr lang="hr-HR" dirty="0" smtClean="0"/>
              <a:t>1) </a:t>
            </a:r>
            <a:r>
              <a:rPr lang="en-US" dirty="0" smtClean="0"/>
              <a:t>Are </a:t>
            </a:r>
            <a:r>
              <a:rPr lang="en-US" dirty="0"/>
              <a:t>students ready to use their mobile devices to connect, learn and create new learning experiences</a:t>
            </a:r>
            <a:r>
              <a:rPr lang="en-US" dirty="0" smtClean="0"/>
              <a:t>?</a:t>
            </a:r>
            <a:endParaRPr lang="hr-HR" dirty="0" smtClean="0"/>
          </a:p>
          <a:p>
            <a:pPr marL="0" indent="0">
              <a:buNone/>
            </a:pPr>
            <a:endParaRPr lang="en-US" dirty="0"/>
          </a:p>
          <a:p>
            <a:pPr marL="457200" indent="-457200">
              <a:buNone/>
            </a:pPr>
            <a:r>
              <a:rPr lang="hr-HR" dirty="0" smtClean="0"/>
              <a:t>2) </a:t>
            </a:r>
            <a:r>
              <a:rPr lang="en-US" dirty="0" smtClean="0"/>
              <a:t>Do </a:t>
            </a:r>
            <a:r>
              <a:rPr lang="en-US" dirty="0"/>
              <a:t>gender and type of school affect the readiness to use mobile technologies for learning purposes? </a:t>
            </a:r>
          </a:p>
        </p:txBody>
      </p:sp>
    </p:spTree>
    <p:extLst>
      <p:ext uri="{BB962C8B-B14F-4D97-AF65-F5344CB8AC3E}">
        <p14:creationId xmlns:p14="http://schemas.microsoft.com/office/powerpoint/2010/main" val="2341240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229600" cy="990600"/>
          </a:xfrm>
        </p:spPr>
        <p:txBody>
          <a:bodyPr>
            <a:normAutofit/>
          </a:bodyPr>
          <a:lstStyle/>
          <a:p>
            <a:r>
              <a:rPr lang="en-US" dirty="0" smtClean="0"/>
              <a:t>Participant</a:t>
            </a:r>
            <a:r>
              <a:rPr lang="hr-HR" dirty="0" smtClean="0"/>
              <a:t>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3830566"/>
              </p:ext>
            </p:extLst>
          </p:nvPr>
        </p:nvGraphicFramePr>
        <p:xfrm>
          <a:off x="467544" y="1268760"/>
          <a:ext cx="7848872" cy="470073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91126"/>
                <a:gridCol w="2329354"/>
                <a:gridCol w="1728192"/>
                <a:gridCol w="1800200"/>
              </a:tblGrid>
              <a:tr h="37804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200" b="1" dirty="0">
                          <a:effectLst/>
                        </a:rPr>
                        <a:t>Demographic </a:t>
                      </a:r>
                      <a:endParaRPr lang="hr-HR" sz="2200" b="1" dirty="0" smtClean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200" b="1" dirty="0" smtClean="0">
                          <a:effectLst/>
                        </a:rPr>
                        <a:t>Categories</a:t>
                      </a:r>
                      <a:endParaRPr lang="en-US" sz="2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200" b="1">
                          <a:effectLst/>
                        </a:rPr>
                        <a:t>Frequency</a:t>
                      </a:r>
                      <a:endParaRPr lang="en-US" sz="2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200" b="1" dirty="0">
                          <a:effectLst/>
                        </a:rPr>
                        <a:t>Percentage</a:t>
                      </a:r>
                      <a:endParaRPr lang="en-US" sz="2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8042">
                <a:tc row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</a:rPr>
                        <a:t>Age</a:t>
                      </a:r>
                      <a:endParaRPr lang="en-US" sz="2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</a:rPr>
                        <a:t> </a:t>
                      </a:r>
                      <a:endParaRPr lang="en-US" sz="2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US" sz="2400" b="0" dirty="0">
                        <a:effectLst/>
                        <a:latin typeface="Calibri" panose="020F0502020204030204" pitchFamily="34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  <a:endParaRPr lang="en-US" sz="2400" b="0" dirty="0">
                        <a:effectLst/>
                        <a:latin typeface="Calibri" panose="020F0502020204030204" pitchFamily="34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60,5</a:t>
                      </a:r>
                      <a:endParaRPr lang="en-US" sz="2400" b="0" dirty="0">
                        <a:effectLst/>
                        <a:latin typeface="Calibri" panose="020F0502020204030204" pitchFamily="34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78042">
                <a:tc v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2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US" sz="2400" b="0" dirty="0">
                        <a:effectLst/>
                        <a:latin typeface="Calibri" panose="020F0502020204030204" pitchFamily="34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en-US" sz="2400" b="0" dirty="0">
                        <a:effectLst/>
                        <a:latin typeface="Calibri" panose="020F0502020204030204" pitchFamily="34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39,5</a:t>
                      </a:r>
                      <a:endParaRPr lang="en-US" sz="2400" b="0" dirty="0">
                        <a:effectLst/>
                        <a:latin typeface="Calibri" panose="020F0502020204030204" pitchFamily="34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8042">
                <a:tc row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</a:rPr>
                        <a:t>Gender</a:t>
                      </a:r>
                      <a:endParaRPr lang="en-US" sz="2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</a:rPr>
                        <a:t> </a:t>
                      </a:r>
                      <a:endParaRPr lang="en-US" sz="2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Male</a:t>
                      </a:r>
                      <a:endParaRPr lang="en-US" sz="2400" b="0" dirty="0">
                        <a:effectLst/>
                        <a:latin typeface="Calibri" panose="020F0502020204030204" pitchFamily="34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  <a:endParaRPr lang="en-US" sz="2400" b="0" dirty="0">
                        <a:effectLst/>
                        <a:latin typeface="Calibri" panose="020F0502020204030204" pitchFamily="34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55,8</a:t>
                      </a:r>
                      <a:endParaRPr lang="en-US" sz="2400" b="0" dirty="0">
                        <a:effectLst/>
                        <a:latin typeface="Calibri" panose="020F0502020204030204" pitchFamily="34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8042">
                <a:tc v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2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b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Female </a:t>
                      </a:r>
                      <a:endParaRPr lang="en-US" sz="2400" b="0">
                        <a:effectLst/>
                        <a:latin typeface="Calibri" panose="020F0502020204030204" pitchFamily="34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  <a:endParaRPr lang="en-US" sz="2400" b="0">
                        <a:effectLst/>
                        <a:latin typeface="Calibri" panose="020F0502020204030204" pitchFamily="34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44,2</a:t>
                      </a:r>
                      <a:endParaRPr lang="en-US" sz="2400" b="0" dirty="0">
                        <a:effectLst/>
                        <a:latin typeface="Calibri" panose="020F0502020204030204" pitchFamily="34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0478">
                <a:tc row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</a:rPr>
                        <a:t>Foreign language</a:t>
                      </a:r>
                      <a:endParaRPr lang="en-US" sz="2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</a:rPr>
                        <a:t> </a:t>
                      </a:r>
                      <a:endParaRPr lang="en-US" sz="2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English</a:t>
                      </a:r>
                      <a:endParaRPr lang="en-US" sz="2400" b="0" dirty="0">
                        <a:effectLst/>
                        <a:latin typeface="Calibri" panose="020F0502020204030204" pitchFamily="34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  <a:endParaRPr lang="en-US" sz="2400" b="0" dirty="0">
                        <a:effectLst/>
                        <a:latin typeface="Calibri" panose="020F0502020204030204" pitchFamily="34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48,8</a:t>
                      </a:r>
                      <a:endParaRPr lang="en-US" sz="2400" b="0" dirty="0">
                        <a:effectLst/>
                        <a:latin typeface="Calibri" panose="020F0502020204030204" pitchFamily="34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8042">
                <a:tc v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2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b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German</a:t>
                      </a:r>
                      <a:endParaRPr lang="en-US" sz="2400" b="0">
                        <a:effectLst/>
                        <a:latin typeface="Calibri" panose="020F0502020204030204" pitchFamily="34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  <a:endParaRPr lang="en-US" sz="2400" b="0">
                        <a:effectLst/>
                        <a:latin typeface="Calibri" panose="020F0502020204030204" pitchFamily="34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51,2</a:t>
                      </a:r>
                      <a:endParaRPr lang="en-US" sz="2400" b="0" dirty="0">
                        <a:effectLst/>
                        <a:latin typeface="Calibri" panose="020F0502020204030204" pitchFamily="34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6084">
                <a:tc row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</a:rPr>
                        <a:t>Type </a:t>
                      </a:r>
                      <a:r>
                        <a:rPr lang="en-US" sz="2200" dirty="0" smtClean="0">
                          <a:effectLst/>
                        </a:rPr>
                        <a:t>of</a:t>
                      </a:r>
                      <a:endParaRPr lang="hr-HR" sz="2200" dirty="0" smtClean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200" dirty="0" smtClean="0">
                          <a:effectLst/>
                        </a:rPr>
                        <a:t>school</a:t>
                      </a:r>
                      <a:endParaRPr lang="en-US" sz="2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</a:rPr>
                        <a:t> </a:t>
                      </a:r>
                      <a:endParaRPr lang="en-US" sz="2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b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Grammar school</a:t>
                      </a:r>
                      <a:endParaRPr lang="en-US" sz="2400" b="0">
                        <a:effectLst/>
                        <a:latin typeface="Calibri" panose="020F0502020204030204" pitchFamily="34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  <a:endParaRPr lang="en-US" sz="2400" b="0">
                        <a:effectLst/>
                        <a:latin typeface="Calibri" panose="020F0502020204030204" pitchFamily="34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48,8</a:t>
                      </a:r>
                      <a:endParaRPr lang="en-US" sz="2400" b="0" dirty="0">
                        <a:effectLst/>
                        <a:latin typeface="Calibri" panose="020F0502020204030204" pitchFamily="34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756084">
                <a:tc v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2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Vocational school</a:t>
                      </a:r>
                      <a:endParaRPr lang="en-US" sz="2400" b="0" dirty="0">
                        <a:effectLst/>
                        <a:latin typeface="Calibri" panose="020F0502020204030204" pitchFamily="34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  <a:endParaRPr lang="en-US" sz="2400" b="0">
                        <a:effectLst/>
                        <a:latin typeface="Calibri" panose="020F0502020204030204" pitchFamily="34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51,2</a:t>
                      </a:r>
                      <a:endParaRPr lang="en-US" sz="2400" b="0" dirty="0">
                        <a:effectLst/>
                        <a:latin typeface="Calibri" panose="020F0502020204030204" pitchFamily="34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5245118"/>
              </p:ext>
            </p:extLst>
          </p:nvPr>
        </p:nvGraphicFramePr>
        <p:xfrm>
          <a:off x="2556164" y="1911927"/>
          <a:ext cx="215636" cy="748146"/>
        </p:xfrm>
        <a:graphic>
          <a:graphicData uri="http://schemas.openxmlformats.org/drawingml/2006/table">
            <a:tbl>
              <a:tblPr/>
              <a:tblGrid>
                <a:gridCol w="215636"/>
              </a:tblGrid>
              <a:tr h="74814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467544" y="6108848"/>
            <a:ext cx="61926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b="1" dirty="0" smtClean="0">
                <a:latin typeface="Calibri" panose="020F0502020204030204" pitchFamily="34" charset="0"/>
              </a:rPr>
              <a:t>Table 1: Demographic Characteristics</a:t>
            </a:r>
            <a:endParaRPr lang="en-US" sz="2400" b="1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3975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Instruments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pre-study questionnaire, </a:t>
            </a:r>
            <a:endParaRPr lang="hr-HR" dirty="0" smtClean="0"/>
          </a:p>
          <a:p>
            <a:pPr marL="0" indent="0">
              <a:buNone/>
            </a:pPr>
            <a:r>
              <a:rPr lang="hr-HR" dirty="0"/>
              <a:t> </a:t>
            </a:r>
            <a:r>
              <a:rPr lang="hr-HR" dirty="0" smtClean="0"/>
              <a:t> (to </a:t>
            </a:r>
            <a:r>
              <a:rPr lang="en-US" dirty="0" smtClean="0"/>
              <a:t>gather </a:t>
            </a:r>
            <a:r>
              <a:rPr lang="en-US" dirty="0"/>
              <a:t>information on the students' views on reading </a:t>
            </a:r>
            <a:endParaRPr lang="hr-HR" dirty="0" smtClean="0"/>
          </a:p>
          <a:p>
            <a:pPr marL="0" indent="0">
              <a:buNone/>
            </a:pPr>
            <a:r>
              <a:rPr lang="hr-HR" dirty="0"/>
              <a:t> </a:t>
            </a:r>
            <a:r>
              <a:rPr lang="hr-HR" dirty="0" smtClean="0"/>
              <a:t>   </a:t>
            </a:r>
            <a:r>
              <a:rPr lang="en-US" dirty="0" smtClean="0"/>
              <a:t>and </a:t>
            </a:r>
            <a:r>
              <a:rPr lang="en-US" dirty="0"/>
              <a:t>on their use of the </a:t>
            </a:r>
            <a:r>
              <a:rPr lang="en-US" dirty="0" smtClean="0"/>
              <a:t>ICT</a:t>
            </a:r>
            <a:r>
              <a:rPr lang="hr-HR" dirty="0" smtClean="0"/>
              <a:t>)</a:t>
            </a:r>
          </a:p>
          <a:p>
            <a:r>
              <a:rPr lang="en-US" dirty="0" smtClean="0"/>
              <a:t>two </a:t>
            </a:r>
            <a:r>
              <a:rPr lang="en-US" dirty="0"/>
              <a:t>reading comprehension tests </a:t>
            </a:r>
            <a:r>
              <a:rPr lang="hr-HR" dirty="0" smtClean="0"/>
              <a:t>(paper-pencil / online, </a:t>
            </a:r>
          </a:p>
          <a:p>
            <a:pPr marL="0" indent="0">
              <a:buNone/>
            </a:pPr>
            <a:r>
              <a:rPr lang="hr-HR" dirty="0" smtClean="0"/>
              <a:t>  </a:t>
            </a:r>
            <a:r>
              <a:rPr lang="en-US" dirty="0" smtClean="0"/>
              <a:t>standardized </a:t>
            </a:r>
            <a:r>
              <a:rPr lang="en-US" dirty="0"/>
              <a:t>tests of the basic A2 level of the state </a:t>
            </a:r>
            <a:endParaRPr lang="hr-HR" dirty="0" smtClean="0"/>
          </a:p>
          <a:p>
            <a:pPr marL="0" indent="0">
              <a:buNone/>
            </a:pPr>
            <a:r>
              <a:rPr lang="hr-HR" dirty="0"/>
              <a:t> </a:t>
            </a:r>
            <a:r>
              <a:rPr lang="hr-HR" dirty="0" smtClean="0"/>
              <a:t> </a:t>
            </a:r>
            <a:r>
              <a:rPr lang="en-US" dirty="0" smtClean="0"/>
              <a:t>graduation </a:t>
            </a:r>
            <a:r>
              <a:rPr lang="en-US" dirty="0"/>
              <a:t>exam</a:t>
            </a:r>
            <a:r>
              <a:rPr lang="hr-HR" dirty="0" smtClean="0"/>
              <a:t>)</a:t>
            </a:r>
          </a:p>
          <a:p>
            <a:r>
              <a:rPr lang="en-US" dirty="0" smtClean="0"/>
              <a:t>a </a:t>
            </a:r>
            <a:r>
              <a:rPr lang="en-US" dirty="0"/>
              <a:t>post-study </a:t>
            </a:r>
            <a:r>
              <a:rPr lang="en-US" dirty="0" smtClean="0"/>
              <a:t>questionnaire</a:t>
            </a:r>
            <a:r>
              <a:rPr lang="hr-HR" dirty="0" smtClean="0"/>
              <a:t> </a:t>
            </a:r>
          </a:p>
          <a:p>
            <a:pPr marL="0" indent="0">
              <a:buNone/>
            </a:pPr>
            <a:r>
              <a:rPr lang="hr-HR" dirty="0" smtClean="0"/>
              <a:t>  (to </a:t>
            </a:r>
            <a:r>
              <a:rPr lang="en-US" dirty="0" smtClean="0"/>
              <a:t>examine </a:t>
            </a:r>
            <a:r>
              <a:rPr lang="en-US" dirty="0"/>
              <a:t>the students' perception of the use of mobile </a:t>
            </a:r>
            <a:endParaRPr lang="hr-HR" dirty="0" smtClean="0"/>
          </a:p>
          <a:p>
            <a:pPr marL="0" indent="0">
              <a:buNone/>
            </a:pPr>
            <a:r>
              <a:rPr lang="hr-HR" dirty="0"/>
              <a:t> </a:t>
            </a:r>
            <a:r>
              <a:rPr lang="hr-HR" dirty="0" smtClean="0"/>
              <a:t>  </a:t>
            </a:r>
            <a:r>
              <a:rPr lang="en-US" dirty="0" smtClean="0"/>
              <a:t>devices </a:t>
            </a:r>
            <a:r>
              <a:rPr lang="en-US" dirty="0"/>
              <a:t>in education and their willingness to adopt new </a:t>
            </a:r>
            <a:endParaRPr lang="hr-HR" dirty="0" smtClean="0"/>
          </a:p>
          <a:p>
            <a:pPr marL="0" indent="0">
              <a:buNone/>
            </a:pPr>
            <a:r>
              <a:rPr lang="hr-HR" dirty="0"/>
              <a:t> </a:t>
            </a:r>
            <a:r>
              <a:rPr lang="hr-HR" dirty="0" smtClean="0"/>
              <a:t>  </a:t>
            </a:r>
            <a:r>
              <a:rPr lang="en-US" dirty="0" smtClean="0"/>
              <a:t>technologies</a:t>
            </a:r>
            <a:r>
              <a:rPr lang="hr-HR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0931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208</TotalTime>
  <Words>869</Words>
  <Application>Microsoft Office PowerPoint</Application>
  <PresentationFormat>Prikaz na zaslonu (4:3)</PresentationFormat>
  <Paragraphs>177</Paragraphs>
  <Slides>16</Slides>
  <Notes>16</Notes>
  <HiddenSlides>0</HiddenSlides>
  <MMClips>0</MMClips>
  <ScaleCrop>false</ScaleCrop>
  <HeadingPairs>
    <vt:vector size="6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16</vt:i4>
      </vt:variant>
    </vt:vector>
  </HeadingPairs>
  <TitlesOfParts>
    <vt:vector size="21" baseType="lpstr">
      <vt:lpstr>Arial</vt:lpstr>
      <vt:lpstr>AvantGarde</vt:lpstr>
      <vt:lpstr>Calibri</vt:lpstr>
      <vt:lpstr>Times New Roman</vt:lpstr>
      <vt:lpstr>Clarity</vt:lpstr>
      <vt:lpstr>Developing reading skills and motivation through mobile phones</vt:lpstr>
      <vt:lpstr>Reasons for M-Learning </vt:lpstr>
      <vt:lpstr>Advantages and restrictions</vt:lpstr>
      <vt:lpstr>Previous research</vt:lpstr>
      <vt:lpstr>M-Learning in Croatia</vt:lpstr>
      <vt:lpstr>The aim of the study </vt:lpstr>
      <vt:lpstr>Research Questions</vt:lpstr>
      <vt:lpstr>Participants</vt:lpstr>
      <vt:lpstr>Instruments</vt:lpstr>
      <vt:lpstr>Results</vt:lpstr>
      <vt:lpstr>The time spent on the Internet</vt:lpstr>
      <vt:lpstr>Attitudes towards the type of test</vt:lpstr>
      <vt:lpstr>Results</vt:lpstr>
      <vt:lpstr>Correlations between Constructs</vt:lpstr>
      <vt:lpstr>Conclusion</vt:lpstr>
      <vt:lpstr>Limitations and future work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Developing reading skills and motivation through mobile phones</dc:title>
  <dc:creator>jasminka</dc:creator>
  <cp:lastModifiedBy>Nastavnik</cp:lastModifiedBy>
  <cp:revision>22</cp:revision>
  <dcterms:created xsi:type="dcterms:W3CDTF">2015-10-30T20:12:32Z</dcterms:created>
  <dcterms:modified xsi:type="dcterms:W3CDTF">2015-11-11T16:18:53Z</dcterms:modified>
</cp:coreProperties>
</file>