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97" r:id="rId4"/>
    <p:sldId id="298" r:id="rId5"/>
    <p:sldId id="301" r:id="rId6"/>
    <p:sldId id="300" r:id="rId7"/>
    <p:sldId id="278" r:id="rId8"/>
    <p:sldId id="276" r:id="rId9"/>
    <p:sldId id="291" r:id="rId10"/>
    <p:sldId id="292" r:id="rId11"/>
    <p:sldId id="294" r:id="rId12"/>
    <p:sldId id="29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25"/>
    <a:srgbClr val="CE7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44" autoAdjust="0"/>
  </p:normalViewPr>
  <p:slideViewPr>
    <p:cSldViewPr>
      <p:cViewPr varScale="1">
        <p:scale>
          <a:sx n="93" d="100"/>
          <a:sy n="93" d="100"/>
        </p:scale>
        <p:origin x="-50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AA13E-E230-4EB0-8CA4-AC6BEF89DDFC}" type="datetimeFigureOut">
              <a:rPr lang="hr-HR" smtClean="0"/>
              <a:pPr/>
              <a:t>10.11.2015.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0070D-9DBA-4697-9794-B6D553C38B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436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070D-9DBA-4697-9794-B6D553C38B07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3911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070D-9DBA-4697-9794-B6D553C38B07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3911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070D-9DBA-4697-9794-B6D553C38B07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519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070D-9DBA-4697-9794-B6D553C38B07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203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070D-9DBA-4697-9794-B6D553C38B07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20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070D-9DBA-4697-9794-B6D553C38B07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203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070D-9DBA-4697-9794-B6D553C38B07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20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A7E2-0AD4-42CB-A771-EE0A1B56F76B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Critical Information Literacy - by Denis Kos and Sonja Špiranec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5F50-7127-4B26-AE88-B372A62FC323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Critical Information Literacy - by Denis Kos and Sonja Špiranec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D6E2-F764-460F-99AB-9D1411BF3932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Critical Information Literacy - by Denis Kos and Sonja Špiranec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DF0A-C75F-4622-B468-13C7A8AF796E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Critical Information Literacy - by Denis Kos and Sonja Špiranec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05C6-4A49-4B4E-8F21-860E05C5BC5C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Critical Information Literacy - by Denis Kos and Sonja Špiranec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CF63-D081-4C82-B6FF-2D1144C8F9E8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Critical Information Literacy - by Denis Kos and Sonja Špiranec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23A1-010E-4606-92D2-3C614D5DFF6F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Critical Information Literacy - by Denis Kos and Sonja Špiranec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0855-A815-4D43-AB26-25CF908C69D2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Critical Information Literacy - by Denis Kos and Sonja Špiranec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1647-1DAD-4802-A9E0-E2F807E1B4EB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Critical Information Literacy - by Denis Kos and Sonja Špiranec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4C60-83BD-4CC1-8DFC-ABCFB36BCF6F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Critical Information Literacy - by Denis Kos and Sonja Špiranec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2D09-E848-4FB1-B87E-415CC44FF3BB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Understanding Critical Information Literacy - by Denis Kos and Sonja Špiranec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0E589-2FC1-4240-A16A-D40D7A22981B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Understanding Critical Information Literacy - by Denis Kos and Sonja Špiranec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2003425"/>
          </a:xfrm>
        </p:spPr>
        <p:txBody>
          <a:bodyPr>
            <a:noAutofit/>
          </a:bodyPr>
          <a:lstStyle/>
          <a:p>
            <a:r>
              <a:rPr lang="hr-HR" sz="4000" b="1" dirty="0" smtClean="0"/>
              <a:t>Welcome to the jungle: science communication in the mediatized society</a:t>
            </a:r>
            <a:endParaRPr lang="hr-HR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10000"/>
            <a:ext cx="7543800" cy="2667000"/>
          </a:xfrm>
        </p:spPr>
        <p:txBody>
          <a:bodyPr>
            <a:normAutofit fontScale="85000" lnSpcReduction="10000"/>
          </a:bodyPr>
          <a:lstStyle/>
          <a:p>
            <a:r>
              <a:rPr lang="hr-HR" sz="5100" b="1" dirty="0" smtClean="0">
                <a:solidFill>
                  <a:schemeClr val="bg1">
                    <a:lumMod val="50000"/>
                  </a:schemeClr>
                </a:solidFill>
              </a:rPr>
              <a:t>Tea Čonč and </a:t>
            </a:r>
            <a:r>
              <a:rPr lang="de-DE" sz="5100" b="1" dirty="0" smtClean="0">
                <a:solidFill>
                  <a:schemeClr val="bg1">
                    <a:lumMod val="50000"/>
                  </a:schemeClr>
                </a:solidFill>
              </a:rPr>
              <a:t>Denis Kos</a:t>
            </a:r>
            <a:r>
              <a:rPr lang="en-US" dirty="0"/>
              <a:t> </a:t>
            </a:r>
            <a:endParaRPr lang="hr-HR" dirty="0" smtClean="0"/>
          </a:p>
          <a:p>
            <a:endParaRPr lang="hr-HR" dirty="0" smtClean="0"/>
          </a:p>
          <a:p>
            <a:r>
              <a:rPr lang="de-DE" sz="2600" dirty="0" smtClean="0"/>
              <a:t>University </a:t>
            </a:r>
            <a:r>
              <a:rPr lang="de-DE" sz="2600" dirty="0" err="1"/>
              <a:t>of</a:t>
            </a:r>
            <a:r>
              <a:rPr lang="de-DE" sz="2600" dirty="0"/>
              <a:t> Zagreb, </a:t>
            </a:r>
            <a:r>
              <a:rPr lang="de-DE" sz="2600" dirty="0" err="1"/>
              <a:t>Faculty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Humanities</a:t>
            </a:r>
            <a:r>
              <a:rPr lang="de-DE" sz="2600" dirty="0"/>
              <a:t> </a:t>
            </a:r>
            <a:r>
              <a:rPr lang="de-DE" sz="2600" dirty="0" err="1"/>
              <a:t>and</a:t>
            </a:r>
            <a:r>
              <a:rPr lang="de-DE" sz="2600" dirty="0"/>
              <a:t> </a:t>
            </a:r>
            <a:r>
              <a:rPr lang="de-DE" sz="2600" dirty="0" err="1" smtClean="0"/>
              <a:t>Social</a:t>
            </a:r>
            <a:r>
              <a:rPr lang="hr-HR" sz="2600" dirty="0"/>
              <a:t> </a:t>
            </a:r>
            <a:r>
              <a:rPr lang="de-DE" sz="2600" dirty="0" err="1" smtClean="0"/>
              <a:t>Sciences</a:t>
            </a:r>
            <a:endParaRPr lang="hr-HR" sz="2600" dirty="0"/>
          </a:p>
          <a:p>
            <a:r>
              <a:rPr lang="de-DE" sz="2600" dirty="0"/>
              <a:t>Department </a:t>
            </a:r>
            <a:r>
              <a:rPr lang="de-DE" sz="2600" dirty="0" err="1"/>
              <a:t>of</a:t>
            </a:r>
            <a:r>
              <a:rPr lang="de-DE" sz="2600" dirty="0"/>
              <a:t> Information </a:t>
            </a:r>
            <a:r>
              <a:rPr lang="de-DE" sz="2600" dirty="0" err="1"/>
              <a:t>and</a:t>
            </a:r>
            <a:r>
              <a:rPr lang="de-DE" sz="2600" dirty="0"/>
              <a:t> Communication </a:t>
            </a:r>
            <a:r>
              <a:rPr lang="de-DE" sz="2600" dirty="0" err="1"/>
              <a:t>Sciences</a:t>
            </a:r>
            <a:r>
              <a:rPr lang="de-DE" sz="2600" dirty="0"/>
              <a:t/>
            </a:r>
            <a:br>
              <a:rPr lang="de-DE" sz="2600" dirty="0"/>
            </a:br>
            <a:r>
              <a:rPr lang="de-DE" sz="2600" dirty="0"/>
              <a:t>Ivana </a:t>
            </a:r>
            <a:r>
              <a:rPr lang="de-DE" sz="2600" dirty="0" err="1"/>
              <a:t>Lučića</a:t>
            </a:r>
            <a:r>
              <a:rPr lang="de-DE" sz="2600" dirty="0"/>
              <a:t> 3, 10 000 Zagreb, </a:t>
            </a:r>
            <a:r>
              <a:rPr lang="de-DE" sz="2600" dirty="0" err="1"/>
              <a:t>Croatia</a:t>
            </a:r>
            <a:endParaRPr lang="hr-HR" sz="2600" dirty="0"/>
          </a:p>
          <a:p>
            <a:r>
              <a:rPr lang="de-DE" sz="2600" dirty="0" smtClean="0"/>
              <a:t>{</a:t>
            </a:r>
            <a:r>
              <a:rPr lang="hr-HR" sz="2600" dirty="0" smtClean="0"/>
              <a:t>tconc, </a:t>
            </a:r>
            <a:r>
              <a:rPr lang="de-DE" sz="2600" dirty="0" smtClean="0"/>
              <a:t>dkos}@</a:t>
            </a:r>
            <a:r>
              <a:rPr lang="de-DE" sz="2600" dirty="0"/>
              <a:t>ffzg.hr</a:t>
            </a:r>
            <a:endParaRPr lang="hr-HR" sz="2600" dirty="0"/>
          </a:p>
          <a:p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98700" y="-23446"/>
            <a:ext cx="6858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16200000">
            <a:off x="-1851819" y="2232819"/>
            <a:ext cx="5867400" cy="2163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7200" b="1" dirty="0" smtClean="0">
                <a:solidFill>
                  <a:schemeClr val="bg1"/>
                </a:solidFill>
              </a:rPr>
              <a:t>References - 1</a:t>
            </a:r>
            <a:endParaRPr lang="hr-HR" sz="72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0" y="381000"/>
            <a:ext cx="6019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hr-HR" sz="1400" dirty="0"/>
              <a:t>Adolf, Marian. Clarifying mediatization. // </a:t>
            </a:r>
            <a:r>
              <a:rPr lang="hr-HR" sz="1400" i="1" dirty="0"/>
              <a:t>Empedocles</a:t>
            </a:r>
            <a:r>
              <a:rPr lang="hr-HR" sz="1400" dirty="0"/>
              <a:t>. 3 (2011), 2; 153–175.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400" dirty="0"/>
              <a:t>Deacon, David; Stanyer, James. Mediatization: key concept or conceptual bandwagon? // </a:t>
            </a:r>
            <a:r>
              <a:rPr lang="hr-HR" sz="1400" i="1" dirty="0"/>
              <a:t>Media, culture &amp; society</a:t>
            </a:r>
            <a:r>
              <a:rPr lang="hr-HR" sz="1400" dirty="0"/>
              <a:t>. 36(2014); 1032–1044.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400" dirty="0"/>
              <a:t>Hepp, Andreas; Hjarvard, Stig; Lundby, Knut. Mediatization: theorizing the interplay between media, culture and society. // </a:t>
            </a:r>
            <a:r>
              <a:rPr lang="hr-HR" sz="1400" i="1" dirty="0"/>
              <a:t>Media, culture &amp; society</a:t>
            </a:r>
            <a:r>
              <a:rPr lang="hr-HR" sz="1400" dirty="0"/>
              <a:t>. 37(2015); 314–324. 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400" dirty="0"/>
              <a:t>Hoskins, Andrew. Flashbulb memories, psychology and media studies. // </a:t>
            </a:r>
            <a:r>
              <a:rPr lang="hr-HR" sz="1400" i="1" dirty="0"/>
              <a:t>Memory studies</a:t>
            </a:r>
            <a:r>
              <a:rPr lang="hr-HR" sz="1400" dirty="0"/>
              <a:t>. 2(2009), 2; 147–150.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400" dirty="0"/>
              <a:t>DC's improbable science: truth, falsehood and evidence: [blog]. http://www.dcscience.net (Access date: 2015-16-06)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400" dirty="0"/>
              <a:t>Koltay, Tibor; Špiranec, Sonja; Karvalics, Laszlo Z. The shift of information literacy towards research 2.0. // </a:t>
            </a:r>
            <a:r>
              <a:rPr lang="hr-HR" sz="1400" i="1" dirty="0"/>
              <a:t>The journal of academic librarianship</a:t>
            </a:r>
            <a:r>
              <a:rPr lang="hr-HR" sz="1400" dirty="0"/>
              <a:t>. 41(2015); 87–93. 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400" dirty="0"/>
              <a:t>Lövgren, Daniel; Pallas, Josef. Blogging for reputation. // </a:t>
            </a:r>
            <a:r>
              <a:rPr lang="hr-HR" sz="1400" i="1" dirty="0"/>
              <a:t>The governance of modern universities, 21-23 August 2013, Reykjavik, Iceland</a:t>
            </a:r>
            <a:r>
              <a:rPr lang="hr-HR" sz="1400" dirty="0"/>
              <a:t> / Engwall, Lars (ed.), 2013.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400" dirty="0"/>
              <a:t>Lüthje, Corinna. Mediatisierte wissenschaftsinterne Kommunikation: Stand der Forschung und theoretische Rahmung. // </a:t>
            </a:r>
            <a:r>
              <a:rPr lang="hr-HR" sz="1400" i="1" dirty="0"/>
              <a:t>kommunikation @ gesellschaft</a:t>
            </a:r>
            <a:r>
              <a:rPr lang="hr-HR" sz="1400" dirty="0"/>
              <a:t>. 15(2014).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400" dirty="0"/>
              <a:t>Marcinkowski, Frank; Kohring, Matthias. The changing rationale of science communication: a challenge to scientific autonomy. // </a:t>
            </a:r>
            <a:r>
              <a:rPr lang="hr-HR" sz="1400" i="1" dirty="0"/>
              <a:t>Journal of science communication</a:t>
            </a:r>
            <a:r>
              <a:rPr lang="hr-HR" sz="1400" dirty="0"/>
              <a:t>.</a:t>
            </a:r>
            <a:r>
              <a:rPr lang="hr-HR" sz="1400" i="1" dirty="0"/>
              <a:t> </a:t>
            </a:r>
            <a:r>
              <a:rPr lang="hr-HR" sz="1400" dirty="0"/>
              <a:t>13(2014), 3.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400" dirty="0"/>
              <a:t>Nowotny, Helga. The changing nature of public science // </a:t>
            </a:r>
            <a:r>
              <a:rPr lang="hr-HR" sz="1400" i="1" dirty="0"/>
              <a:t>The public nature of science under assault</a:t>
            </a:r>
            <a:r>
              <a:rPr lang="hr-HR" sz="1400" dirty="0"/>
              <a:t>. / Novotny, Helga [et al.] (ed.). Berlin ; New York : Springer, 2005, 1-27</a:t>
            </a:r>
            <a:r>
              <a:rPr lang="hr-HR" sz="1400" dirty="0" smtClean="0"/>
              <a:t>.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423639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98700" y="-23446"/>
            <a:ext cx="6858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16200000">
            <a:off x="-1851819" y="2232819"/>
            <a:ext cx="5867400" cy="2163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7200" b="1" dirty="0" smtClean="0">
                <a:solidFill>
                  <a:schemeClr val="bg1"/>
                </a:solidFill>
              </a:rPr>
              <a:t>References - 2</a:t>
            </a:r>
            <a:endParaRPr lang="hr-HR" sz="72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0" y="381000"/>
            <a:ext cx="6019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11"/>
            </a:pPr>
            <a:r>
              <a:rPr lang="hr-HR" sz="1400" dirty="0"/>
              <a:t>Peters, Hans Peter. Gap between science and media revisited. // </a:t>
            </a:r>
            <a:r>
              <a:rPr lang="hr-HR" sz="1400" i="1" dirty="0"/>
              <a:t>Proceedings of the National Academy of Sciences</a:t>
            </a:r>
            <a:r>
              <a:rPr lang="hr-HR" sz="1400" dirty="0"/>
              <a:t>. 110(2013); 14102–14109.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hr-HR" sz="1400" dirty="0"/>
              <a:t>Peters, Hans Peter; Heinrichs, Harald; Jung, Arlena; Kallfass, Monika; Petersen, Imme. Medialization of science as a prerequisite of its legitimization and political relevance. // </a:t>
            </a:r>
            <a:r>
              <a:rPr lang="hr-HR" sz="1400" i="1" dirty="0"/>
              <a:t>Communicating Science in Social Contexts</a:t>
            </a:r>
            <a:r>
              <a:rPr lang="hr-HR" sz="1400" dirty="0"/>
              <a:t> / Cheng, Donghong [et al.] (ed.). Dodrecht; London : Springer Netherlands, 2008, 71–92.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hr-HR" sz="1400" dirty="0"/>
              <a:t>Rhoten, Diana; Powell, Walter.W. The frontiers of intellectual property. // </a:t>
            </a:r>
            <a:r>
              <a:rPr lang="hr-HR" sz="1400" i="1" dirty="0"/>
              <a:t>Annual review of law and social science</a:t>
            </a:r>
            <a:r>
              <a:rPr lang="hr-HR" sz="1400" dirty="0"/>
              <a:t>. 3(2007), 1; 345–373.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hr-HR" sz="1400" dirty="0"/>
              <a:t>Rödder, Simone; Schäfer, Mike. S. Repercussion and resistance: an empirical study on the interrelation between science and mass media. // </a:t>
            </a:r>
            <a:r>
              <a:rPr lang="hr-HR" sz="1400" i="1" dirty="0"/>
              <a:t>Communications</a:t>
            </a:r>
            <a:r>
              <a:rPr lang="hr-HR" sz="1400" dirty="0"/>
              <a:t>. 35(2010) 3; 249–267.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hr-HR" sz="1400" dirty="0"/>
              <a:t>Strömback, Jesper. Four phases of mediatization. // </a:t>
            </a:r>
            <a:r>
              <a:rPr lang="hr-HR" sz="1400" i="1" dirty="0"/>
              <a:t>The international journal of press/politics</a:t>
            </a:r>
            <a:r>
              <a:rPr lang="hr-HR" sz="1400" dirty="0"/>
              <a:t>. 13(2008), 3; 228–246.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hr-HR" sz="1400" dirty="0"/>
              <a:t>Šuljok, Adrijana; Vuković Brajdić, Marija. How the Croatian daily press presents science news. // </a:t>
            </a:r>
            <a:r>
              <a:rPr lang="hr-HR" sz="1400" i="1" dirty="0"/>
              <a:t>Science &amp; technology studies</a:t>
            </a:r>
            <a:r>
              <a:rPr lang="hr-HR" sz="1400" dirty="0"/>
              <a:t> 26(2013), 1; 92–112.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hr-HR" sz="1400" dirty="0"/>
              <a:t>Weingart, Peter. Science and the media. // </a:t>
            </a:r>
            <a:r>
              <a:rPr lang="hr-HR" sz="1400" i="1" dirty="0"/>
              <a:t>Research policy</a:t>
            </a:r>
            <a:r>
              <a:rPr lang="hr-HR" sz="1400" dirty="0"/>
              <a:t>. 27(1998), 8; 869–879.</a:t>
            </a:r>
          </a:p>
        </p:txBody>
      </p:sp>
    </p:spTree>
    <p:extLst>
      <p:ext uri="{BB962C8B-B14F-4D97-AF65-F5344CB8AC3E}">
        <p14:creationId xmlns:p14="http://schemas.microsoft.com/office/powerpoint/2010/main" val="3677458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98700" y="0"/>
            <a:ext cx="6858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16200000">
            <a:off x="-1851819" y="2232819"/>
            <a:ext cx="5867400" cy="2163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7200" b="1" dirty="0" err="1" smtClean="0">
                <a:solidFill>
                  <a:srgbClr val="FFC000"/>
                </a:solidFill>
              </a:rPr>
              <a:t>Thank</a:t>
            </a:r>
            <a:r>
              <a:rPr lang="hr-HR" sz="7200" b="1" dirty="0" smtClean="0">
                <a:solidFill>
                  <a:srgbClr val="FFC000"/>
                </a:solidFill>
              </a:rPr>
              <a:t> </a:t>
            </a:r>
            <a:r>
              <a:rPr lang="hr-HR" sz="7200" b="1" dirty="0" err="1" smtClean="0">
                <a:solidFill>
                  <a:srgbClr val="FFC000"/>
                </a:solidFill>
              </a:rPr>
              <a:t>you</a:t>
            </a:r>
            <a:r>
              <a:rPr lang="hr-HR" sz="7200" b="1" dirty="0" smtClean="0">
                <a:solidFill>
                  <a:srgbClr val="FFC000"/>
                </a:solidFill>
              </a:rPr>
              <a:t>!</a:t>
            </a:r>
            <a:endParaRPr lang="hr-HR" sz="7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538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98700" y="0"/>
            <a:ext cx="6858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16200000">
            <a:off x="-1851819" y="2232819"/>
            <a:ext cx="5867400" cy="2163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7200" b="1" dirty="0" smtClean="0">
                <a:solidFill>
                  <a:schemeClr val="bg1"/>
                </a:solidFill>
              </a:rPr>
              <a:t>Introduction</a:t>
            </a:r>
            <a:endParaRPr lang="hr-HR" sz="7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838200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hr-HR" sz="2400" dirty="0" smtClean="0"/>
              <a:t>a </a:t>
            </a:r>
            <a:r>
              <a:rPr lang="hr-HR" sz="2400" dirty="0" err="1" smtClean="0"/>
              <a:t>report</a:t>
            </a:r>
            <a:r>
              <a:rPr lang="hr-HR" sz="2400" dirty="0" smtClean="0"/>
              <a:t> on a literature </a:t>
            </a:r>
            <a:r>
              <a:rPr lang="hr-HR" sz="2400" dirty="0" err="1" smtClean="0"/>
              <a:t>analysis</a:t>
            </a:r>
            <a:endParaRPr lang="hr-HR" sz="2400" dirty="0" smtClean="0"/>
          </a:p>
          <a:p>
            <a:pPr marL="342900" indent="-342900">
              <a:buFontTx/>
              <a:buChar char="-"/>
            </a:pPr>
            <a:r>
              <a:rPr lang="hr-HR" sz="2400" dirty="0" smtClean="0"/>
              <a:t>a </a:t>
            </a:r>
            <a:r>
              <a:rPr lang="hr-HR" sz="2400" dirty="0" err="1" smtClean="0"/>
              <a:t>theoretical</a:t>
            </a:r>
            <a:r>
              <a:rPr lang="hr-HR" sz="2400" dirty="0" smtClean="0"/>
              <a:t> </a:t>
            </a:r>
            <a:r>
              <a:rPr lang="hr-HR" sz="2400" dirty="0" err="1" smtClean="0"/>
              <a:t>investigation</a:t>
            </a:r>
            <a:endParaRPr lang="hr-HR" sz="2400" dirty="0" smtClean="0"/>
          </a:p>
          <a:p>
            <a:pPr marL="342900" indent="-342900">
              <a:buFontTx/>
              <a:buChar char="-"/>
            </a:pPr>
            <a:r>
              <a:rPr lang="hr-HR" sz="2400" dirty="0" err="1" smtClean="0"/>
              <a:t>areas</a:t>
            </a:r>
            <a:r>
              <a:rPr lang="hr-HR" sz="2400" dirty="0" smtClean="0"/>
              <a:t> for </a:t>
            </a:r>
            <a:r>
              <a:rPr lang="hr-HR" sz="2400" dirty="0" err="1" smtClean="0"/>
              <a:t>further</a:t>
            </a:r>
            <a:r>
              <a:rPr lang="hr-HR" sz="2400" dirty="0" smtClean="0"/>
              <a:t> </a:t>
            </a:r>
            <a:r>
              <a:rPr lang="hr-HR" sz="2400" dirty="0" err="1" smtClean="0"/>
              <a:t>research</a:t>
            </a:r>
            <a:endParaRPr lang="hr-HR" sz="2400" dirty="0" smtClean="0"/>
          </a:p>
          <a:p>
            <a:pPr marL="342900" indent="-342900">
              <a:buFontTx/>
              <a:buChar char="-"/>
            </a:pPr>
            <a:endParaRPr lang="hr-HR" sz="2400" b="1" dirty="0" smtClean="0"/>
          </a:p>
          <a:p>
            <a:pPr marL="800100" lvl="1" indent="-342900">
              <a:buFontTx/>
              <a:buChar char="-"/>
            </a:pPr>
            <a:endParaRPr lang="hr-HR" sz="2800" b="1" dirty="0" smtClean="0"/>
          </a:p>
          <a:p>
            <a:pPr lvl="2"/>
            <a:r>
              <a:rPr lang="hr-HR" sz="2800" b="1" dirty="0" err="1" smtClean="0"/>
              <a:t>Presentation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structure</a:t>
            </a:r>
            <a:endParaRPr lang="hr-HR" sz="2800" b="1" dirty="0" smtClean="0"/>
          </a:p>
          <a:p>
            <a:pPr lvl="2"/>
            <a:endParaRPr lang="hr-HR" sz="2800" b="1" dirty="0"/>
          </a:p>
          <a:p>
            <a:pPr marL="1371600" lvl="2" indent="-457200">
              <a:buAutoNum type="arabicPeriod"/>
            </a:pPr>
            <a:r>
              <a:rPr lang="hr-HR" sz="2800" dirty="0" err="1" smtClean="0"/>
              <a:t>Regulation</a:t>
            </a:r>
            <a:r>
              <a:rPr lang="hr-HR" sz="2800" dirty="0" smtClean="0"/>
              <a:t> </a:t>
            </a:r>
            <a:r>
              <a:rPr lang="hr-HR" sz="2800" dirty="0" err="1" smtClean="0"/>
              <a:t>of</a:t>
            </a:r>
            <a:r>
              <a:rPr lang="hr-HR" sz="2800" dirty="0" smtClean="0"/>
              <a:t> </a:t>
            </a:r>
            <a:r>
              <a:rPr lang="hr-HR" sz="2800" dirty="0" err="1" smtClean="0"/>
              <a:t>science</a:t>
            </a:r>
            <a:endParaRPr lang="hr-HR" sz="2800" dirty="0" smtClean="0"/>
          </a:p>
          <a:p>
            <a:pPr marL="1371600" lvl="2" indent="-457200">
              <a:buAutoNum type="arabicPeriod"/>
            </a:pPr>
            <a:r>
              <a:rPr lang="hr-HR" sz="2800" dirty="0" err="1" smtClean="0"/>
              <a:t>Communication</a:t>
            </a:r>
            <a:r>
              <a:rPr lang="hr-HR" sz="2800" dirty="0" smtClean="0"/>
              <a:t> </a:t>
            </a:r>
            <a:r>
              <a:rPr lang="hr-HR" sz="2800" dirty="0" err="1" smtClean="0"/>
              <a:t>of</a:t>
            </a:r>
            <a:r>
              <a:rPr lang="hr-HR" sz="2800" dirty="0" smtClean="0"/>
              <a:t> </a:t>
            </a:r>
            <a:r>
              <a:rPr lang="hr-HR" sz="2800" dirty="0" err="1" smtClean="0"/>
              <a:t>science</a:t>
            </a:r>
            <a:endParaRPr lang="hr-HR" sz="2800" dirty="0" smtClean="0"/>
          </a:p>
          <a:p>
            <a:pPr marL="1371600" lvl="2" indent="-457200">
              <a:buAutoNum type="arabicPeriod"/>
            </a:pPr>
            <a:r>
              <a:rPr lang="hr-HR" sz="2800" dirty="0" err="1" smtClean="0"/>
              <a:t>Science</a:t>
            </a:r>
            <a:r>
              <a:rPr lang="hr-HR" sz="2800" dirty="0" smtClean="0"/>
              <a:t> </a:t>
            </a:r>
            <a:r>
              <a:rPr lang="hr-HR" sz="2800" dirty="0" err="1" smtClean="0"/>
              <a:t>production</a:t>
            </a:r>
            <a:endParaRPr lang="hr-HR" sz="2800" dirty="0"/>
          </a:p>
          <a:p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2453713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 rot="16200000">
            <a:off x="-1848394" y="2101823"/>
            <a:ext cx="5867400" cy="2163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7200" b="1" dirty="0" err="1" smtClean="0">
                <a:solidFill>
                  <a:schemeClr val="bg1"/>
                </a:solidFill>
              </a:rPr>
              <a:t>Context</a:t>
            </a:r>
            <a:endParaRPr lang="hr-HR" sz="72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98700" y="0"/>
            <a:ext cx="6858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838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 </a:t>
            </a:r>
            <a:r>
              <a:rPr lang="hr-HR" sz="2400" dirty="0" err="1" smtClean="0"/>
              <a:t>scientific</a:t>
            </a:r>
            <a:r>
              <a:rPr lang="hr-HR" sz="2400" dirty="0" smtClean="0"/>
              <a:t> </a:t>
            </a:r>
            <a:r>
              <a:rPr lang="hr-HR" sz="2400" dirty="0" err="1" smtClean="0"/>
              <a:t>topics</a:t>
            </a:r>
            <a:r>
              <a:rPr lang="hr-HR" sz="2400" dirty="0" smtClean="0"/>
              <a:t> </a:t>
            </a:r>
            <a:r>
              <a:rPr lang="hr-HR" sz="2400" dirty="0" err="1" smtClean="0"/>
              <a:t>becoming</a:t>
            </a:r>
            <a:r>
              <a:rPr lang="hr-HR" sz="2400" dirty="0" smtClean="0"/>
              <a:t> </a:t>
            </a:r>
            <a:r>
              <a:rPr lang="hr-HR" sz="2400" dirty="0" err="1" smtClean="0"/>
              <a:t>much</a:t>
            </a:r>
            <a:r>
              <a:rPr lang="hr-HR" sz="2400" dirty="0" smtClean="0"/>
              <a:t> more </a:t>
            </a:r>
            <a:r>
              <a:rPr lang="hr-HR" sz="2400" dirty="0" err="1" smtClean="0"/>
              <a:t>exposed</a:t>
            </a:r>
            <a:r>
              <a:rPr lang="hr-HR" sz="2400" dirty="0" smtClean="0"/>
              <a:t> to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media</a:t>
            </a:r>
            <a:endParaRPr lang="hr-HR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228600"/>
            <a:ext cx="6134008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810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746" y="1905000"/>
            <a:ext cx="433461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200"/>
            <a:ext cx="4477671" cy="51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81" y="1303191"/>
            <a:ext cx="4555454" cy="514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76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98700" y="0"/>
            <a:ext cx="6858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16200000">
            <a:off x="-1851819" y="2232819"/>
            <a:ext cx="5867400" cy="2163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400" b="1" dirty="0" smtClean="0">
                <a:solidFill>
                  <a:schemeClr val="bg1"/>
                </a:solidFill>
              </a:rPr>
              <a:t>Problem </a:t>
            </a:r>
            <a:r>
              <a:rPr lang="hr-HR" sz="5400" b="1" dirty="0" err="1" smtClean="0">
                <a:solidFill>
                  <a:schemeClr val="bg1"/>
                </a:solidFill>
              </a:rPr>
              <a:t>definition</a:t>
            </a:r>
            <a:endParaRPr lang="hr-HR" sz="5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838200"/>
            <a:ext cx="6019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err="1" smtClean="0"/>
              <a:t>rising</a:t>
            </a:r>
            <a:r>
              <a:rPr lang="hr-HR" sz="2400" dirty="0" smtClean="0"/>
              <a:t> influence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media</a:t>
            </a:r>
            <a:r>
              <a:rPr lang="hr-HR" sz="2400" dirty="0" smtClean="0"/>
              <a:t> on </a:t>
            </a:r>
            <a:r>
              <a:rPr lang="hr-HR" sz="2400" dirty="0" err="1" smtClean="0"/>
              <a:t>science</a:t>
            </a:r>
            <a:endParaRPr lang="hr-HR" sz="2400" dirty="0" smtClean="0"/>
          </a:p>
          <a:p>
            <a:pPr marL="342900" indent="-342900">
              <a:buFontTx/>
              <a:buChar char="-"/>
            </a:pPr>
            <a:endParaRPr lang="hr-HR" sz="1600" dirty="0"/>
          </a:p>
          <a:p>
            <a:r>
              <a:rPr lang="hr-HR" sz="2400" b="1" i="1" dirty="0" smtClean="0"/>
              <a:t>Mediatization</a:t>
            </a:r>
            <a:r>
              <a:rPr lang="hr-HR" sz="2400" dirty="0" smtClean="0"/>
              <a:t> – area of research that shows how different existing social systems change their inner rules and the ways they function to adopt (more or less consciously) a rationale based on a media logic</a:t>
            </a:r>
          </a:p>
          <a:p>
            <a:endParaRPr lang="hr-H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err="1"/>
              <a:t>identification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recognized</a:t>
            </a:r>
            <a:r>
              <a:rPr lang="hr-HR" sz="2400" dirty="0"/>
              <a:t> </a:t>
            </a:r>
            <a:r>
              <a:rPr lang="hr-HR" sz="2400" dirty="0" err="1"/>
              <a:t>mediatization</a:t>
            </a:r>
            <a:r>
              <a:rPr lang="hr-HR" sz="2400" dirty="0"/>
              <a:t> </a:t>
            </a:r>
            <a:r>
              <a:rPr lang="hr-HR" sz="2400" dirty="0" err="1"/>
              <a:t>processes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science</a:t>
            </a:r>
            <a:endParaRPr lang="hr-HR" sz="2400" dirty="0"/>
          </a:p>
          <a:p>
            <a:endParaRPr lang="hr-HR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err="1" smtClean="0"/>
              <a:t>two</a:t>
            </a:r>
            <a:r>
              <a:rPr lang="hr-HR" sz="2400" b="1" dirty="0" smtClean="0"/>
              <a:t> </a:t>
            </a:r>
            <a:r>
              <a:rPr lang="hr-HR" sz="2400" b="1" dirty="0" err="1"/>
              <a:t>main</a:t>
            </a:r>
            <a:r>
              <a:rPr lang="hr-HR" sz="2400" b="1" dirty="0"/>
              <a:t> </a:t>
            </a:r>
            <a:r>
              <a:rPr lang="hr-HR" sz="2400" b="1" dirty="0" err="1"/>
              <a:t>approaches</a:t>
            </a:r>
            <a:r>
              <a:rPr lang="hr-HR" sz="2400" b="1" dirty="0"/>
              <a:t>:</a:t>
            </a:r>
          </a:p>
          <a:p>
            <a:pPr marL="800100" lvl="1" indent="-342900">
              <a:buFontTx/>
              <a:buChar char="-"/>
            </a:pPr>
            <a:r>
              <a:rPr lang="hr-HR" sz="2400" dirty="0" err="1"/>
              <a:t>institutionalist</a:t>
            </a:r>
            <a:endParaRPr lang="hr-HR" sz="2400" dirty="0"/>
          </a:p>
          <a:p>
            <a:pPr marL="800100" lvl="1" indent="-342900">
              <a:buFontTx/>
              <a:buChar char="-"/>
            </a:pPr>
            <a:r>
              <a:rPr lang="hr-HR" sz="2400" dirty="0" err="1" smtClean="0"/>
              <a:t>socio</a:t>
            </a:r>
            <a:r>
              <a:rPr lang="hr-HR" sz="2400" dirty="0" smtClean="0"/>
              <a:t>-</a:t>
            </a:r>
            <a:r>
              <a:rPr lang="hr-HR" sz="2400" dirty="0" err="1" smtClean="0"/>
              <a:t>technical</a:t>
            </a:r>
            <a:endParaRPr lang="hr-HR" sz="2400" dirty="0"/>
          </a:p>
          <a:p>
            <a:endParaRPr lang="hr-H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a </a:t>
            </a:r>
            <a:r>
              <a:rPr lang="hr-HR" sz="2400" dirty="0" err="1" smtClean="0"/>
              <a:t>selective</a:t>
            </a:r>
            <a:r>
              <a:rPr lang="hr-HR" sz="2400" dirty="0" smtClean="0"/>
              <a:t> literature </a:t>
            </a:r>
            <a:r>
              <a:rPr lang="hr-HR" sz="2400" dirty="0" err="1" smtClean="0"/>
              <a:t>analysis</a:t>
            </a: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3775622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14682" y="0"/>
            <a:ext cx="6858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16200000">
            <a:off x="-1851819" y="2232819"/>
            <a:ext cx="5867400" cy="2163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400" b="1" dirty="0" smtClean="0">
                <a:solidFill>
                  <a:schemeClr val="bg1"/>
                </a:solidFill>
              </a:rPr>
              <a:t>Problem </a:t>
            </a:r>
            <a:r>
              <a:rPr lang="hr-HR" sz="5400" b="1" dirty="0" err="1" smtClean="0">
                <a:solidFill>
                  <a:schemeClr val="bg1"/>
                </a:solidFill>
              </a:rPr>
              <a:t>definition</a:t>
            </a:r>
            <a:endParaRPr lang="hr-HR" sz="5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8382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hr-HR" sz="2400" dirty="0" err="1" smtClean="0"/>
              <a:t>centrality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media</a:t>
            </a:r>
            <a:endParaRPr lang="hr-HR" sz="2400" dirty="0" smtClean="0"/>
          </a:p>
        </p:txBody>
      </p:sp>
      <p:sp>
        <p:nvSpPr>
          <p:cNvPr id="2" name="Oval 1"/>
          <p:cNvSpPr/>
          <p:nvPr/>
        </p:nvSpPr>
        <p:spPr>
          <a:xfrm>
            <a:off x="4889500" y="2819400"/>
            <a:ext cx="1676400" cy="1485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5100691" y="3317560"/>
            <a:ext cx="1285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err="1" smtClean="0">
                <a:solidFill>
                  <a:schemeClr val="accent1"/>
                </a:solidFill>
              </a:rPr>
              <a:t>the</a:t>
            </a:r>
            <a:r>
              <a:rPr lang="hr-HR" sz="2000" b="1" dirty="0" smtClean="0">
                <a:solidFill>
                  <a:schemeClr val="accent1"/>
                </a:solidFill>
              </a:rPr>
              <a:t> </a:t>
            </a:r>
            <a:r>
              <a:rPr lang="hr-HR" sz="2000" b="1" dirty="0" err="1" smtClean="0">
                <a:solidFill>
                  <a:schemeClr val="accent1"/>
                </a:solidFill>
              </a:rPr>
              <a:t>media</a:t>
            </a:r>
            <a:endParaRPr lang="hr-HR" sz="2000" b="1" dirty="0">
              <a:solidFill>
                <a:schemeClr val="accent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30069" y="1981200"/>
            <a:ext cx="7620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565900" y="2057400"/>
            <a:ext cx="8382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65900" y="4305300"/>
            <a:ext cx="825500" cy="8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114800" y="4305300"/>
            <a:ext cx="777269" cy="704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276600" y="3105834"/>
            <a:ext cx="914400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ounded Rectangle 18"/>
          <p:cNvSpPr/>
          <p:nvPr/>
        </p:nvSpPr>
        <p:spPr>
          <a:xfrm>
            <a:off x="5270500" y="1446641"/>
            <a:ext cx="914400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ounded Rectangle 19"/>
          <p:cNvSpPr/>
          <p:nvPr/>
        </p:nvSpPr>
        <p:spPr>
          <a:xfrm>
            <a:off x="7280953" y="3105834"/>
            <a:ext cx="914400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Rounded Rectangle 20"/>
          <p:cNvSpPr/>
          <p:nvPr/>
        </p:nvSpPr>
        <p:spPr>
          <a:xfrm>
            <a:off x="5286482" y="4989602"/>
            <a:ext cx="914400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TextBox 21"/>
          <p:cNvSpPr txBox="1"/>
          <p:nvPr/>
        </p:nvSpPr>
        <p:spPr>
          <a:xfrm>
            <a:off x="3238500" y="3105833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err="1" smtClean="0">
                <a:solidFill>
                  <a:schemeClr val="bg1"/>
                </a:solidFill>
              </a:rPr>
              <a:t>social</a:t>
            </a:r>
            <a:r>
              <a:rPr lang="hr-HR" b="1" dirty="0" smtClean="0">
                <a:solidFill>
                  <a:schemeClr val="bg1"/>
                </a:solidFill>
              </a:rPr>
              <a:t> </a:t>
            </a:r>
            <a:r>
              <a:rPr lang="hr-HR" b="1" dirty="0" err="1" smtClean="0">
                <a:solidFill>
                  <a:schemeClr val="bg1"/>
                </a:solidFill>
              </a:rPr>
              <a:t>system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37251" y="143551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err="1" smtClean="0">
                <a:solidFill>
                  <a:schemeClr val="bg1"/>
                </a:solidFill>
              </a:rPr>
              <a:t>social</a:t>
            </a:r>
            <a:r>
              <a:rPr lang="hr-HR" b="1" dirty="0" smtClean="0">
                <a:solidFill>
                  <a:schemeClr val="bg1"/>
                </a:solidFill>
              </a:rPr>
              <a:t> </a:t>
            </a:r>
            <a:r>
              <a:rPr lang="hr-HR" b="1" dirty="0" err="1" smtClean="0">
                <a:solidFill>
                  <a:schemeClr val="bg1"/>
                </a:solidFill>
              </a:rPr>
              <a:t>system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48382" y="4985963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err="1" smtClean="0">
                <a:solidFill>
                  <a:schemeClr val="bg1"/>
                </a:solidFill>
              </a:rPr>
              <a:t>social</a:t>
            </a:r>
            <a:r>
              <a:rPr lang="hr-HR" b="1" dirty="0" smtClean="0">
                <a:solidFill>
                  <a:schemeClr val="bg1"/>
                </a:solidFill>
              </a:rPr>
              <a:t> </a:t>
            </a:r>
            <a:r>
              <a:rPr lang="hr-HR" b="1" dirty="0" err="1" smtClean="0">
                <a:solidFill>
                  <a:schemeClr val="bg1"/>
                </a:solidFill>
              </a:rPr>
              <a:t>system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42853" y="3105834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err="1" smtClean="0">
                <a:solidFill>
                  <a:schemeClr val="bg1"/>
                </a:solidFill>
              </a:rPr>
              <a:t>social</a:t>
            </a:r>
            <a:r>
              <a:rPr lang="hr-HR" b="1" dirty="0" smtClean="0">
                <a:solidFill>
                  <a:schemeClr val="bg1"/>
                </a:solidFill>
              </a:rPr>
              <a:t> </a:t>
            </a:r>
            <a:r>
              <a:rPr lang="hr-HR" b="1" dirty="0" err="1" smtClean="0">
                <a:solidFill>
                  <a:schemeClr val="bg1"/>
                </a:solidFill>
              </a:rPr>
              <a:t>system</a:t>
            </a:r>
            <a:endParaRPr lang="hr-HR" b="1" dirty="0">
              <a:solidFill>
                <a:schemeClr val="bg1"/>
              </a:solidFill>
            </a:endParaRPr>
          </a:p>
        </p:txBody>
      </p:sp>
      <p:cxnSp>
        <p:nvCxnSpPr>
          <p:cNvPr id="39" name="Curved Connector 38"/>
          <p:cNvCxnSpPr>
            <a:stCxn id="23" idx="2"/>
            <a:endCxn id="3" idx="1"/>
          </p:cNvCxnSpPr>
          <p:nvPr/>
        </p:nvCxnSpPr>
        <p:spPr>
          <a:xfrm rot="5400000">
            <a:off x="4698735" y="2483798"/>
            <a:ext cx="1435773" cy="631860"/>
          </a:xfrm>
          <a:prstGeom prst="curvedConnector4">
            <a:avLst>
              <a:gd name="adj1" fmla="val 43033"/>
              <a:gd name="adj2" fmla="val 136179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24" idx="0"/>
            <a:endCxn id="3" idx="3"/>
          </p:cNvCxnSpPr>
          <p:nvPr/>
        </p:nvCxnSpPr>
        <p:spPr>
          <a:xfrm rot="5400000" flipH="1" flipV="1">
            <a:off x="5331003" y="3930294"/>
            <a:ext cx="1468348" cy="642991"/>
          </a:xfrm>
          <a:prstGeom prst="curvedConnector4">
            <a:avLst>
              <a:gd name="adj1" fmla="val 41089"/>
              <a:gd name="adj2" fmla="val 151532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3" idx="3"/>
            <a:endCxn id="23" idx="2"/>
          </p:cNvCxnSpPr>
          <p:nvPr/>
        </p:nvCxnSpPr>
        <p:spPr>
          <a:xfrm flipH="1" flipV="1">
            <a:off x="5732551" y="2081842"/>
            <a:ext cx="654122" cy="1435773"/>
          </a:xfrm>
          <a:prstGeom prst="curvedConnector4">
            <a:avLst>
              <a:gd name="adj1" fmla="val -42802"/>
              <a:gd name="adj2" fmla="val 56967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>
            <a:stCxn id="3" idx="1"/>
            <a:endCxn id="24" idx="0"/>
          </p:cNvCxnSpPr>
          <p:nvPr/>
        </p:nvCxnSpPr>
        <p:spPr>
          <a:xfrm rot="10800000" flipH="1" flipV="1">
            <a:off x="5100690" y="3517615"/>
            <a:ext cx="642991" cy="1468348"/>
          </a:xfrm>
          <a:prstGeom prst="curvedConnector4">
            <a:avLst>
              <a:gd name="adj1" fmla="val -46738"/>
              <a:gd name="adj2" fmla="val 56812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554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 animBg="1"/>
      <p:bldP spid="19" grpId="0" animBg="1"/>
      <p:bldP spid="19" grpId="1" animBg="1"/>
      <p:bldP spid="20" grpId="0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98700" y="0"/>
            <a:ext cx="6858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16200000">
            <a:off x="-1851819" y="2232819"/>
            <a:ext cx="5867400" cy="2163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7200" b="1" dirty="0" err="1" smtClean="0">
                <a:solidFill>
                  <a:schemeClr val="bg1"/>
                </a:solidFill>
              </a:rPr>
              <a:t>Regulation</a:t>
            </a:r>
            <a:endParaRPr lang="hr-HR" sz="7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838200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hr-HR" sz="2400" dirty="0" smtClean="0"/>
              <a:t>a result of historic developments</a:t>
            </a:r>
          </a:p>
          <a:p>
            <a:pPr marL="342900" indent="-342900">
              <a:buFontTx/>
              <a:buChar char="-"/>
            </a:pPr>
            <a:r>
              <a:rPr lang="hr-HR" sz="2400" dirty="0" smtClean="0"/>
              <a:t>complicated by the role of the media</a:t>
            </a:r>
          </a:p>
          <a:p>
            <a:pPr marL="342900" indent="-342900">
              <a:buFontTx/>
              <a:buChar char="-"/>
            </a:pPr>
            <a:endParaRPr lang="hr-HR" sz="2400" dirty="0" smtClean="0"/>
          </a:p>
          <a:p>
            <a:pPr marL="342900" indent="-342900">
              <a:buFontTx/>
              <a:buChar char="-"/>
            </a:pPr>
            <a:r>
              <a:rPr lang="hr-HR" sz="2400" b="1" dirty="0" err="1" smtClean="0"/>
              <a:t>proprietization</a:t>
            </a:r>
            <a:r>
              <a:rPr lang="hr-HR" sz="2400" dirty="0" smtClean="0"/>
              <a:t> vs. </a:t>
            </a:r>
            <a:r>
              <a:rPr lang="hr-HR" sz="2400" b="1" dirty="0" smtClean="0"/>
              <a:t>democratization</a:t>
            </a:r>
          </a:p>
          <a:p>
            <a:pPr marL="342900" indent="-342900">
              <a:buFontTx/>
              <a:buChar char="-"/>
            </a:pPr>
            <a:endParaRPr lang="hr-HR" sz="2400" dirty="0" smtClean="0"/>
          </a:p>
          <a:p>
            <a:pPr marL="342900" indent="-342900">
              <a:buFontTx/>
              <a:buChar char="-"/>
            </a:pPr>
            <a:r>
              <a:rPr lang="hr-HR" sz="2400" dirty="0" smtClean="0"/>
              <a:t>“politics seen as </a:t>
            </a:r>
            <a:r>
              <a:rPr lang="hr-HR" sz="2400" b="1" dirty="0" smtClean="0"/>
              <a:t>withdrawing</a:t>
            </a:r>
            <a:r>
              <a:rPr lang="hr-HR" sz="2400" dirty="0" smtClean="0"/>
              <a:t> </a:t>
            </a:r>
            <a:r>
              <a:rPr lang="hr-HR" sz="2400" b="1" dirty="0" smtClean="0"/>
              <a:t>from</a:t>
            </a:r>
            <a:r>
              <a:rPr lang="hr-HR" sz="2400" dirty="0" smtClean="0"/>
              <a:t> its original </a:t>
            </a:r>
            <a:r>
              <a:rPr lang="hr-HR" sz="2400" b="1" dirty="0" smtClean="0"/>
              <a:t>responsibility</a:t>
            </a:r>
            <a:r>
              <a:rPr lang="hr-HR" sz="2400" dirty="0" smtClean="0"/>
              <a:t> to make binding decisions”</a:t>
            </a:r>
          </a:p>
          <a:p>
            <a:pPr marL="342900" indent="-342900">
              <a:buFontTx/>
              <a:buChar char="-"/>
            </a:pPr>
            <a:endParaRPr lang="hr-HR" sz="2400" dirty="0" smtClean="0"/>
          </a:p>
          <a:p>
            <a:pPr marL="342900" indent="-342900">
              <a:buFontTx/>
              <a:buChar char="-"/>
            </a:pPr>
            <a:r>
              <a:rPr lang="hr-HR" sz="2400" dirty="0" smtClean="0"/>
              <a:t>assumption that the media have taken upon them to hold science accountable according to the principles of media logic</a:t>
            </a:r>
          </a:p>
        </p:txBody>
      </p:sp>
    </p:spTree>
    <p:extLst>
      <p:ext uri="{BB962C8B-B14F-4D97-AF65-F5344CB8AC3E}">
        <p14:creationId xmlns:p14="http://schemas.microsoft.com/office/powerpoint/2010/main" val="843004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118519" y="2347119"/>
            <a:ext cx="6400800" cy="2163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7200" b="1" dirty="0" smtClean="0">
                <a:solidFill>
                  <a:schemeClr val="bg1"/>
                </a:solidFill>
              </a:rPr>
              <a:t>Communication</a:t>
            </a:r>
            <a:endParaRPr lang="hr-HR" sz="7200" b="1" dirty="0">
              <a:solidFill>
                <a:schemeClr val="bg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743200" y="838198"/>
            <a:ext cx="2362200" cy="1530191"/>
          </a:xfrm>
          <a:prstGeom prst="cloudCallout">
            <a:avLst>
              <a:gd name="adj1" fmla="val 59812"/>
              <a:gd name="adj2" fmla="val 476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2324100" y="0"/>
            <a:ext cx="6858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2667000" y="762000"/>
            <a:ext cx="6400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hr-HR" sz="2800" dirty="0" err="1" smtClean="0"/>
              <a:t>an</a:t>
            </a:r>
            <a:r>
              <a:rPr lang="hr-HR" sz="2800" dirty="0" smtClean="0"/>
              <a:t> </a:t>
            </a:r>
            <a:r>
              <a:rPr lang="hr-HR" sz="2800" b="1" dirty="0" err="1" smtClean="0"/>
              <a:t>institutionalist</a:t>
            </a:r>
            <a:r>
              <a:rPr lang="hr-HR" sz="2800" dirty="0" smtClean="0"/>
              <a:t> </a:t>
            </a:r>
            <a:r>
              <a:rPr lang="hr-HR" sz="2800" dirty="0" err="1" smtClean="0"/>
              <a:t>approach</a:t>
            </a:r>
            <a:endParaRPr lang="hr-HR" sz="2800" dirty="0" smtClean="0"/>
          </a:p>
          <a:p>
            <a:pPr marL="342900" indent="-342900">
              <a:buFontTx/>
              <a:buChar char="-"/>
            </a:pPr>
            <a:r>
              <a:rPr lang="hr-HR" sz="2800" dirty="0" smtClean="0"/>
              <a:t>a </a:t>
            </a:r>
            <a:r>
              <a:rPr lang="hr-HR" sz="2800" dirty="0" err="1" smtClean="0"/>
              <a:t>lens</a:t>
            </a:r>
            <a:r>
              <a:rPr lang="hr-HR" sz="2800" dirty="0" smtClean="0"/>
              <a:t> </a:t>
            </a:r>
            <a:r>
              <a:rPr lang="hr-HR" sz="2800" dirty="0" err="1" smtClean="0"/>
              <a:t>of</a:t>
            </a:r>
            <a:r>
              <a:rPr lang="hr-HR" sz="2800" dirty="0" smtClean="0"/>
              <a:t> PR </a:t>
            </a:r>
            <a:r>
              <a:rPr lang="hr-HR" sz="2800" dirty="0" err="1" smtClean="0"/>
              <a:t>studies</a:t>
            </a:r>
            <a:endParaRPr lang="hr-HR" sz="2800" dirty="0" smtClean="0"/>
          </a:p>
          <a:p>
            <a:endParaRPr lang="hr-HR" sz="2800" dirty="0" smtClean="0"/>
          </a:p>
          <a:p>
            <a:r>
              <a:rPr lang="hr-HR" sz="2800" b="1" dirty="0" smtClean="0"/>
              <a:t>4 </a:t>
            </a:r>
            <a:r>
              <a:rPr lang="hr-HR" sz="2800" b="1" dirty="0" err="1" smtClean="0"/>
              <a:t>notable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tendencies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of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mediatization</a:t>
            </a:r>
            <a:endParaRPr lang="hr-HR" sz="28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dirty="0" err="1"/>
              <a:t>institutional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individual</a:t>
            </a:r>
            <a:r>
              <a:rPr lang="hr-HR" sz="2400" dirty="0"/>
              <a:t> </a:t>
            </a:r>
            <a:r>
              <a:rPr lang="hr-HR" sz="2400" dirty="0" err="1" smtClean="0"/>
              <a:t>self</a:t>
            </a:r>
            <a:r>
              <a:rPr lang="hr-HR" sz="2400" dirty="0" smtClean="0"/>
              <a:t>-</a:t>
            </a:r>
            <a:r>
              <a:rPr lang="hr-HR" sz="2400" dirty="0" err="1" smtClean="0"/>
              <a:t>promotion</a:t>
            </a:r>
            <a:endParaRPr lang="hr-H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dirty="0" err="1" smtClean="0"/>
              <a:t>increase</a:t>
            </a:r>
            <a:r>
              <a:rPr lang="hr-HR" sz="2400" dirty="0" smtClean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scientific</a:t>
            </a:r>
            <a:r>
              <a:rPr lang="hr-HR" sz="2400" dirty="0"/>
              <a:t> (</a:t>
            </a:r>
            <a:r>
              <a:rPr lang="hr-HR" sz="2400" dirty="0" err="1"/>
              <a:t>and</a:t>
            </a:r>
            <a:r>
              <a:rPr lang="hr-HR" sz="2400" dirty="0"/>
              <a:t>/or </a:t>
            </a:r>
            <a:r>
              <a:rPr lang="hr-HR" sz="2400" dirty="0" err="1"/>
              <a:t>political</a:t>
            </a:r>
            <a:r>
              <a:rPr lang="hr-HR" sz="2400" dirty="0"/>
              <a:t>) </a:t>
            </a:r>
            <a:r>
              <a:rPr lang="hr-HR" sz="2400" dirty="0" err="1" smtClean="0"/>
              <a:t>impact</a:t>
            </a:r>
            <a:endParaRPr lang="hr-H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dirty="0" err="1" smtClean="0"/>
              <a:t>self</a:t>
            </a:r>
            <a:r>
              <a:rPr lang="hr-HR" sz="2400" dirty="0" smtClean="0"/>
              <a:t>-</a:t>
            </a:r>
            <a:r>
              <a:rPr lang="hr-HR" sz="2400" dirty="0" err="1" smtClean="0"/>
              <a:t>regulatory</a:t>
            </a:r>
            <a:r>
              <a:rPr lang="hr-HR" sz="2400" dirty="0" smtClean="0"/>
              <a:t> </a:t>
            </a:r>
            <a:r>
              <a:rPr lang="hr-HR" sz="2400" dirty="0" err="1" smtClean="0"/>
              <a:t>behaviour</a:t>
            </a:r>
            <a:endParaRPr lang="hr-H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dirty="0" err="1" smtClean="0"/>
              <a:t>simplistic</a:t>
            </a:r>
            <a:r>
              <a:rPr lang="hr-HR" sz="2400" dirty="0" smtClean="0"/>
              <a:t> </a:t>
            </a:r>
            <a:r>
              <a:rPr lang="hr-HR" sz="2400" dirty="0" err="1"/>
              <a:t>mediation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scientific</a:t>
            </a:r>
            <a:r>
              <a:rPr lang="hr-HR" sz="2400" dirty="0"/>
              <a:t> </a:t>
            </a:r>
            <a:r>
              <a:rPr lang="hr-HR" sz="2400" dirty="0" err="1"/>
              <a:t>content</a:t>
            </a:r>
            <a:endParaRPr lang="hr-HR" sz="4400" dirty="0" smtClean="0"/>
          </a:p>
          <a:p>
            <a:endParaRPr lang="hr-HR" sz="2800" dirty="0"/>
          </a:p>
          <a:p>
            <a:pPr marL="342900" indent="-342900">
              <a:buFontTx/>
              <a:buChar char="-"/>
            </a:pPr>
            <a:r>
              <a:rPr lang="hr-HR" sz="2800" dirty="0" smtClean="0"/>
              <a:t>a </a:t>
            </a:r>
            <a:r>
              <a:rPr lang="hr-HR" sz="2800" dirty="0" err="1" smtClean="0"/>
              <a:t>turn</a:t>
            </a:r>
            <a:r>
              <a:rPr lang="hr-HR" sz="2800" dirty="0" smtClean="0"/>
              <a:t> </a:t>
            </a:r>
            <a:r>
              <a:rPr lang="hr-HR" sz="2800" dirty="0" err="1" smtClean="0"/>
              <a:t>towards</a:t>
            </a:r>
            <a:r>
              <a:rPr lang="hr-HR" sz="2800" dirty="0" smtClean="0"/>
              <a:t> </a:t>
            </a:r>
            <a:r>
              <a:rPr lang="hr-HR" sz="2800" dirty="0" err="1" smtClean="0"/>
              <a:t>the</a:t>
            </a:r>
            <a:r>
              <a:rPr lang="hr-HR" sz="2800" dirty="0" smtClean="0"/>
              <a:t> </a:t>
            </a:r>
            <a:r>
              <a:rPr lang="hr-HR" sz="2800" dirty="0" err="1" smtClean="0"/>
              <a:t>new</a:t>
            </a:r>
            <a:r>
              <a:rPr lang="hr-HR" sz="2800" dirty="0" smtClean="0"/>
              <a:t> </a:t>
            </a:r>
            <a:r>
              <a:rPr lang="hr-HR" sz="2800" dirty="0" err="1" smtClean="0"/>
              <a:t>media</a:t>
            </a:r>
            <a:endParaRPr lang="hr-HR" sz="2800" dirty="0" smtClean="0"/>
          </a:p>
          <a:p>
            <a:endParaRPr lang="hr-HR" sz="2800" dirty="0" smtClean="0"/>
          </a:p>
        </p:txBody>
      </p:sp>
    </p:spTree>
    <p:extLst>
      <p:ext uri="{BB962C8B-B14F-4D97-AF65-F5344CB8AC3E}">
        <p14:creationId xmlns:p14="http://schemas.microsoft.com/office/powerpoint/2010/main" val="682015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1851819" y="2232819"/>
            <a:ext cx="5867400" cy="2163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7200" b="1" dirty="0" smtClean="0">
                <a:solidFill>
                  <a:schemeClr val="bg1"/>
                </a:solidFill>
              </a:rPr>
              <a:t>Production</a:t>
            </a:r>
            <a:endParaRPr lang="hr-HR" sz="72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6324600"/>
            <a:ext cx="30480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3733800" y="6324600"/>
            <a:ext cx="30480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6781800" y="6324600"/>
            <a:ext cx="23749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3856022" y="6781800"/>
            <a:ext cx="30480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298700" y="0"/>
            <a:ext cx="6858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xtBox 14"/>
          <p:cNvSpPr txBox="1"/>
          <p:nvPr/>
        </p:nvSpPr>
        <p:spPr>
          <a:xfrm>
            <a:off x="2667000" y="762000"/>
            <a:ext cx="640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hr-HR" sz="2800" dirty="0" smtClean="0"/>
              <a:t>a </a:t>
            </a:r>
            <a:r>
              <a:rPr lang="hr-HR" sz="2800" b="1" dirty="0" err="1" smtClean="0"/>
              <a:t>socio</a:t>
            </a:r>
            <a:r>
              <a:rPr lang="hr-HR" sz="2800" b="1" dirty="0" smtClean="0"/>
              <a:t>-</a:t>
            </a:r>
            <a:r>
              <a:rPr lang="hr-HR" sz="2800" b="1" dirty="0" err="1" smtClean="0"/>
              <a:t>technical</a:t>
            </a:r>
            <a:r>
              <a:rPr lang="hr-HR" sz="2800" dirty="0" smtClean="0"/>
              <a:t> </a:t>
            </a:r>
            <a:r>
              <a:rPr lang="hr-HR" sz="2800" dirty="0" err="1" smtClean="0"/>
              <a:t>approach</a:t>
            </a:r>
            <a:endParaRPr lang="hr-HR" sz="2800" dirty="0" smtClean="0"/>
          </a:p>
          <a:p>
            <a:pPr marL="342900" indent="-342900">
              <a:buFontTx/>
              <a:buChar char="-"/>
            </a:pPr>
            <a:r>
              <a:rPr lang="hr-HR" sz="2800" dirty="0" err="1" smtClean="0"/>
              <a:t>focus</a:t>
            </a:r>
            <a:r>
              <a:rPr lang="hr-HR" sz="2800" dirty="0" smtClean="0"/>
              <a:t> on </a:t>
            </a:r>
            <a:r>
              <a:rPr lang="hr-HR" sz="2800" dirty="0" err="1" smtClean="0"/>
              <a:t>the</a:t>
            </a:r>
            <a:r>
              <a:rPr lang="hr-HR" sz="2800" dirty="0" smtClean="0"/>
              <a:t> </a:t>
            </a:r>
            <a:r>
              <a:rPr lang="hr-HR" sz="2800" dirty="0" err="1" smtClean="0"/>
              <a:t>new</a:t>
            </a:r>
            <a:r>
              <a:rPr lang="hr-HR" sz="2800" dirty="0" smtClean="0"/>
              <a:t> </a:t>
            </a:r>
            <a:r>
              <a:rPr lang="hr-HR" sz="2800" dirty="0" err="1" smtClean="0"/>
              <a:t>media</a:t>
            </a:r>
            <a:r>
              <a:rPr lang="hr-HR" sz="2800" dirty="0" smtClean="0"/>
              <a:t> – </a:t>
            </a:r>
            <a:r>
              <a:rPr lang="hr-HR" sz="2800" dirty="0" err="1" smtClean="0"/>
              <a:t>accessible</a:t>
            </a:r>
            <a:r>
              <a:rPr lang="hr-HR" sz="2800" dirty="0" smtClean="0"/>
              <a:t>, </a:t>
            </a:r>
            <a:r>
              <a:rPr lang="hr-HR" sz="2800" dirty="0" err="1" smtClean="0"/>
              <a:t>democratic</a:t>
            </a:r>
            <a:r>
              <a:rPr lang="hr-HR" sz="2800" dirty="0" smtClean="0"/>
              <a:t>, </a:t>
            </a:r>
            <a:r>
              <a:rPr lang="hr-HR" sz="2800" dirty="0" err="1" smtClean="0"/>
              <a:t>open</a:t>
            </a:r>
            <a:r>
              <a:rPr lang="hr-HR" sz="2800" dirty="0" smtClean="0"/>
              <a:t>, </a:t>
            </a:r>
            <a:r>
              <a:rPr lang="hr-HR" sz="2800" dirty="0" err="1" smtClean="0"/>
              <a:t>participatory</a:t>
            </a:r>
            <a:endParaRPr lang="hr-HR" sz="2800" dirty="0" smtClean="0"/>
          </a:p>
          <a:p>
            <a:endParaRPr lang="hr-HR" sz="2800" dirty="0" smtClean="0"/>
          </a:p>
          <a:p>
            <a:r>
              <a:rPr lang="hr-HR" sz="2800" b="1" dirty="0" smtClean="0"/>
              <a:t>3 </a:t>
            </a:r>
            <a:r>
              <a:rPr lang="hr-HR" sz="2800" b="1" dirty="0" err="1" smtClean="0"/>
              <a:t>notable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tendencies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of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mediatization</a:t>
            </a:r>
            <a:endParaRPr lang="hr-HR" sz="28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achieving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improving</a:t>
            </a:r>
            <a:r>
              <a:rPr lang="hr-HR" sz="2400" dirty="0" smtClean="0"/>
              <a:t> </a:t>
            </a:r>
            <a:r>
              <a:rPr lang="hr-HR" sz="2400" dirty="0" err="1" smtClean="0"/>
              <a:t>scientific</a:t>
            </a:r>
            <a:r>
              <a:rPr lang="hr-HR" sz="2400" dirty="0" smtClean="0"/>
              <a:t> status</a:t>
            </a:r>
            <a:endParaRPr lang="hr-H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dirty="0" err="1" smtClean="0"/>
              <a:t>changes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scholarly</a:t>
            </a:r>
            <a:r>
              <a:rPr lang="hr-HR" sz="2400" dirty="0" smtClean="0"/>
              <a:t> </a:t>
            </a:r>
            <a:r>
              <a:rPr lang="hr-HR" sz="2400" dirty="0" err="1" smtClean="0"/>
              <a:t>publishing</a:t>
            </a:r>
            <a:r>
              <a:rPr lang="hr-HR" sz="2400" dirty="0" smtClean="0"/>
              <a:t> </a:t>
            </a:r>
            <a:r>
              <a:rPr lang="hr-HR" sz="2400" dirty="0" err="1" smtClean="0"/>
              <a:t>patterns</a:t>
            </a:r>
            <a:endParaRPr lang="hr-H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dirty="0" err="1" smtClean="0"/>
              <a:t>increase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informal</a:t>
            </a:r>
            <a:r>
              <a:rPr lang="hr-HR" sz="2400" dirty="0" smtClean="0"/>
              <a:t> </a:t>
            </a:r>
            <a:r>
              <a:rPr lang="hr-HR" sz="2400" dirty="0" err="1" smtClean="0"/>
              <a:t>scientific</a:t>
            </a:r>
            <a:r>
              <a:rPr lang="hr-HR" sz="2400" dirty="0" smtClean="0"/>
              <a:t> </a:t>
            </a:r>
            <a:r>
              <a:rPr lang="hr-HR" sz="2400" dirty="0" err="1" smtClean="0"/>
              <a:t>communication</a:t>
            </a:r>
            <a:endParaRPr lang="hr-HR" sz="2800" dirty="0" smtClean="0"/>
          </a:p>
          <a:p>
            <a:endParaRPr lang="hr-HR" sz="2800" dirty="0" smtClean="0"/>
          </a:p>
        </p:txBody>
      </p:sp>
    </p:spTree>
    <p:extLst>
      <p:ext uri="{BB962C8B-B14F-4D97-AF65-F5344CB8AC3E}">
        <p14:creationId xmlns:p14="http://schemas.microsoft.com/office/powerpoint/2010/main" val="1249147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98700" y="0"/>
            <a:ext cx="6858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16200000">
            <a:off x="-1851819" y="2232819"/>
            <a:ext cx="5867400" cy="2163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7200" b="1" dirty="0" err="1" smtClean="0">
                <a:solidFill>
                  <a:schemeClr val="bg1"/>
                </a:solidFill>
              </a:rPr>
              <a:t>Conclusion</a:t>
            </a:r>
            <a:endParaRPr lang="hr-HR" sz="72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43200" y="457200"/>
            <a:ext cx="5867400" cy="6019800"/>
          </a:xfrm>
        </p:spPr>
        <p:txBody>
          <a:bodyPr>
            <a:noAutofit/>
          </a:bodyPr>
          <a:lstStyle/>
          <a:p>
            <a:r>
              <a:rPr lang="hr-HR" sz="2500" dirty="0" err="1" smtClean="0"/>
              <a:t>science</a:t>
            </a:r>
            <a:r>
              <a:rPr lang="hr-HR" sz="2500" dirty="0" smtClean="0"/>
              <a:t> </a:t>
            </a:r>
            <a:r>
              <a:rPr lang="hr-HR" sz="2500" b="1" dirty="0" err="1" smtClean="0"/>
              <a:t>overwhelmed</a:t>
            </a:r>
            <a:endParaRPr lang="hr-HR" sz="2500" b="1" dirty="0" smtClean="0"/>
          </a:p>
          <a:p>
            <a:r>
              <a:rPr lang="hr-HR" sz="2500" dirty="0" smtClean="0"/>
              <a:t>a negative </a:t>
            </a:r>
            <a:r>
              <a:rPr lang="hr-HR" sz="2500" dirty="0" err="1" smtClean="0"/>
              <a:t>understanding</a:t>
            </a:r>
            <a:r>
              <a:rPr lang="hr-HR" sz="2500" dirty="0" smtClean="0"/>
              <a:t> </a:t>
            </a:r>
            <a:r>
              <a:rPr lang="hr-HR" sz="2500" dirty="0" err="1" smtClean="0"/>
              <a:t>of</a:t>
            </a:r>
            <a:r>
              <a:rPr lang="hr-HR" sz="2500" dirty="0" smtClean="0"/>
              <a:t> </a:t>
            </a:r>
            <a:r>
              <a:rPr lang="hr-HR" sz="2500" dirty="0" err="1" smtClean="0"/>
              <a:t>mediatiazation</a:t>
            </a:r>
            <a:r>
              <a:rPr lang="hr-HR" sz="2500" dirty="0" smtClean="0"/>
              <a:t> –&gt; a </a:t>
            </a:r>
            <a:r>
              <a:rPr lang="hr-HR" sz="2500" b="1" dirty="0" err="1" smtClean="0"/>
              <a:t>threat</a:t>
            </a:r>
            <a:r>
              <a:rPr lang="hr-HR" sz="2500" dirty="0"/>
              <a:t> </a:t>
            </a:r>
            <a:r>
              <a:rPr lang="hr-HR" sz="2500" dirty="0" smtClean="0"/>
              <a:t>to </a:t>
            </a:r>
            <a:r>
              <a:rPr lang="hr-HR" sz="2500" dirty="0" err="1" smtClean="0"/>
              <a:t>autonomy</a:t>
            </a:r>
            <a:r>
              <a:rPr lang="hr-HR" sz="2500" dirty="0" smtClean="0"/>
              <a:t> </a:t>
            </a:r>
            <a:r>
              <a:rPr lang="hr-HR" sz="2500" dirty="0" err="1" smtClean="0"/>
              <a:t>and</a:t>
            </a:r>
            <a:r>
              <a:rPr lang="hr-HR" sz="2500" dirty="0" smtClean="0"/>
              <a:t> </a:t>
            </a:r>
            <a:r>
              <a:rPr lang="hr-HR" sz="2500" dirty="0" err="1" smtClean="0"/>
              <a:t>quality</a:t>
            </a:r>
            <a:r>
              <a:rPr lang="hr-HR" sz="2500" dirty="0" smtClean="0"/>
              <a:t> </a:t>
            </a:r>
            <a:r>
              <a:rPr lang="hr-HR" sz="2500" dirty="0" err="1" smtClean="0"/>
              <a:t>of</a:t>
            </a:r>
            <a:r>
              <a:rPr lang="hr-HR" sz="2500" dirty="0" smtClean="0"/>
              <a:t> </a:t>
            </a:r>
            <a:r>
              <a:rPr lang="hr-HR" sz="2500" dirty="0" err="1" smtClean="0"/>
              <a:t>research</a:t>
            </a:r>
            <a:endParaRPr lang="hr-HR" sz="2500" dirty="0" smtClean="0"/>
          </a:p>
          <a:p>
            <a:r>
              <a:rPr lang="hr-HR" sz="2500" dirty="0" err="1" smtClean="0"/>
              <a:t>need</a:t>
            </a:r>
            <a:r>
              <a:rPr lang="hr-HR" sz="2500" dirty="0" smtClean="0"/>
              <a:t> to </a:t>
            </a:r>
            <a:r>
              <a:rPr lang="hr-HR" sz="2500" b="1" dirty="0" err="1" smtClean="0"/>
              <a:t>investigate</a:t>
            </a:r>
            <a:r>
              <a:rPr lang="hr-HR" sz="2500" b="1" dirty="0" smtClean="0"/>
              <a:t> </a:t>
            </a:r>
            <a:r>
              <a:rPr lang="hr-HR" sz="2500" b="1" dirty="0" err="1" smtClean="0"/>
              <a:t>media</a:t>
            </a:r>
            <a:r>
              <a:rPr lang="hr-HR" sz="2500" b="1" dirty="0" smtClean="0"/>
              <a:t> </a:t>
            </a:r>
            <a:r>
              <a:rPr lang="hr-HR" sz="2500" b="1" dirty="0" err="1" smtClean="0"/>
              <a:t>strategies</a:t>
            </a:r>
            <a:r>
              <a:rPr lang="hr-HR" sz="2500" b="1" dirty="0" smtClean="0"/>
              <a:t> </a:t>
            </a:r>
            <a:r>
              <a:rPr lang="hr-HR" sz="2500" dirty="0" err="1" smtClean="0"/>
              <a:t>of</a:t>
            </a:r>
            <a:r>
              <a:rPr lang="hr-HR" sz="2500" dirty="0" smtClean="0"/>
              <a:t> </a:t>
            </a:r>
            <a:r>
              <a:rPr lang="hr-HR" sz="2500" dirty="0" err="1" smtClean="0"/>
              <a:t>scientific</a:t>
            </a:r>
            <a:r>
              <a:rPr lang="hr-HR" sz="2500" dirty="0" smtClean="0"/>
              <a:t> </a:t>
            </a:r>
            <a:r>
              <a:rPr lang="hr-HR" sz="2500" dirty="0" err="1" smtClean="0"/>
              <a:t>institutions</a:t>
            </a:r>
            <a:endParaRPr lang="hr-HR" sz="2500" dirty="0" smtClean="0"/>
          </a:p>
          <a:p>
            <a:r>
              <a:rPr lang="hr-HR" sz="2500" b="1" dirty="0" err="1" smtClean="0"/>
              <a:t>science</a:t>
            </a:r>
            <a:r>
              <a:rPr lang="hr-HR" sz="2500" b="1" dirty="0" smtClean="0"/>
              <a:t> </a:t>
            </a:r>
            <a:r>
              <a:rPr lang="hr-HR" sz="2500" b="1" dirty="0" err="1" smtClean="0"/>
              <a:t>communication</a:t>
            </a:r>
            <a:r>
              <a:rPr lang="hr-HR" sz="2500" b="1" dirty="0" smtClean="0"/>
              <a:t> is </a:t>
            </a:r>
            <a:r>
              <a:rPr lang="hr-HR" sz="2500" b="1" dirty="0" err="1" smtClean="0"/>
              <a:t>changing</a:t>
            </a:r>
            <a:r>
              <a:rPr lang="hr-HR" sz="2500" dirty="0" smtClean="0"/>
              <a:t> </a:t>
            </a:r>
            <a:r>
              <a:rPr lang="hr-HR" sz="2500" dirty="0" err="1" smtClean="0"/>
              <a:t>under</a:t>
            </a:r>
            <a:r>
              <a:rPr lang="hr-HR" sz="2500" dirty="0" smtClean="0"/>
              <a:t> </a:t>
            </a:r>
            <a:r>
              <a:rPr lang="hr-HR" sz="2500" dirty="0" err="1" smtClean="0"/>
              <a:t>the</a:t>
            </a:r>
            <a:r>
              <a:rPr lang="hr-HR" sz="2500" dirty="0" smtClean="0"/>
              <a:t> influence </a:t>
            </a:r>
            <a:r>
              <a:rPr lang="hr-HR" sz="2500" dirty="0" err="1" smtClean="0"/>
              <a:t>of</a:t>
            </a:r>
            <a:r>
              <a:rPr lang="hr-HR" sz="2500" dirty="0" smtClean="0"/>
              <a:t> </a:t>
            </a:r>
            <a:r>
              <a:rPr lang="hr-HR" sz="2500" dirty="0" err="1" smtClean="0"/>
              <a:t>new</a:t>
            </a:r>
            <a:r>
              <a:rPr lang="hr-HR" sz="2500" dirty="0" smtClean="0"/>
              <a:t> </a:t>
            </a:r>
            <a:r>
              <a:rPr lang="hr-HR" sz="2500" dirty="0" err="1" smtClean="0"/>
              <a:t>media</a:t>
            </a:r>
            <a:endParaRPr lang="hr-HR" sz="2500" dirty="0" smtClean="0"/>
          </a:p>
          <a:p>
            <a:pPr lvl="1"/>
            <a:r>
              <a:rPr lang="hr-HR" sz="2200" dirty="0" err="1" smtClean="0"/>
              <a:t>raises</a:t>
            </a:r>
            <a:r>
              <a:rPr lang="hr-HR" sz="2200" dirty="0" smtClean="0"/>
              <a:t> a </a:t>
            </a:r>
            <a:r>
              <a:rPr lang="hr-HR" sz="2200" dirty="0" err="1" smtClean="0"/>
              <a:t>different</a:t>
            </a:r>
            <a:r>
              <a:rPr lang="hr-HR" sz="2200" dirty="0" smtClean="0"/>
              <a:t> </a:t>
            </a:r>
            <a:r>
              <a:rPr lang="hr-HR" sz="2200" dirty="0" err="1" smtClean="0"/>
              <a:t>mediatization</a:t>
            </a:r>
            <a:r>
              <a:rPr lang="hr-HR" sz="2200" dirty="0" smtClean="0"/>
              <a:t> </a:t>
            </a:r>
            <a:r>
              <a:rPr lang="hr-HR" sz="2200" dirty="0" err="1" smtClean="0"/>
              <a:t>issue</a:t>
            </a:r>
            <a:r>
              <a:rPr lang="hr-HR" sz="2200" dirty="0" smtClean="0"/>
              <a:t> </a:t>
            </a:r>
            <a:r>
              <a:rPr lang="hr-HR" sz="2200" dirty="0" err="1" smtClean="0"/>
              <a:t>where</a:t>
            </a:r>
            <a:r>
              <a:rPr lang="hr-HR" sz="2200" dirty="0" smtClean="0"/>
              <a:t> </a:t>
            </a:r>
            <a:r>
              <a:rPr lang="hr-HR" sz="2200" dirty="0" err="1" smtClean="0"/>
              <a:t>media</a:t>
            </a:r>
            <a:r>
              <a:rPr lang="hr-HR" sz="2200" dirty="0" smtClean="0"/>
              <a:t> </a:t>
            </a:r>
            <a:r>
              <a:rPr lang="hr-HR" sz="2200" dirty="0" err="1" smtClean="0"/>
              <a:t>blur</a:t>
            </a:r>
            <a:r>
              <a:rPr lang="hr-HR" sz="2200" dirty="0" smtClean="0"/>
              <a:t> </a:t>
            </a:r>
            <a:r>
              <a:rPr lang="hr-HR" sz="2200" dirty="0" err="1" smtClean="0"/>
              <a:t>the</a:t>
            </a:r>
            <a:r>
              <a:rPr lang="hr-HR" sz="2200" dirty="0" smtClean="0"/>
              <a:t> </a:t>
            </a:r>
            <a:r>
              <a:rPr lang="hr-HR" sz="2200" dirty="0" err="1" smtClean="0"/>
              <a:t>criteria</a:t>
            </a:r>
            <a:r>
              <a:rPr lang="hr-HR" sz="2200" dirty="0" smtClean="0"/>
              <a:t> </a:t>
            </a:r>
            <a:r>
              <a:rPr lang="hr-HR" sz="2200" dirty="0" err="1" smtClean="0"/>
              <a:t>of</a:t>
            </a:r>
            <a:r>
              <a:rPr lang="hr-HR" sz="2200" dirty="0" smtClean="0"/>
              <a:t> </a:t>
            </a:r>
            <a:r>
              <a:rPr lang="hr-HR" sz="2200" dirty="0" err="1" smtClean="0"/>
              <a:t>scientificity</a:t>
            </a:r>
            <a:endParaRPr lang="hr-HR" sz="2200" dirty="0" smtClean="0"/>
          </a:p>
          <a:p>
            <a:r>
              <a:rPr lang="hr-HR" sz="2500" dirty="0" err="1" smtClean="0"/>
              <a:t>ensure</a:t>
            </a:r>
            <a:r>
              <a:rPr lang="hr-HR" sz="2500" dirty="0" smtClean="0"/>
              <a:t> </a:t>
            </a:r>
            <a:r>
              <a:rPr lang="hr-HR" sz="2500" dirty="0" err="1" smtClean="0"/>
              <a:t>that</a:t>
            </a:r>
            <a:r>
              <a:rPr lang="hr-HR" sz="2500" dirty="0" smtClean="0"/>
              <a:t> </a:t>
            </a:r>
            <a:r>
              <a:rPr lang="hr-HR" sz="2500" dirty="0" err="1" smtClean="0"/>
              <a:t>new</a:t>
            </a:r>
            <a:r>
              <a:rPr lang="hr-HR" sz="2500" dirty="0" smtClean="0"/>
              <a:t> </a:t>
            </a:r>
            <a:r>
              <a:rPr lang="hr-HR" sz="2500" dirty="0" err="1" smtClean="0"/>
              <a:t>scientists</a:t>
            </a:r>
            <a:r>
              <a:rPr lang="hr-HR" sz="2500" dirty="0" smtClean="0"/>
              <a:t> </a:t>
            </a:r>
            <a:r>
              <a:rPr lang="hr-HR" sz="2500" dirty="0" err="1" smtClean="0"/>
              <a:t>have</a:t>
            </a:r>
            <a:r>
              <a:rPr lang="hr-HR" sz="2500" dirty="0" smtClean="0"/>
              <a:t> </a:t>
            </a:r>
            <a:r>
              <a:rPr lang="hr-HR" sz="2500" dirty="0" err="1" smtClean="0"/>
              <a:t>the</a:t>
            </a:r>
            <a:r>
              <a:rPr lang="hr-HR" sz="2500" dirty="0" smtClean="0"/>
              <a:t> </a:t>
            </a:r>
            <a:r>
              <a:rPr lang="en-US" sz="2500" b="1" dirty="0" smtClean="0"/>
              <a:t>necessary</a:t>
            </a:r>
            <a:r>
              <a:rPr lang="hr-HR" sz="2500" b="1" dirty="0" smtClean="0"/>
              <a:t> </a:t>
            </a:r>
            <a:r>
              <a:rPr lang="hr-HR" sz="2500" b="1" dirty="0" err="1" smtClean="0"/>
              <a:t>skills</a:t>
            </a:r>
            <a:r>
              <a:rPr lang="hr-HR" sz="2500" b="1" dirty="0" smtClean="0"/>
              <a:t> </a:t>
            </a:r>
            <a:r>
              <a:rPr lang="hr-HR" sz="2500" dirty="0" smtClean="0"/>
              <a:t>to work </a:t>
            </a:r>
            <a:r>
              <a:rPr lang="hr-HR" sz="2500" dirty="0" err="1" smtClean="0"/>
              <a:t>in</a:t>
            </a:r>
            <a:r>
              <a:rPr lang="hr-HR" sz="2500" dirty="0" smtClean="0"/>
              <a:t> </a:t>
            </a:r>
            <a:r>
              <a:rPr lang="hr-HR" sz="2500" dirty="0" err="1" smtClean="0"/>
              <a:t>the</a:t>
            </a:r>
            <a:r>
              <a:rPr lang="hr-HR" sz="2500" dirty="0" smtClean="0"/>
              <a:t> </a:t>
            </a:r>
            <a:r>
              <a:rPr lang="hr-HR" sz="2500" dirty="0" err="1" smtClean="0"/>
              <a:t>new</a:t>
            </a:r>
            <a:r>
              <a:rPr lang="hr-HR" sz="2500" dirty="0" smtClean="0"/>
              <a:t> </a:t>
            </a:r>
            <a:r>
              <a:rPr lang="hr-HR" sz="2500" dirty="0" err="1" smtClean="0"/>
              <a:t>environment</a:t>
            </a:r>
            <a:endParaRPr lang="hr-HR" sz="2500" dirty="0" smtClean="0"/>
          </a:p>
        </p:txBody>
      </p:sp>
    </p:spTree>
    <p:extLst>
      <p:ext uri="{BB962C8B-B14F-4D97-AF65-F5344CB8AC3E}">
        <p14:creationId xmlns:p14="http://schemas.microsoft.com/office/powerpoint/2010/main" val="2791136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850</Words>
  <Application>Microsoft Office PowerPoint</Application>
  <PresentationFormat>On-screen Show (4:3)</PresentationFormat>
  <Paragraphs>112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Welcome to the jungle: science communication in the mediatized society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Denis</dc:creator>
  <cp:lastModifiedBy>korisnik</cp:lastModifiedBy>
  <cp:revision>139</cp:revision>
  <dcterms:created xsi:type="dcterms:W3CDTF">2006-08-16T00:00:00Z</dcterms:created>
  <dcterms:modified xsi:type="dcterms:W3CDTF">2015-11-10T09:48:23Z</dcterms:modified>
</cp:coreProperties>
</file>