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27" r:id="rId2"/>
    <p:sldId id="331" r:id="rId3"/>
    <p:sldId id="347" r:id="rId4"/>
    <p:sldId id="298" r:id="rId5"/>
    <p:sldId id="258" r:id="rId6"/>
    <p:sldId id="302" r:id="rId7"/>
    <p:sldId id="348" r:id="rId8"/>
    <p:sldId id="334" r:id="rId9"/>
    <p:sldId id="340" r:id="rId10"/>
    <p:sldId id="341" r:id="rId11"/>
    <p:sldId id="342" r:id="rId12"/>
    <p:sldId id="343" r:id="rId13"/>
    <p:sldId id="337" r:id="rId14"/>
    <p:sldId id="368" r:id="rId15"/>
    <p:sldId id="369" r:id="rId16"/>
    <p:sldId id="367" r:id="rId17"/>
    <p:sldId id="336" r:id="rId18"/>
    <p:sldId id="335" r:id="rId19"/>
    <p:sldId id="285" r:id="rId20"/>
    <p:sldId id="290" r:id="rId21"/>
    <p:sldId id="357" r:id="rId22"/>
    <p:sldId id="358" r:id="rId23"/>
    <p:sldId id="360" r:id="rId24"/>
    <p:sldId id="361" r:id="rId25"/>
    <p:sldId id="362" r:id="rId26"/>
    <p:sldId id="363" r:id="rId27"/>
    <p:sldId id="364" r:id="rId28"/>
  </p:sldIdLst>
  <p:sldSz cx="9144000" cy="6858000" type="screen4x3"/>
  <p:notesSz cx="6819900" cy="99314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2" autoAdjust="0"/>
    <p:restoredTop sz="98399" autoAdjust="0"/>
  </p:normalViewPr>
  <p:slideViewPr>
    <p:cSldViewPr>
      <p:cViewPr>
        <p:scale>
          <a:sx n="60" d="100"/>
          <a:sy n="60" d="100"/>
        </p:scale>
        <p:origin x="-1686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lepri\AppData\Local\Microsoft\Windows\Temporary%20Internet%20Files\Content.Outlook\3LJ5N14F\150213%20Rezultati%20online%20ankete%20(3103)v2%200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6"/>
          <c:order val="0"/>
          <c:tx>
            <c:strRef>
              <c:f>'Zaokretne tablice'!$N$374</c:f>
              <c:strCache>
                <c:ptCount val="1"/>
                <c:pt idx="0">
                  <c:v>75 i više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'Zaokretne tablice'!$G$375:$G$389</c:f>
              <c:strCache>
                <c:ptCount val="15"/>
                <c:pt idx="0">
                  <c:v>Kultura</c:v>
                </c:pt>
                <c:pt idx="1">
                  <c:v>Branitelji</c:v>
                </c:pt>
                <c:pt idx="2">
                  <c:v>Turizam</c:v>
                </c:pt>
                <c:pt idx="3">
                  <c:v>Stanovanje i okoliš</c:v>
                </c:pt>
                <c:pt idx="4">
                  <c:v>Usluge za poslovne subjekte</c:v>
                </c:pt>
                <c:pt idx="5">
                  <c:v>Aktivno građanstvo i slobodno vrijeme</c:v>
                </c:pt>
                <c:pt idx="6">
                  <c:v>Obitelj i život</c:v>
                </c:pt>
                <c:pt idx="7">
                  <c:v>Prava potrošača</c:v>
                </c:pt>
                <c:pt idx="8">
                  <c:v>Promet i vozila</c:v>
                </c:pt>
                <c:pt idx="9">
                  <c:v>Poslovanje</c:v>
                </c:pt>
                <c:pt idx="10">
                  <c:v>Odgoj i obrazovanje</c:v>
                </c:pt>
                <c:pt idx="11">
                  <c:v>Pravna država i sigurnost</c:v>
                </c:pt>
                <c:pt idx="12">
                  <c:v>Rad</c:v>
                </c:pt>
                <c:pt idx="13">
                  <c:v>Zdravlje</c:v>
                </c:pt>
                <c:pt idx="14">
                  <c:v>Financije i porezi</c:v>
                </c:pt>
              </c:strCache>
            </c:strRef>
          </c:cat>
          <c:val>
            <c:numRef>
              <c:f>'Zaokretne tablice'!$N$375:$N$389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0</c:v>
                </c:pt>
                <c:pt idx="13">
                  <c:v>7</c:v>
                </c:pt>
                <c:pt idx="14">
                  <c:v>2</c:v>
                </c:pt>
              </c:numCache>
            </c:numRef>
          </c:val>
        </c:ser>
        <c:ser>
          <c:idx val="5"/>
          <c:order val="1"/>
          <c:tx>
            <c:strRef>
              <c:f>'Zaokretne tablice'!$M$374</c:f>
              <c:strCache>
                <c:ptCount val="1"/>
                <c:pt idx="0">
                  <c:v>65-74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'Zaokretne tablice'!$G$375:$G$389</c:f>
              <c:strCache>
                <c:ptCount val="15"/>
                <c:pt idx="0">
                  <c:v>Kultura</c:v>
                </c:pt>
                <c:pt idx="1">
                  <c:v>Branitelji</c:v>
                </c:pt>
                <c:pt idx="2">
                  <c:v>Turizam</c:v>
                </c:pt>
                <c:pt idx="3">
                  <c:v>Stanovanje i okoliš</c:v>
                </c:pt>
                <c:pt idx="4">
                  <c:v>Usluge za poslovne subjekte</c:v>
                </c:pt>
                <c:pt idx="5">
                  <c:v>Aktivno građanstvo i slobodno vrijeme</c:v>
                </c:pt>
                <c:pt idx="6">
                  <c:v>Obitelj i život</c:v>
                </c:pt>
                <c:pt idx="7">
                  <c:v>Prava potrošača</c:v>
                </c:pt>
                <c:pt idx="8">
                  <c:v>Promet i vozila</c:v>
                </c:pt>
                <c:pt idx="9">
                  <c:v>Poslovanje</c:v>
                </c:pt>
                <c:pt idx="10">
                  <c:v>Odgoj i obrazovanje</c:v>
                </c:pt>
                <c:pt idx="11">
                  <c:v>Pravna država i sigurnost</c:v>
                </c:pt>
                <c:pt idx="12">
                  <c:v>Rad</c:v>
                </c:pt>
                <c:pt idx="13">
                  <c:v>Zdravlje</c:v>
                </c:pt>
                <c:pt idx="14">
                  <c:v>Financije i porezi</c:v>
                </c:pt>
              </c:strCache>
            </c:strRef>
          </c:cat>
          <c:val>
            <c:numRef>
              <c:f>'Zaokretne tablice'!$M$375:$M$389</c:f>
              <c:numCache>
                <c:formatCode>General</c:formatCode>
                <c:ptCount val="15"/>
                <c:pt idx="0">
                  <c:v>0</c:v>
                </c:pt>
                <c:pt idx="1">
                  <c:v>5</c:v>
                </c:pt>
                <c:pt idx="2">
                  <c:v>1</c:v>
                </c:pt>
                <c:pt idx="3">
                  <c:v>11</c:v>
                </c:pt>
                <c:pt idx="4">
                  <c:v>4</c:v>
                </c:pt>
                <c:pt idx="5">
                  <c:v>6</c:v>
                </c:pt>
                <c:pt idx="6">
                  <c:v>6</c:v>
                </c:pt>
                <c:pt idx="7">
                  <c:v>22</c:v>
                </c:pt>
                <c:pt idx="8">
                  <c:v>13</c:v>
                </c:pt>
                <c:pt idx="9">
                  <c:v>4</c:v>
                </c:pt>
                <c:pt idx="10">
                  <c:v>11</c:v>
                </c:pt>
                <c:pt idx="11">
                  <c:v>25</c:v>
                </c:pt>
                <c:pt idx="12">
                  <c:v>2</c:v>
                </c:pt>
                <c:pt idx="13">
                  <c:v>53</c:v>
                </c:pt>
                <c:pt idx="14">
                  <c:v>44</c:v>
                </c:pt>
              </c:numCache>
            </c:numRef>
          </c:val>
        </c:ser>
        <c:ser>
          <c:idx val="4"/>
          <c:order val="2"/>
          <c:tx>
            <c:strRef>
              <c:f>'Zaokretne tablice'!$L$374</c:f>
              <c:strCache>
                <c:ptCount val="1"/>
                <c:pt idx="0">
                  <c:v>55-64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'Zaokretne tablice'!$G$375:$G$389</c:f>
              <c:strCache>
                <c:ptCount val="15"/>
                <c:pt idx="0">
                  <c:v>Kultura</c:v>
                </c:pt>
                <c:pt idx="1">
                  <c:v>Branitelji</c:v>
                </c:pt>
                <c:pt idx="2">
                  <c:v>Turizam</c:v>
                </c:pt>
                <c:pt idx="3">
                  <c:v>Stanovanje i okoliš</c:v>
                </c:pt>
                <c:pt idx="4">
                  <c:v>Usluge za poslovne subjekte</c:v>
                </c:pt>
                <c:pt idx="5">
                  <c:v>Aktivno građanstvo i slobodno vrijeme</c:v>
                </c:pt>
                <c:pt idx="6">
                  <c:v>Obitelj i život</c:v>
                </c:pt>
                <c:pt idx="7">
                  <c:v>Prava potrošača</c:v>
                </c:pt>
                <c:pt idx="8">
                  <c:v>Promet i vozila</c:v>
                </c:pt>
                <c:pt idx="9">
                  <c:v>Poslovanje</c:v>
                </c:pt>
                <c:pt idx="10">
                  <c:v>Odgoj i obrazovanje</c:v>
                </c:pt>
                <c:pt idx="11">
                  <c:v>Pravna država i sigurnost</c:v>
                </c:pt>
                <c:pt idx="12">
                  <c:v>Rad</c:v>
                </c:pt>
                <c:pt idx="13">
                  <c:v>Zdravlje</c:v>
                </c:pt>
                <c:pt idx="14">
                  <c:v>Financije i porezi</c:v>
                </c:pt>
              </c:strCache>
            </c:strRef>
          </c:cat>
          <c:val>
            <c:numRef>
              <c:f>'Zaokretne tablice'!$L$375:$L$389</c:f>
              <c:numCache>
                <c:formatCode>General</c:formatCode>
                <c:ptCount val="15"/>
                <c:pt idx="0">
                  <c:v>8</c:v>
                </c:pt>
                <c:pt idx="1">
                  <c:v>27</c:v>
                </c:pt>
                <c:pt idx="2">
                  <c:v>6</c:v>
                </c:pt>
                <c:pt idx="3">
                  <c:v>31</c:v>
                </c:pt>
                <c:pt idx="4">
                  <c:v>22</c:v>
                </c:pt>
                <c:pt idx="5">
                  <c:v>23</c:v>
                </c:pt>
                <c:pt idx="6">
                  <c:v>46</c:v>
                </c:pt>
                <c:pt idx="7">
                  <c:v>89</c:v>
                </c:pt>
                <c:pt idx="8">
                  <c:v>62</c:v>
                </c:pt>
                <c:pt idx="9">
                  <c:v>36</c:v>
                </c:pt>
                <c:pt idx="10">
                  <c:v>34</c:v>
                </c:pt>
                <c:pt idx="11">
                  <c:v>128</c:v>
                </c:pt>
                <c:pt idx="12">
                  <c:v>50</c:v>
                </c:pt>
                <c:pt idx="13">
                  <c:v>184</c:v>
                </c:pt>
                <c:pt idx="14">
                  <c:v>198</c:v>
                </c:pt>
              </c:numCache>
            </c:numRef>
          </c:val>
        </c:ser>
        <c:ser>
          <c:idx val="3"/>
          <c:order val="3"/>
          <c:tx>
            <c:strRef>
              <c:f>'Zaokretne tablice'!$K$374</c:f>
              <c:strCache>
                <c:ptCount val="1"/>
                <c:pt idx="0">
                  <c:v>45-54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'Zaokretne tablice'!$G$375:$G$389</c:f>
              <c:strCache>
                <c:ptCount val="15"/>
                <c:pt idx="0">
                  <c:v>Kultura</c:v>
                </c:pt>
                <c:pt idx="1">
                  <c:v>Branitelji</c:v>
                </c:pt>
                <c:pt idx="2">
                  <c:v>Turizam</c:v>
                </c:pt>
                <c:pt idx="3">
                  <c:v>Stanovanje i okoliš</c:v>
                </c:pt>
                <c:pt idx="4">
                  <c:v>Usluge za poslovne subjekte</c:v>
                </c:pt>
                <c:pt idx="5">
                  <c:v>Aktivno građanstvo i slobodno vrijeme</c:v>
                </c:pt>
                <c:pt idx="6">
                  <c:v>Obitelj i život</c:v>
                </c:pt>
                <c:pt idx="7">
                  <c:v>Prava potrošača</c:v>
                </c:pt>
                <c:pt idx="8">
                  <c:v>Promet i vozila</c:v>
                </c:pt>
                <c:pt idx="9">
                  <c:v>Poslovanje</c:v>
                </c:pt>
                <c:pt idx="10">
                  <c:v>Odgoj i obrazovanje</c:v>
                </c:pt>
                <c:pt idx="11">
                  <c:v>Pravna država i sigurnost</c:v>
                </c:pt>
                <c:pt idx="12">
                  <c:v>Rad</c:v>
                </c:pt>
                <c:pt idx="13">
                  <c:v>Zdravlje</c:v>
                </c:pt>
                <c:pt idx="14">
                  <c:v>Financije i porezi</c:v>
                </c:pt>
              </c:strCache>
            </c:strRef>
          </c:cat>
          <c:val>
            <c:numRef>
              <c:f>'Zaokretne tablice'!$K$375:$K$389</c:f>
              <c:numCache>
                <c:formatCode>General</c:formatCode>
                <c:ptCount val="15"/>
                <c:pt idx="0">
                  <c:v>9</c:v>
                </c:pt>
                <c:pt idx="1">
                  <c:v>73</c:v>
                </c:pt>
                <c:pt idx="2">
                  <c:v>12</c:v>
                </c:pt>
                <c:pt idx="3">
                  <c:v>28</c:v>
                </c:pt>
                <c:pt idx="4">
                  <c:v>33</c:v>
                </c:pt>
                <c:pt idx="5">
                  <c:v>31</c:v>
                </c:pt>
                <c:pt idx="6">
                  <c:v>64</c:v>
                </c:pt>
                <c:pt idx="7">
                  <c:v>107</c:v>
                </c:pt>
                <c:pt idx="8">
                  <c:v>99</c:v>
                </c:pt>
                <c:pt idx="9">
                  <c:v>71</c:v>
                </c:pt>
                <c:pt idx="10">
                  <c:v>126</c:v>
                </c:pt>
                <c:pt idx="11">
                  <c:v>171</c:v>
                </c:pt>
                <c:pt idx="12">
                  <c:v>78</c:v>
                </c:pt>
                <c:pt idx="13">
                  <c:v>252</c:v>
                </c:pt>
                <c:pt idx="14">
                  <c:v>302</c:v>
                </c:pt>
              </c:numCache>
            </c:numRef>
          </c:val>
        </c:ser>
        <c:ser>
          <c:idx val="2"/>
          <c:order val="4"/>
          <c:tx>
            <c:strRef>
              <c:f>'Zaokretne tablice'!$J$374</c:f>
              <c:strCache>
                <c:ptCount val="1"/>
                <c:pt idx="0">
                  <c:v>35-44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'Zaokretne tablice'!$G$375:$G$389</c:f>
              <c:strCache>
                <c:ptCount val="15"/>
                <c:pt idx="0">
                  <c:v>Kultura</c:v>
                </c:pt>
                <c:pt idx="1">
                  <c:v>Branitelji</c:v>
                </c:pt>
                <c:pt idx="2">
                  <c:v>Turizam</c:v>
                </c:pt>
                <c:pt idx="3">
                  <c:v>Stanovanje i okoliš</c:v>
                </c:pt>
                <c:pt idx="4">
                  <c:v>Usluge za poslovne subjekte</c:v>
                </c:pt>
                <c:pt idx="5">
                  <c:v>Aktivno građanstvo i slobodno vrijeme</c:v>
                </c:pt>
                <c:pt idx="6">
                  <c:v>Obitelj i život</c:v>
                </c:pt>
                <c:pt idx="7">
                  <c:v>Prava potrošača</c:v>
                </c:pt>
                <c:pt idx="8">
                  <c:v>Promet i vozila</c:v>
                </c:pt>
                <c:pt idx="9">
                  <c:v>Poslovanje</c:v>
                </c:pt>
                <c:pt idx="10">
                  <c:v>Odgoj i obrazovanje</c:v>
                </c:pt>
                <c:pt idx="11">
                  <c:v>Pravna država i sigurnost</c:v>
                </c:pt>
                <c:pt idx="12">
                  <c:v>Rad</c:v>
                </c:pt>
                <c:pt idx="13">
                  <c:v>Zdravlje</c:v>
                </c:pt>
                <c:pt idx="14">
                  <c:v>Financije i porezi</c:v>
                </c:pt>
              </c:strCache>
            </c:strRef>
          </c:cat>
          <c:val>
            <c:numRef>
              <c:f>'Zaokretne tablice'!$J$375:$J$389</c:f>
              <c:numCache>
                <c:formatCode>General</c:formatCode>
                <c:ptCount val="15"/>
                <c:pt idx="0">
                  <c:v>9</c:v>
                </c:pt>
                <c:pt idx="1">
                  <c:v>46</c:v>
                </c:pt>
                <c:pt idx="2">
                  <c:v>11</c:v>
                </c:pt>
                <c:pt idx="3">
                  <c:v>57</c:v>
                </c:pt>
                <c:pt idx="4">
                  <c:v>78</c:v>
                </c:pt>
                <c:pt idx="5">
                  <c:v>73</c:v>
                </c:pt>
                <c:pt idx="6">
                  <c:v>159</c:v>
                </c:pt>
                <c:pt idx="7">
                  <c:v>140</c:v>
                </c:pt>
                <c:pt idx="8">
                  <c:v>167</c:v>
                </c:pt>
                <c:pt idx="9">
                  <c:v>122</c:v>
                </c:pt>
                <c:pt idx="10">
                  <c:v>279</c:v>
                </c:pt>
                <c:pt idx="11">
                  <c:v>259</c:v>
                </c:pt>
                <c:pt idx="12">
                  <c:v>151</c:v>
                </c:pt>
                <c:pt idx="13">
                  <c:v>391</c:v>
                </c:pt>
                <c:pt idx="14">
                  <c:v>521</c:v>
                </c:pt>
              </c:numCache>
            </c:numRef>
          </c:val>
        </c:ser>
        <c:ser>
          <c:idx val="1"/>
          <c:order val="5"/>
          <c:tx>
            <c:strRef>
              <c:f>'Zaokretne tablice'!$I$374</c:f>
              <c:strCache>
                <c:ptCount val="1"/>
                <c:pt idx="0">
                  <c:v>25-34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'Zaokretne tablice'!$G$375:$G$389</c:f>
              <c:strCache>
                <c:ptCount val="15"/>
                <c:pt idx="0">
                  <c:v>Kultura</c:v>
                </c:pt>
                <c:pt idx="1">
                  <c:v>Branitelji</c:v>
                </c:pt>
                <c:pt idx="2">
                  <c:v>Turizam</c:v>
                </c:pt>
                <c:pt idx="3">
                  <c:v>Stanovanje i okoliš</c:v>
                </c:pt>
                <c:pt idx="4">
                  <c:v>Usluge za poslovne subjekte</c:v>
                </c:pt>
                <c:pt idx="5">
                  <c:v>Aktivno građanstvo i slobodno vrijeme</c:v>
                </c:pt>
                <c:pt idx="6">
                  <c:v>Obitelj i život</c:v>
                </c:pt>
                <c:pt idx="7">
                  <c:v>Prava potrošača</c:v>
                </c:pt>
                <c:pt idx="8">
                  <c:v>Promet i vozila</c:v>
                </c:pt>
                <c:pt idx="9">
                  <c:v>Poslovanje</c:v>
                </c:pt>
                <c:pt idx="10">
                  <c:v>Odgoj i obrazovanje</c:v>
                </c:pt>
                <c:pt idx="11">
                  <c:v>Pravna država i sigurnost</c:v>
                </c:pt>
                <c:pt idx="12">
                  <c:v>Rad</c:v>
                </c:pt>
                <c:pt idx="13">
                  <c:v>Zdravlje</c:v>
                </c:pt>
                <c:pt idx="14">
                  <c:v>Financije i porezi</c:v>
                </c:pt>
              </c:strCache>
            </c:strRef>
          </c:cat>
          <c:val>
            <c:numRef>
              <c:f>'Zaokretne tablice'!$I$375:$I$389</c:f>
              <c:numCache>
                <c:formatCode>General</c:formatCode>
                <c:ptCount val="15"/>
                <c:pt idx="0">
                  <c:v>11</c:v>
                </c:pt>
                <c:pt idx="1">
                  <c:v>12</c:v>
                </c:pt>
                <c:pt idx="2">
                  <c:v>21</c:v>
                </c:pt>
                <c:pt idx="3">
                  <c:v>81</c:v>
                </c:pt>
                <c:pt idx="4">
                  <c:v>97</c:v>
                </c:pt>
                <c:pt idx="5">
                  <c:v>104</c:v>
                </c:pt>
                <c:pt idx="6">
                  <c:v>155</c:v>
                </c:pt>
                <c:pt idx="7">
                  <c:v>184</c:v>
                </c:pt>
                <c:pt idx="8">
                  <c:v>213</c:v>
                </c:pt>
                <c:pt idx="9">
                  <c:v>228</c:v>
                </c:pt>
                <c:pt idx="10">
                  <c:v>234</c:v>
                </c:pt>
                <c:pt idx="11">
                  <c:v>312</c:v>
                </c:pt>
                <c:pt idx="12">
                  <c:v>326</c:v>
                </c:pt>
                <c:pt idx="13">
                  <c:v>497</c:v>
                </c:pt>
                <c:pt idx="14">
                  <c:v>653</c:v>
                </c:pt>
              </c:numCache>
            </c:numRef>
          </c:val>
        </c:ser>
        <c:ser>
          <c:idx val="0"/>
          <c:order val="6"/>
          <c:tx>
            <c:strRef>
              <c:f>'Zaokretne tablice'!$H$374</c:f>
              <c:strCache>
                <c:ptCount val="1"/>
                <c:pt idx="0">
                  <c:v>18-24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'Zaokretne tablice'!$G$375:$G$389</c:f>
              <c:strCache>
                <c:ptCount val="15"/>
                <c:pt idx="0">
                  <c:v>Kultura</c:v>
                </c:pt>
                <c:pt idx="1">
                  <c:v>Branitelji</c:v>
                </c:pt>
                <c:pt idx="2">
                  <c:v>Turizam</c:v>
                </c:pt>
                <c:pt idx="3">
                  <c:v>Stanovanje i okoliš</c:v>
                </c:pt>
                <c:pt idx="4">
                  <c:v>Usluge za poslovne subjekte</c:v>
                </c:pt>
                <c:pt idx="5">
                  <c:v>Aktivno građanstvo i slobodno vrijeme</c:v>
                </c:pt>
                <c:pt idx="6">
                  <c:v>Obitelj i život</c:v>
                </c:pt>
                <c:pt idx="7">
                  <c:v>Prava potrošača</c:v>
                </c:pt>
                <c:pt idx="8">
                  <c:v>Promet i vozila</c:v>
                </c:pt>
                <c:pt idx="9">
                  <c:v>Poslovanje</c:v>
                </c:pt>
                <c:pt idx="10">
                  <c:v>Odgoj i obrazovanje</c:v>
                </c:pt>
                <c:pt idx="11">
                  <c:v>Pravna država i sigurnost</c:v>
                </c:pt>
                <c:pt idx="12">
                  <c:v>Rad</c:v>
                </c:pt>
                <c:pt idx="13">
                  <c:v>Zdravlje</c:v>
                </c:pt>
                <c:pt idx="14">
                  <c:v>Financije i porezi</c:v>
                </c:pt>
              </c:strCache>
            </c:strRef>
          </c:cat>
          <c:val>
            <c:numRef>
              <c:f>'Zaokretne tablice'!$H$375:$H$389</c:f>
              <c:numCache>
                <c:formatCode>General</c:formatCode>
                <c:ptCount val="15"/>
                <c:pt idx="0">
                  <c:v>3</c:v>
                </c:pt>
                <c:pt idx="1">
                  <c:v>12</c:v>
                </c:pt>
                <c:pt idx="2">
                  <c:v>15</c:v>
                </c:pt>
                <c:pt idx="3">
                  <c:v>21</c:v>
                </c:pt>
                <c:pt idx="4">
                  <c:v>15</c:v>
                </c:pt>
                <c:pt idx="5">
                  <c:v>44</c:v>
                </c:pt>
                <c:pt idx="6">
                  <c:v>30</c:v>
                </c:pt>
                <c:pt idx="7">
                  <c:v>56</c:v>
                </c:pt>
                <c:pt idx="8">
                  <c:v>44</c:v>
                </c:pt>
                <c:pt idx="9">
                  <c:v>45</c:v>
                </c:pt>
                <c:pt idx="10">
                  <c:v>144</c:v>
                </c:pt>
                <c:pt idx="11">
                  <c:v>71</c:v>
                </c:pt>
                <c:pt idx="12">
                  <c:v>95</c:v>
                </c:pt>
                <c:pt idx="13">
                  <c:v>145</c:v>
                </c:pt>
                <c:pt idx="14">
                  <c:v>142</c:v>
                </c:pt>
              </c:numCache>
            </c:numRef>
          </c:val>
        </c:ser>
        <c:ser>
          <c:idx val="7"/>
          <c:order val="7"/>
          <c:tx>
            <c:strRef>
              <c:f>'Zaokretne tablice'!$O$374</c:f>
              <c:strCache>
                <c:ptCount val="1"/>
                <c:pt idx="0">
                  <c:v>manje od 18</c:v>
                </c:pt>
              </c:strCache>
            </c:strRef>
          </c:tx>
          <c:invertIfNegative val="0"/>
          <c:cat>
            <c:strRef>
              <c:f>'Zaokretne tablice'!$G$375:$G$389</c:f>
              <c:strCache>
                <c:ptCount val="15"/>
                <c:pt idx="0">
                  <c:v>Kultura</c:v>
                </c:pt>
                <c:pt idx="1">
                  <c:v>Branitelji</c:v>
                </c:pt>
                <c:pt idx="2">
                  <c:v>Turizam</c:v>
                </c:pt>
                <c:pt idx="3">
                  <c:v>Stanovanje i okoliš</c:v>
                </c:pt>
                <c:pt idx="4">
                  <c:v>Usluge za poslovne subjekte</c:v>
                </c:pt>
                <c:pt idx="5">
                  <c:v>Aktivno građanstvo i slobodno vrijeme</c:v>
                </c:pt>
                <c:pt idx="6">
                  <c:v>Obitelj i život</c:v>
                </c:pt>
                <c:pt idx="7">
                  <c:v>Prava potrošača</c:v>
                </c:pt>
                <c:pt idx="8">
                  <c:v>Promet i vozila</c:v>
                </c:pt>
                <c:pt idx="9">
                  <c:v>Poslovanje</c:v>
                </c:pt>
                <c:pt idx="10">
                  <c:v>Odgoj i obrazovanje</c:v>
                </c:pt>
                <c:pt idx="11">
                  <c:v>Pravna država i sigurnost</c:v>
                </c:pt>
                <c:pt idx="12">
                  <c:v>Rad</c:v>
                </c:pt>
                <c:pt idx="13">
                  <c:v>Zdravlje</c:v>
                </c:pt>
                <c:pt idx="14">
                  <c:v>Financije i porezi</c:v>
                </c:pt>
              </c:strCache>
            </c:strRef>
          </c:cat>
          <c:val>
            <c:numRef>
              <c:f>'Zaokretne tablice'!$O$375:$O$389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  <c:pt idx="9">
                  <c:v>1</c:v>
                </c:pt>
                <c:pt idx="10">
                  <c:v>5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066496"/>
        <c:axId val="94189760"/>
      </c:barChart>
      <c:catAx>
        <c:axId val="1210664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94189760"/>
        <c:crosses val="autoZero"/>
        <c:auto val="1"/>
        <c:lblAlgn val="ctr"/>
        <c:lblOffset val="100"/>
        <c:noMultiLvlLbl val="0"/>
      </c:catAx>
      <c:valAx>
        <c:axId val="941897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210664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2A69DF-F6C0-41E9-91C3-5C7F877E5EA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610CBC-D978-4E78-B907-2ACC21788DD0}">
      <dgm:prSet phldrT="[Tekst]"/>
      <dgm:spPr/>
      <dgm:t>
        <a:bodyPr/>
        <a:lstStyle/>
        <a:p>
          <a:r>
            <a:rPr lang="hr-HR" b="1" dirty="0" smtClean="0"/>
            <a:t>200.567 </a:t>
          </a:r>
          <a:r>
            <a:rPr lang="hr-HR" dirty="0" err="1" smtClean="0"/>
            <a:t>users</a:t>
          </a:r>
          <a:r>
            <a:rPr lang="hr-HR" dirty="0" smtClean="0"/>
            <a:t> </a:t>
          </a:r>
          <a:r>
            <a:rPr lang="hr-HR" dirty="0" err="1" smtClean="0"/>
            <a:t>of</a:t>
          </a:r>
          <a:r>
            <a:rPr lang="hr-HR" dirty="0" smtClean="0"/>
            <a:t> </a:t>
          </a:r>
          <a:r>
            <a:rPr lang="hr-HR" dirty="0" err="1" smtClean="0"/>
            <a:t>the</a:t>
          </a:r>
          <a:r>
            <a:rPr lang="hr-HR" dirty="0" smtClean="0"/>
            <a:t> portal </a:t>
          </a:r>
          <a:endParaRPr lang="en-US" dirty="0"/>
        </a:p>
      </dgm:t>
    </dgm:pt>
    <dgm:pt modelId="{1355554E-25E7-4165-9AD7-594954FC7D53}" type="parTrans" cxnId="{D723F9A7-49C8-4CD5-895D-DACC48D8792D}">
      <dgm:prSet/>
      <dgm:spPr/>
      <dgm:t>
        <a:bodyPr/>
        <a:lstStyle/>
        <a:p>
          <a:endParaRPr lang="en-US"/>
        </a:p>
      </dgm:t>
    </dgm:pt>
    <dgm:pt modelId="{492C1ED6-51EE-4F30-82DC-EA3D595855D2}" type="sibTrans" cxnId="{D723F9A7-49C8-4CD5-895D-DACC48D8792D}">
      <dgm:prSet/>
      <dgm:spPr/>
      <dgm:t>
        <a:bodyPr/>
        <a:lstStyle/>
        <a:p>
          <a:endParaRPr lang="en-US"/>
        </a:p>
      </dgm:t>
    </dgm:pt>
    <dgm:pt modelId="{53B63FD3-5C7C-4F26-B4B5-51B081D0F2D6}">
      <dgm:prSet phldrT="[Tekst]"/>
      <dgm:spPr/>
      <dgm:t>
        <a:bodyPr/>
        <a:lstStyle/>
        <a:p>
          <a:r>
            <a:rPr lang="hr-HR" b="1" dirty="0" smtClean="0"/>
            <a:t>400</a:t>
          </a:r>
          <a:r>
            <a:rPr lang="hr-HR" dirty="0" smtClean="0"/>
            <a:t> </a:t>
          </a:r>
          <a:r>
            <a:rPr lang="hr-HR" dirty="0" err="1" smtClean="0"/>
            <a:t>new</a:t>
          </a:r>
          <a:r>
            <a:rPr lang="hr-HR" dirty="0" smtClean="0"/>
            <a:t> </a:t>
          </a:r>
          <a:r>
            <a:rPr lang="hr-HR" dirty="0" err="1" smtClean="0"/>
            <a:t>users</a:t>
          </a:r>
          <a:r>
            <a:rPr lang="hr-HR" dirty="0" smtClean="0"/>
            <a:t> / </a:t>
          </a:r>
          <a:r>
            <a:rPr lang="hr-HR" dirty="0" err="1" smtClean="0"/>
            <a:t>day</a:t>
          </a:r>
          <a:endParaRPr lang="en-US" dirty="0"/>
        </a:p>
      </dgm:t>
    </dgm:pt>
    <dgm:pt modelId="{BE0744F8-1D1A-4A22-8FD7-676D3BD08F16}" type="parTrans" cxnId="{40352E46-2214-4070-8A06-D5AC3770C87F}">
      <dgm:prSet/>
      <dgm:spPr/>
      <dgm:t>
        <a:bodyPr/>
        <a:lstStyle/>
        <a:p>
          <a:endParaRPr lang="en-US"/>
        </a:p>
      </dgm:t>
    </dgm:pt>
    <dgm:pt modelId="{07248D56-F9CE-492E-AC0C-0324BDE3327A}" type="sibTrans" cxnId="{40352E46-2214-4070-8A06-D5AC3770C87F}">
      <dgm:prSet/>
      <dgm:spPr/>
      <dgm:t>
        <a:bodyPr/>
        <a:lstStyle/>
        <a:p>
          <a:endParaRPr lang="en-US"/>
        </a:p>
      </dgm:t>
    </dgm:pt>
    <dgm:pt modelId="{B31D75C9-691C-4A67-AF0C-57DC254B39BA}">
      <dgm:prSet phldrT="[Tekst]"/>
      <dgm:spPr/>
      <dgm:t>
        <a:bodyPr/>
        <a:lstStyle/>
        <a:p>
          <a:r>
            <a:rPr lang="hr-HR" dirty="0" err="1" smtClean="0"/>
            <a:t>from</a:t>
          </a:r>
          <a:r>
            <a:rPr lang="hr-HR" dirty="0" smtClean="0"/>
            <a:t> </a:t>
          </a:r>
          <a:r>
            <a:rPr lang="hr-HR" b="1" dirty="0" smtClean="0"/>
            <a:t>14</a:t>
          </a:r>
          <a:r>
            <a:rPr lang="hr-HR" dirty="0" smtClean="0"/>
            <a:t> e-</a:t>
          </a:r>
          <a:r>
            <a:rPr lang="hr-HR" dirty="0" err="1" smtClean="0"/>
            <a:t>services</a:t>
          </a:r>
          <a:r>
            <a:rPr lang="hr-HR" dirty="0" smtClean="0"/>
            <a:t> to </a:t>
          </a:r>
          <a:r>
            <a:rPr lang="hr-HR" b="1" dirty="0" smtClean="0"/>
            <a:t>26</a:t>
          </a:r>
          <a:r>
            <a:rPr lang="hr-HR" dirty="0" smtClean="0"/>
            <a:t> </a:t>
          </a:r>
          <a:r>
            <a:rPr lang="hr-HR" dirty="0" err="1" smtClean="0"/>
            <a:t>services</a:t>
          </a:r>
          <a:r>
            <a:rPr lang="hr-HR" dirty="0" smtClean="0"/>
            <a:t> </a:t>
          </a:r>
          <a:endParaRPr lang="en-US" dirty="0"/>
        </a:p>
      </dgm:t>
    </dgm:pt>
    <dgm:pt modelId="{57566B7A-D5C3-46CE-B149-34019EFE7A6A}" type="parTrans" cxnId="{4FCA8F69-652F-4D25-A57B-2D66095D0892}">
      <dgm:prSet/>
      <dgm:spPr/>
      <dgm:t>
        <a:bodyPr/>
        <a:lstStyle/>
        <a:p>
          <a:endParaRPr lang="en-US"/>
        </a:p>
      </dgm:t>
    </dgm:pt>
    <dgm:pt modelId="{279F10B3-DE9D-43DA-8F71-758A793E5A72}" type="sibTrans" cxnId="{4FCA8F69-652F-4D25-A57B-2D66095D0892}">
      <dgm:prSet/>
      <dgm:spPr/>
      <dgm:t>
        <a:bodyPr/>
        <a:lstStyle/>
        <a:p>
          <a:endParaRPr lang="en-US"/>
        </a:p>
      </dgm:t>
    </dgm:pt>
    <dgm:pt modelId="{788553D5-C39A-478B-8622-9F6D9753B4E6}">
      <dgm:prSet phldrT="[Tekst]"/>
      <dgm:spPr/>
      <dgm:t>
        <a:bodyPr/>
        <a:lstStyle/>
        <a:p>
          <a:r>
            <a:rPr lang="hr-HR" b="1" dirty="0" smtClean="0">
              <a:sym typeface="Wingdings" panose="05000000000000000000" pitchFamily="2" charset="2"/>
            </a:rPr>
            <a:t>2 </a:t>
          </a:r>
          <a:r>
            <a:rPr lang="hr-HR" b="1" dirty="0" err="1" smtClean="0">
              <a:sym typeface="Wingdings" panose="05000000000000000000" pitchFamily="2" charset="2"/>
            </a:rPr>
            <a:t>services</a:t>
          </a:r>
          <a:r>
            <a:rPr lang="hr-HR" b="1" dirty="0" smtClean="0">
              <a:sym typeface="Wingdings" panose="05000000000000000000" pitchFamily="2" charset="2"/>
            </a:rPr>
            <a:t>/</a:t>
          </a:r>
          <a:r>
            <a:rPr lang="hr-HR" b="1" dirty="0" err="1" smtClean="0">
              <a:sym typeface="Wingdings" panose="05000000000000000000" pitchFamily="2" charset="2"/>
            </a:rPr>
            <a:t>month</a:t>
          </a:r>
          <a:endParaRPr lang="en-US" dirty="0"/>
        </a:p>
      </dgm:t>
    </dgm:pt>
    <dgm:pt modelId="{092BC133-EDE1-4DCA-803A-34CA3BD68D71}" type="parTrans" cxnId="{F21A9019-8A81-4EEB-A9EE-291078F2B79D}">
      <dgm:prSet/>
      <dgm:spPr/>
      <dgm:t>
        <a:bodyPr/>
        <a:lstStyle/>
        <a:p>
          <a:endParaRPr lang="en-US"/>
        </a:p>
      </dgm:t>
    </dgm:pt>
    <dgm:pt modelId="{67218790-1E19-4651-9B7C-566554B94A14}" type="sibTrans" cxnId="{F21A9019-8A81-4EEB-A9EE-291078F2B79D}">
      <dgm:prSet/>
      <dgm:spPr/>
      <dgm:t>
        <a:bodyPr/>
        <a:lstStyle/>
        <a:p>
          <a:endParaRPr lang="en-US"/>
        </a:p>
      </dgm:t>
    </dgm:pt>
    <dgm:pt modelId="{23861F19-6FFD-412F-9F0D-88F6BBB678A3}">
      <dgm:prSet phldrT="[Tekst]"/>
      <dgm:spPr/>
      <dgm:t>
        <a:bodyPr/>
        <a:lstStyle/>
        <a:p>
          <a:r>
            <a:rPr lang="hr-HR" b="1" dirty="0" smtClean="0"/>
            <a:t>3.402.321 </a:t>
          </a:r>
          <a:r>
            <a:rPr lang="hr-HR" dirty="0" err="1" smtClean="0"/>
            <a:t>uses</a:t>
          </a:r>
          <a:r>
            <a:rPr lang="hr-HR" dirty="0" smtClean="0"/>
            <a:t> </a:t>
          </a:r>
          <a:r>
            <a:rPr lang="hr-HR" dirty="0" err="1" smtClean="0"/>
            <a:t>of</a:t>
          </a:r>
          <a:r>
            <a:rPr lang="hr-HR" dirty="0" smtClean="0"/>
            <a:t> e-</a:t>
          </a:r>
          <a:r>
            <a:rPr lang="hr-HR" dirty="0" err="1" smtClean="0"/>
            <a:t>services</a:t>
          </a:r>
          <a:endParaRPr lang="en-US" dirty="0"/>
        </a:p>
      </dgm:t>
    </dgm:pt>
    <dgm:pt modelId="{CB1E5D5C-B319-499C-93BA-8A64135F7994}" type="parTrans" cxnId="{B915C60A-69B3-4039-A658-23F98F016EBB}">
      <dgm:prSet/>
      <dgm:spPr/>
      <dgm:t>
        <a:bodyPr/>
        <a:lstStyle/>
        <a:p>
          <a:endParaRPr lang="en-US"/>
        </a:p>
      </dgm:t>
    </dgm:pt>
    <dgm:pt modelId="{42C25499-6F26-4DDD-87F1-6DB70FB42C5A}" type="sibTrans" cxnId="{B915C60A-69B3-4039-A658-23F98F016EBB}">
      <dgm:prSet/>
      <dgm:spPr/>
      <dgm:t>
        <a:bodyPr/>
        <a:lstStyle/>
        <a:p>
          <a:endParaRPr lang="en-US"/>
        </a:p>
      </dgm:t>
    </dgm:pt>
    <dgm:pt modelId="{7D587BAA-266F-494D-93DC-97053717FBF1}" type="pres">
      <dgm:prSet presAssocID="{1E2A69DF-F6C0-41E9-91C3-5C7F877E5EA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6B01D9E-DA22-4B2D-859E-5123CF5A489D}" type="pres">
      <dgm:prSet presAssocID="{0B610CBC-D978-4E78-B907-2ACC21788DD0}" presName="horFlow" presStyleCnt="0"/>
      <dgm:spPr/>
    </dgm:pt>
    <dgm:pt modelId="{16F53AD7-1A65-4612-ABB1-8CC6D552C4AD}" type="pres">
      <dgm:prSet presAssocID="{0B610CBC-D978-4E78-B907-2ACC21788DD0}" presName="bigChev" presStyleLbl="node1" presStyleIdx="0" presStyleCnt="2"/>
      <dgm:spPr/>
      <dgm:t>
        <a:bodyPr/>
        <a:lstStyle/>
        <a:p>
          <a:endParaRPr lang="en-US"/>
        </a:p>
      </dgm:t>
    </dgm:pt>
    <dgm:pt modelId="{5C02E59E-861E-4983-8AE4-58D250FBD6BF}" type="pres">
      <dgm:prSet presAssocID="{BE0744F8-1D1A-4A22-8FD7-676D3BD08F16}" presName="parTrans" presStyleCnt="0"/>
      <dgm:spPr/>
    </dgm:pt>
    <dgm:pt modelId="{45E6BAE1-B8D8-4303-8D28-4E435F691517}" type="pres">
      <dgm:prSet presAssocID="{53B63FD3-5C7C-4F26-B4B5-51B081D0F2D6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9C0EDE-AA17-4D6E-BFC4-33843CE1BBB2}" type="pres">
      <dgm:prSet presAssocID="{0B610CBC-D978-4E78-B907-2ACC21788DD0}" presName="vSp" presStyleCnt="0"/>
      <dgm:spPr/>
    </dgm:pt>
    <dgm:pt modelId="{08436EE8-996A-4EC4-8631-E89B42FE2E8D}" type="pres">
      <dgm:prSet presAssocID="{B31D75C9-691C-4A67-AF0C-57DC254B39BA}" presName="horFlow" presStyleCnt="0"/>
      <dgm:spPr/>
    </dgm:pt>
    <dgm:pt modelId="{8AD2163A-D4C9-4BF0-9A40-5A75EFC1ADC2}" type="pres">
      <dgm:prSet presAssocID="{B31D75C9-691C-4A67-AF0C-57DC254B39BA}" presName="bigChev" presStyleLbl="node1" presStyleIdx="1" presStyleCnt="2"/>
      <dgm:spPr/>
      <dgm:t>
        <a:bodyPr/>
        <a:lstStyle/>
        <a:p>
          <a:endParaRPr lang="en-US"/>
        </a:p>
      </dgm:t>
    </dgm:pt>
    <dgm:pt modelId="{7BB5BFC8-9CD6-4ABF-94D4-76C6E9B03B34}" type="pres">
      <dgm:prSet presAssocID="{092BC133-EDE1-4DCA-803A-34CA3BD68D71}" presName="parTrans" presStyleCnt="0"/>
      <dgm:spPr/>
    </dgm:pt>
    <dgm:pt modelId="{8B605988-8D87-4D95-B5B6-5D8FB8ECE5A9}" type="pres">
      <dgm:prSet presAssocID="{788553D5-C39A-478B-8622-9F6D9753B4E6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5682E-AE99-4D0F-ABB7-5F4AAA7D69E6}" type="pres">
      <dgm:prSet presAssocID="{67218790-1E19-4651-9B7C-566554B94A14}" presName="sibTrans" presStyleCnt="0"/>
      <dgm:spPr/>
    </dgm:pt>
    <dgm:pt modelId="{55802D89-D3DE-428F-ABA9-29B67FF33A1B}" type="pres">
      <dgm:prSet presAssocID="{23861F19-6FFD-412F-9F0D-88F6BBB678A3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430DCE-B9BA-4AB5-9808-D0D767124D23}" type="presOf" srcId="{23861F19-6FFD-412F-9F0D-88F6BBB678A3}" destId="{55802D89-D3DE-428F-ABA9-29B67FF33A1B}" srcOrd="0" destOrd="0" presId="urn:microsoft.com/office/officeart/2005/8/layout/lProcess3"/>
    <dgm:cxn modelId="{68306F0C-0E1A-4567-8CB4-A3FFA0BC4C7C}" type="presOf" srcId="{0B610CBC-D978-4E78-B907-2ACC21788DD0}" destId="{16F53AD7-1A65-4612-ABB1-8CC6D552C4AD}" srcOrd="0" destOrd="0" presId="urn:microsoft.com/office/officeart/2005/8/layout/lProcess3"/>
    <dgm:cxn modelId="{F21A9019-8A81-4EEB-A9EE-291078F2B79D}" srcId="{B31D75C9-691C-4A67-AF0C-57DC254B39BA}" destId="{788553D5-C39A-478B-8622-9F6D9753B4E6}" srcOrd="0" destOrd="0" parTransId="{092BC133-EDE1-4DCA-803A-34CA3BD68D71}" sibTransId="{67218790-1E19-4651-9B7C-566554B94A14}"/>
    <dgm:cxn modelId="{40352E46-2214-4070-8A06-D5AC3770C87F}" srcId="{0B610CBC-D978-4E78-B907-2ACC21788DD0}" destId="{53B63FD3-5C7C-4F26-B4B5-51B081D0F2D6}" srcOrd="0" destOrd="0" parTransId="{BE0744F8-1D1A-4A22-8FD7-676D3BD08F16}" sibTransId="{07248D56-F9CE-492E-AC0C-0324BDE3327A}"/>
    <dgm:cxn modelId="{D723F9A7-49C8-4CD5-895D-DACC48D8792D}" srcId="{1E2A69DF-F6C0-41E9-91C3-5C7F877E5EAC}" destId="{0B610CBC-D978-4E78-B907-2ACC21788DD0}" srcOrd="0" destOrd="0" parTransId="{1355554E-25E7-4165-9AD7-594954FC7D53}" sibTransId="{492C1ED6-51EE-4F30-82DC-EA3D595855D2}"/>
    <dgm:cxn modelId="{B915C60A-69B3-4039-A658-23F98F016EBB}" srcId="{B31D75C9-691C-4A67-AF0C-57DC254B39BA}" destId="{23861F19-6FFD-412F-9F0D-88F6BBB678A3}" srcOrd="1" destOrd="0" parTransId="{CB1E5D5C-B319-499C-93BA-8A64135F7994}" sibTransId="{42C25499-6F26-4DDD-87F1-6DB70FB42C5A}"/>
    <dgm:cxn modelId="{9B9990DC-80B6-4132-B8E0-CB26B05812B4}" type="presOf" srcId="{1E2A69DF-F6C0-41E9-91C3-5C7F877E5EAC}" destId="{7D587BAA-266F-494D-93DC-97053717FBF1}" srcOrd="0" destOrd="0" presId="urn:microsoft.com/office/officeart/2005/8/layout/lProcess3"/>
    <dgm:cxn modelId="{DBCF33A0-7CAB-4254-AC45-FFB730163F5B}" type="presOf" srcId="{B31D75C9-691C-4A67-AF0C-57DC254B39BA}" destId="{8AD2163A-D4C9-4BF0-9A40-5A75EFC1ADC2}" srcOrd="0" destOrd="0" presId="urn:microsoft.com/office/officeart/2005/8/layout/lProcess3"/>
    <dgm:cxn modelId="{1E315274-A55D-4C5D-8101-5A3303C4CC95}" type="presOf" srcId="{788553D5-C39A-478B-8622-9F6D9753B4E6}" destId="{8B605988-8D87-4D95-B5B6-5D8FB8ECE5A9}" srcOrd="0" destOrd="0" presId="urn:microsoft.com/office/officeart/2005/8/layout/lProcess3"/>
    <dgm:cxn modelId="{4FCA8F69-652F-4D25-A57B-2D66095D0892}" srcId="{1E2A69DF-F6C0-41E9-91C3-5C7F877E5EAC}" destId="{B31D75C9-691C-4A67-AF0C-57DC254B39BA}" srcOrd="1" destOrd="0" parTransId="{57566B7A-D5C3-46CE-B149-34019EFE7A6A}" sibTransId="{279F10B3-DE9D-43DA-8F71-758A793E5A72}"/>
    <dgm:cxn modelId="{00B29DCA-4ECE-4114-964C-6FC9DE60FC81}" type="presOf" srcId="{53B63FD3-5C7C-4F26-B4B5-51B081D0F2D6}" destId="{45E6BAE1-B8D8-4303-8D28-4E435F691517}" srcOrd="0" destOrd="0" presId="urn:microsoft.com/office/officeart/2005/8/layout/lProcess3"/>
    <dgm:cxn modelId="{EBAD1822-C433-490B-82C6-D4771AE69C51}" type="presParOf" srcId="{7D587BAA-266F-494D-93DC-97053717FBF1}" destId="{C6B01D9E-DA22-4B2D-859E-5123CF5A489D}" srcOrd="0" destOrd="0" presId="urn:microsoft.com/office/officeart/2005/8/layout/lProcess3"/>
    <dgm:cxn modelId="{0E5FFECE-3438-489D-A21C-196CBA3DB542}" type="presParOf" srcId="{C6B01D9E-DA22-4B2D-859E-5123CF5A489D}" destId="{16F53AD7-1A65-4612-ABB1-8CC6D552C4AD}" srcOrd="0" destOrd="0" presId="urn:microsoft.com/office/officeart/2005/8/layout/lProcess3"/>
    <dgm:cxn modelId="{477E63A7-CCD9-4793-9871-AF22FAC37127}" type="presParOf" srcId="{C6B01D9E-DA22-4B2D-859E-5123CF5A489D}" destId="{5C02E59E-861E-4983-8AE4-58D250FBD6BF}" srcOrd="1" destOrd="0" presId="urn:microsoft.com/office/officeart/2005/8/layout/lProcess3"/>
    <dgm:cxn modelId="{D9CF4A27-3B86-41BB-88C8-C83878A490CB}" type="presParOf" srcId="{C6B01D9E-DA22-4B2D-859E-5123CF5A489D}" destId="{45E6BAE1-B8D8-4303-8D28-4E435F691517}" srcOrd="2" destOrd="0" presId="urn:microsoft.com/office/officeart/2005/8/layout/lProcess3"/>
    <dgm:cxn modelId="{467F0DC2-2F57-4990-9D0F-C3B20365B86C}" type="presParOf" srcId="{7D587BAA-266F-494D-93DC-97053717FBF1}" destId="{0C9C0EDE-AA17-4D6E-BFC4-33843CE1BBB2}" srcOrd="1" destOrd="0" presId="urn:microsoft.com/office/officeart/2005/8/layout/lProcess3"/>
    <dgm:cxn modelId="{419464AF-4C34-4524-AB20-7E461D16BBB9}" type="presParOf" srcId="{7D587BAA-266F-494D-93DC-97053717FBF1}" destId="{08436EE8-996A-4EC4-8631-E89B42FE2E8D}" srcOrd="2" destOrd="0" presId="urn:microsoft.com/office/officeart/2005/8/layout/lProcess3"/>
    <dgm:cxn modelId="{6F51A9A0-B826-46AA-93C9-467383692372}" type="presParOf" srcId="{08436EE8-996A-4EC4-8631-E89B42FE2E8D}" destId="{8AD2163A-D4C9-4BF0-9A40-5A75EFC1ADC2}" srcOrd="0" destOrd="0" presId="urn:microsoft.com/office/officeart/2005/8/layout/lProcess3"/>
    <dgm:cxn modelId="{88180EDC-E713-43C0-AD0E-4F0336451A18}" type="presParOf" srcId="{08436EE8-996A-4EC4-8631-E89B42FE2E8D}" destId="{7BB5BFC8-9CD6-4ABF-94D4-76C6E9B03B34}" srcOrd="1" destOrd="0" presId="urn:microsoft.com/office/officeart/2005/8/layout/lProcess3"/>
    <dgm:cxn modelId="{1E85DFA5-5DA3-4CA5-9752-A7D8B8485901}" type="presParOf" srcId="{08436EE8-996A-4EC4-8631-E89B42FE2E8D}" destId="{8B605988-8D87-4D95-B5B6-5D8FB8ECE5A9}" srcOrd="2" destOrd="0" presId="urn:microsoft.com/office/officeart/2005/8/layout/lProcess3"/>
    <dgm:cxn modelId="{63E0D65B-C99B-48F1-9088-E601627E909F}" type="presParOf" srcId="{08436EE8-996A-4EC4-8631-E89B42FE2E8D}" destId="{C5F5682E-AE99-4D0F-ABB7-5F4AAA7D69E6}" srcOrd="3" destOrd="0" presId="urn:microsoft.com/office/officeart/2005/8/layout/lProcess3"/>
    <dgm:cxn modelId="{1E3FDC79-60CF-4BAB-9843-93A35C3CD90B}" type="presParOf" srcId="{08436EE8-996A-4EC4-8631-E89B42FE2E8D}" destId="{55802D89-D3DE-428F-ABA9-29B67FF33A1B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53AD7-1A65-4612-ABB1-8CC6D552C4AD}">
      <dsp:nvSpPr>
        <dsp:cNvPr id="0" name=""/>
        <dsp:cNvSpPr/>
      </dsp:nvSpPr>
      <dsp:spPr>
        <a:xfrm>
          <a:off x="1922" y="960504"/>
          <a:ext cx="2971362" cy="11885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b="1" kern="1200" dirty="0" smtClean="0"/>
            <a:t>200.567 </a:t>
          </a:r>
          <a:r>
            <a:rPr lang="hr-HR" sz="2700" kern="1200" dirty="0" err="1" smtClean="0"/>
            <a:t>users</a:t>
          </a:r>
          <a:r>
            <a:rPr lang="hr-HR" sz="2700" kern="1200" dirty="0" smtClean="0"/>
            <a:t> </a:t>
          </a:r>
          <a:r>
            <a:rPr lang="hr-HR" sz="2700" kern="1200" dirty="0" err="1" smtClean="0"/>
            <a:t>of</a:t>
          </a:r>
          <a:r>
            <a:rPr lang="hr-HR" sz="2700" kern="1200" dirty="0" smtClean="0"/>
            <a:t> </a:t>
          </a:r>
          <a:r>
            <a:rPr lang="hr-HR" sz="2700" kern="1200" dirty="0" err="1" smtClean="0"/>
            <a:t>the</a:t>
          </a:r>
          <a:r>
            <a:rPr lang="hr-HR" sz="2700" kern="1200" dirty="0" smtClean="0"/>
            <a:t> portal </a:t>
          </a:r>
          <a:endParaRPr lang="en-US" sz="2700" kern="1200" dirty="0"/>
        </a:p>
      </dsp:txBody>
      <dsp:txXfrm>
        <a:off x="596194" y="960504"/>
        <a:ext cx="1782818" cy="1188544"/>
      </dsp:txXfrm>
    </dsp:sp>
    <dsp:sp modelId="{45E6BAE1-B8D8-4303-8D28-4E435F691517}">
      <dsp:nvSpPr>
        <dsp:cNvPr id="0" name=""/>
        <dsp:cNvSpPr/>
      </dsp:nvSpPr>
      <dsp:spPr>
        <a:xfrm>
          <a:off x="2587008" y="1061531"/>
          <a:ext cx="2466230" cy="98649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 dirty="0" smtClean="0"/>
            <a:t>400</a:t>
          </a:r>
          <a:r>
            <a:rPr lang="hr-HR" sz="1700" kern="1200" dirty="0" smtClean="0"/>
            <a:t> </a:t>
          </a:r>
          <a:r>
            <a:rPr lang="hr-HR" sz="1700" kern="1200" dirty="0" err="1" smtClean="0"/>
            <a:t>new</a:t>
          </a:r>
          <a:r>
            <a:rPr lang="hr-HR" sz="1700" kern="1200" dirty="0" smtClean="0"/>
            <a:t> </a:t>
          </a:r>
          <a:r>
            <a:rPr lang="hr-HR" sz="1700" kern="1200" dirty="0" err="1" smtClean="0"/>
            <a:t>users</a:t>
          </a:r>
          <a:r>
            <a:rPr lang="hr-HR" sz="1700" kern="1200" dirty="0" smtClean="0"/>
            <a:t> / </a:t>
          </a:r>
          <a:r>
            <a:rPr lang="hr-HR" sz="1700" kern="1200" dirty="0" err="1" smtClean="0"/>
            <a:t>day</a:t>
          </a:r>
          <a:endParaRPr lang="en-US" sz="1700" kern="1200" dirty="0"/>
        </a:p>
      </dsp:txBody>
      <dsp:txXfrm>
        <a:off x="3080254" y="1061531"/>
        <a:ext cx="1479738" cy="986492"/>
      </dsp:txXfrm>
    </dsp:sp>
    <dsp:sp modelId="{8AD2163A-D4C9-4BF0-9A40-5A75EFC1ADC2}">
      <dsp:nvSpPr>
        <dsp:cNvPr id="0" name=""/>
        <dsp:cNvSpPr/>
      </dsp:nvSpPr>
      <dsp:spPr>
        <a:xfrm>
          <a:off x="1922" y="2315446"/>
          <a:ext cx="2971362" cy="11885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 err="1" smtClean="0"/>
            <a:t>from</a:t>
          </a:r>
          <a:r>
            <a:rPr lang="hr-HR" sz="2700" kern="1200" dirty="0" smtClean="0"/>
            <a:t> </a:t>
          </a:r>
          <a:r>
            <a:rPr lang="hr-HR" sz="2700" b="1" kern="1200" dirty="0" smtClean="0"/>
            <a:t>14</a:t>
          </a:r>
          <a:r>
            <a:rPr lang="hr-HR" sz="2700" kern="1200" dirty="0" smtClean="0"/>
            <a:t> e-</a:t>
          </a:r>
          <a:r>
            <a:rPr lang="hr-HR" sz="2700" kern="1200" dirty="0" err="1" smtClean="0"/>
            <a:t>services</a:t>
          </a:r>
          <a:r>
            <a:rPr lang="hr-HR" sz="2700" kern="1200" dirty="0" smtClean="0"/>
            <a:t> to </a:t>
          </a:r>
          <a:r>
            <a:rPr lang="hr-HR" sz="2700" b="1" kern="1200" dirty="0" smtClean="0"/>
            <a:t>26</a:t>
          </a:r>
          <a:r>
            <a:rPr lang="hr-HR" sz="2700" kern="1200" dirty="0" smtClean="0"/>
            <a:t> </a:t>
          </a:r>
          <a:r>
            <a:rPr lang="hr-HR" sz="2700" kern="1200" dirty="0" err="1" smtClean="0"/>
            <a:t>services</a:t>
          </a:r>
          <a:r>
            <a:rPr lang="hr-HR" sz="2700" kern="1200" dirty="0" smtClean="0"/>
            <a:t> </a:t>
          </a:r>
          <a:endParaRPr lang="en-US" sz="2700" kern="1200" dirty="0"/>
        </a:p>
      </dsp:txBody>
      <dsp:txXfrm>
        <a:off x="596194" y="2315446"/>
        <a:ext cx="1782818" cy="1188544"/>
      </dsp:txXfrm>
    </dsp:sp>
    <dsp:sp modelId="{8B605988-8D87-4D95-B5B6-5D8FB8ECE5A9}">
      <dsp:nvSpPr>
        <dsp:cNvPr id="0" name=""/>
        <dsp:cNvSpPr/>
      </dsp:nvSpPr>
      <dsp:spPr>
        <a:xfrm>
          <a:off x="2587008" y="2416472"/>
          <a:ext cx="2466230" cy="98649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 dirty="0" smtClean="0">
              <a:sym typeface="Wingdings" panose="05000000000000000000" pitchFamily="2" charset="2"/>
            </a:rPr>
            <a:t>2 </a:t>
          </a:r>
          <a:r>
            <a:rPr lang="hr-HR" sz="1700" b="1" kern="1200" dirty="0" err="1" smtClean="0">
              <a:sym typeface="Wingdings" panose="05000000000000000000" pitchFamily="2" charset="2"/>
            </a:rPr>
            <a:t>services</a:t>
          </a:r>
          <a:r>
            <a:rPr lang="hr-HR" sz="1700" b="1" kern="1200" dirty="0" smtClean="0">
              <a:sym typeface="Wingdings" panose="05000000000000000000" pitchFamily="2" charset="2"/>
            </a:rPr>
            <a:t>/</a:t>
          </a:r>
          <a:r>
            <a:rPr lang="hr-HR" sz="1700" b="1" kern="1200" dirty="0" err="1" smtClean="0">
              <a:sym typeface="Wingdings" panose="05000000000000000000" pitchFamily="2" charset="2"/>
            </a:rPr>
            <a:t>month</a:t>
          </a:r>
          <a:endParaRPr lang="en-US" sz="1700" kern="1200" dirty="0"/>
        </a:p>
      </dsp:txBody>
      <dsp:txXfrm>
        <a:off x="3080254" y="2416472"/>
        <a:ext cx="1479738" cy="986492"/>
      </dsp:txXfrm>
    </dsp:sp>
    <dsp:sp modelId="{55802D89-D3DE-428F-ABA9-29B67FF33A1B}">
      <dsp:nvSpPr>
        <dsp:cNvPr id="0" name=""/>
        <dsp:cNvSpPr/>
      </dsp:nvSpPr>
      <dsp:spPr>
        <a:xfrm>
          <a:off x="4707966" y="2416472"/>
          <a:ext cx="2466230" cy="98649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 dirty="0" smtClean="0"/>
            <a:t>3.402.321 </a:t>
          </a:r>
          <a:r>
            <a:rPr lang="hr-HR" sz="1700" kern="1200" dirty="0" err="1" smtClean="0"/>
            <a:t>uses</a:t>
          </a:r>
          <a:r>
            <a:rPr lang="hr-HR" sz="1700" kern="1200" dirty="0" smtClean="0"/>
            <a:t> </a:t>
          </a:r>
          <a:r>
            <a:rPr lang="hr-HR" sz="1700" kern="1200" dirty="0" err="1" smtClean="0"/>
            <a:t>of</a:t>
          </a:r>
          <a:r>
            <a:rPr lang="hr-HR" sz="1700" kern="1200" dirty="0" smtClean="0"/>
            <a:t> e-</a:t>
          </a:r>
          <a:r>
            <a:rPr lang="hr-HR" sz="1700" kern="1200" dirty="0" err="1" smtClean="0"/>
            <a:t>services</a:t>
          </a:r>
          <a:endParaRPr lang="en-US" sz="1700" kern="1200" dirty="0"/>
        </a:p>
      </dsp:txBody>
      <dsp:txXfrm>
        <a:off x="5201212" y="2416472"/>
        <a:ext cx="1479738" cy="986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CDB2A-3925-48B1-B636-172CEB6FD6B4}" type="datetimeFigureOut">
              <a:rPr lang="hr-HR" smtClean="0"/>
              <a:t>11.11.2015.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17415"/>
            <a:ext cx="545592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BD10D-E345-4B9F-A5C1-0C0D5FDC88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782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BD10D-E345-4B9F-A5C1-0C0D5FDC8891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9236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E76CA-AA6A-41CC-A8FD-43B493F4ED84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8113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3588" y="609600"/>
            <a:ext cx="5341937" cy="4006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z="1600" smtClean="0">
                <a:latin typeface="Arial" charset="0"/>
              </a:rPr>
              <a:t>Drafting a new solution</a:t>
            </a:r>
            <a:r>
              <a:rPr lang="en-GB" sz="1600" smtClean="0">
                <a:latin typeface="Century Gothic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GB" smtClean="0">
                <a:latin typeface="Arial" charset="0"/>
              </a:rPr>
              <a:t>Preparing the tender dossier </a:t>
            </a:r>
            <a:r>
              <a:rPr lang="en-GB" smtClean="0">
                <a:latin typeface="Century Gothic" pitchFamily="34" charset="0"/>
              </a:rPr>
              <a:t>(</a:t>
            </a:r>
            <a:r>
              <a:rPr lang="en-GB" smtClean="0">
                <a:latin typeface="Arial" charset="0"/>
              </a:rPr>
              <a:t>framework agreement</a:t>
            </a:r>
            <a:r>
              <a:rPr lang="en-GB" smtClean="0">
                <a:latin typeface="Century Gothic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GB" smtClean="0">
                <a:latin typeface="Arial" charset="0"/>
              </a:rPr>
              <a:t>Implementation of public procurement procedure</a:t>
            </a:r>
            <a:endParaRPr lang="en-GB" smtClean="0">
              <a:latin typeface="Century Gothic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GB" smtClean="0">
                <a:latin typeface="Arial" charset="0"/>
              </a:rPr>
              <a:t>Selecting the tenderer(s) 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GB" smtClean="0">
                <a:latin typeface="Arial" charset="0"/>
              </a:rPr>
              <a:t>Signing a contract with the Ministry</a:t>
            </a:r>
            <a:endParaRPr lang="en-GB" smtClean="0">
              <a:latin typeface="Century Gothic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GB" smtClean="0">
                <a:latin typeface="Arial" charset="0"/>
              </a:rPr>
              <a:t>Signing a contract with a sub-contractor</a:t>
            </a:r>
            <a:endParaRPr lang="en-GB" smtClean="0">
              <a:latin typeface="Century Gothic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61453" y="9433106"/>
            <a:ext cx="2956869" cy="496570"/>
          </a:xfrm>
          <a:noFill/>
          <a:ln>
            <a:miter lim="800000"/>
            <a:headEnd/>
            <a:tailEnd/>
          </a:ln>
        </p:spPr>
        <p:txBody>
          <a:bodyPr wrap="square" lIns="92108" tIns="46054" rIns="92108" bIns="46054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8DF8A3-BC95-461B-AE20-EFF0E3EFFEA9}" type="slidenum">
              <a:rPr lang="hr-HR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hr-HR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806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1D075A-462F-410D-80CA-DD7377A3013A}" type="slidenum">
              <a:rPr lang="hr-HR" altLang="sr-Latn-RS"/>
              <a:pPr eaLnBrk="1" hangingPunct="1">
                <a:spcBef>
                  <a:spcPct val="0"/>
                </a:spcBef>
              </a:pPr>
              <a:t>21</a:t>
            </a:fld>
            <a:endParaRPr lang="hr-HR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59CACD-8BD3-4255-95CC-A225B8EE4E1D}" type="slidenum">
              <a:rPr lang="hr-HR" altLang="sr-Latn-RS"/>
              <a:pPr eaLnBrk="1" hangingPunct="1">
                <a:spcBef>
                  <a:spcPct val="0"/>
                </a:spcBef>
              </a:pPr>
              <a:t>22</a:t>
            </a:fld>
            <a:endParaRPr lang="hr-HR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5BE0E7-92AC-430D-A267-EFCD0773BC8D}" type="slidenum">
              <a:rPr lang="hr-HR" altLang="sr-Latn-RS"/>
              <a:pPr eaLnBrk="1" hangingPunct="1">
                <a:spcBef>
                  <a:spcPct val="0"/>
                </a:spcBef>
              </a:pPr>
              <a:t>23</a:t>
            </a:fld>
            <a:endParaRPr lang="hr-HR" altLang="sr-Latn-R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59CACD-8BD3-4255-95CC-A225B8EE4E1D}" type="slidenum">
              <a:rPr lang="hr-HR" altLang="sr-Latn-RS"/>
              <a:pPr eaLnBrk="1" hangingPunct="1">
                <a:spcBef>
                  <a:spcPct val="0"/>
                </a:spcBef>
              </a:pPr>
              <a:t>24</a:t>
            </a:fld>
            <a:endParaRPr lang="hr-HR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19C7-AF98-4B42-AF0C-DD14FA97663B}" type="datetime1">
              <a:rPr lang="hr-HR" smtClean="0"/>
              <a:t>11.11.2015.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INFuture2015: e-Institutions – Openness, Accessibility, and Preservation, Zagreb, 11.11.2015.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35A5-7B51-4628-99E4-428BBDFEE3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7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C275-DD47-4DEF-8275-F95B968FF13C}" type="datetime1">
              <a:rPr lang="hr-HR" smtClean="0"/>
              <a:t>11.11.2015.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INFuture2015: e-Institutions – Openness, Accessibility, and Preservation, Zagreb, 11.11.2015.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35A5-7B51-4628-99E4-428BBDFEE3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2604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7BA0-B0C2-4EB7-88B1-8FBF60F39C50}" type="datetime1">
              <a:rPr lang="hr-HR" smtClean="0"/>
              <a:t>11.11.2015.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INFuture2015: e-Institutions – Openness, Accessibility, and Preservation, Zagreb, 11.11.2015.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35A5-7B51-4628-99E4-428BBDFEE3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277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4E4B-C11E-4296-94C5-AA9E6C2A8950}" type="datetime1">
              <a:rPr lang="hr-HR" smtClean="0"/>
              <a:t>11.11.2015.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INFuture2015: e-Institutions – Openness, Accessibility, and Preservation, Zagreb, 11.11.2015.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35A5-7B51-4628-99E4-428BBDFEE3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349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793B-C791-4BA6-A211-785A72E54CDD}" type="datetime1">
              <a:rPr lang="hr-HR" smtClean="0"/>
              <a:t>11.11.2015.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INFuture2015: e-Institutions – Openness, Accessibility, and Preservation, Zagreb, 11.11.2015.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35A5-7B51-4628-99E4-428BBDFEE3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1731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149D-C276-44A8-BDA0-16E910A04B62}" type="datetime1">
              <a:rPr lang="hr-HR" smtClean="0"/>
              <a:t>11.11.2015.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INFuture2015: e-Institutions – Openness, Accessibility, and Preservation, Zagreb, 11.11.2015.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35A5-7B51-4628-99E4-428BBDFEE3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827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844B-2DE8-4061-B014-AC5069BFB1EB}" type="datetime1">
              <a:rPr lang="hr-HR" smtClean="0"/>
              <a:t>11.11.2015.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INFuture2015: e-Institutions – Openness, Accessibility, and Preservation, Zagreb, 11.11.2015.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35A5-7B51-4628-99E4-428BBDFEE3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960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96BD-E7A4-4718-A5BD-0B3E64F99BC1}" type="datetime1">
              <a:rPr lang="hr-HR" smtClean="0"/>
              <a:t>11.11.2015.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INFuture2015: e-Institutions – Openness, Accessibility, and Preservation, Zagreb, 11.11.2015.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35A5-7B51-4628-99E4-428BBDFEE3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514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4EEB-4355-49CB-9745-1A19BA82C514}" type="datetime1">
              <a:rPr lang="hr-HR" smtClean="0"/>
              <a:t>11.11.2015.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INFuture2015: e-Institutions – Openness, Accessibility, and Preservation, Zagreb, 11.11.2015.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35A5-7B51-4628-99E4-428BBDFEE3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62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10CE4-19E2-4C70-A7F8-800EA5D6EB8A}" type="datetime1">
              <a:rPr lang="hr-HR" smtClean="0"/>
              <a:t>11.11.2015.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INFuture2015: e-Institutions – Openness, Accessibility, and Preservation, Zagreb, 11.11.2015.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35A5-7B51-4628-99E4-428BBDFEE3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216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19B3-90C4-42E1-AFFC-3880C7D7EBBE}" type="datetime1">
              <a:rPr lang="hr-HR" smtClean="0"/>
              <a:t>11.11.2015.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INFuture2015: e-Institutions – Openness, Accessibility, and Preservation, Zagreb, 11.11.2015.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35A5-7B51-4628-99E4-428BBDFEE3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754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C6F91-5828-48AD-9235-4DB02D5E7E3E}" type="datetime1">
              <a:rPr lang="hr-HR" smtClean="0"/>
              <a:t>11.11.2015.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INFuture2015: e-Institutions – Openness, Accessibility, and Preservation, Zagreb, 11.11.2015.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935A5-7B51-4628-99E4-428BBDFEE3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12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wmf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95536" y="1700808"/>
            <a:ext cx="8352928" cy="2331691"/>
          </a:xfrm>
        </p:spPr>
        <p:txBody>
          <a:bodyPr>
            <a:normAutofit/>
          </a:bodyPr>
          <a:lstStyle/>
          <a:p>
            <a:r>
              <a:rPr lang="hr-HR" b="1" i="1" dirty="0"/>
              <a:t>e</a:t>
            </a:r>
            <a:r>
              <a:rPr lang="hr-HR" b="1" i="1" dirty="0" smtClean="0"/>
              <a:t>-Croatia </a:t>
            </a:r>
            <a:r>
              <a:rPr lang="hr-HR" b="1" i="1" dirty="0" smtClean="0"/>
              <a:t>2015</a:t>
            </a:r>
            <a:br>
              <a:rPr lang="hr-HR" b="1" i="1" dirty="0" smtClean="0"/>
            </a:br>
            <a:r>
              <a:rPr lang="hr-HR" b="1" i="1" dirty="0" smtClean="0"/>
              <a:t>                         </a:t>
            </a:r>
            <a:r>
              <a:rPr lang="hr-HR" b="1" i="1" dirty="0" err="1" smtClean="0"/>
              <a:t>going</a:t>
            </a:r>
            <a:r>
              <a:rPr lang="hr-HR" b="1" i="1" dirty="0" smtClean="0"/>
              <a:t> to 2020</a:t>
            </a:r>
            <a:r>
              <a:rPr lang="en-IE" i="1" dirty="0" smtClean="0"/>
              <a:t/>
            </a:r>
            <a:br>
              <a:rPr lang="en-IE" i="1" dirty="0" smtClean="0"/>
            </a:br>
            <a:endParaRPr lang="en-US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203648" y="4412704"/>
            <a:ext cx="6400800" cy="1752600"/>
          </a:xfrm>
        </p:spPr>
        <p:txBody>
          <a:bodyPr>
            <a:normAutofit fontScale="92500" lnSpcReduction="10000"/>
          </a:bodyPr>
          <a:lstStyle/>
          <a:p>
            <a:endParaRPr lang="hr-HR" dirty="0" smtClean="0"/>
          </a:p>
          <a:p>
            <a:pPr algn="r"/>
            <a:r>
              <a:rPr lang="hr-HR" sz="1900" dirty="0" smtClean="0"/>
              <a:t>mr. sc. Leda Lepri, dipl. ing.</a:t>
            </a:r>
          </a:p>
          <a:p>
            <a:pPr algn="r"/>
            <a:r>
              <a:rPr lang="en-US" sz="1900" dirty="0" smtClean="0"/>
              <a:t>Assistant Minister</a:t>
            </a:r>
          </a:p>
          <a:p>
            <a:pPr algn="r"/>
            <a:r>
              <a:rPr lang="en-US" sz="1900" dirty="0" smtClean="0"/>
              <a:t>Ministry of Public Administration</a:t>
            </a:r>
          </a:p>
          <a:p>
            <a:pPr algn="r"/>
            <a:r>
              <a:rPr lang="en-US" sz="1900" dirty="0" smtClean="0"/>
              <a:t>Republic  of Croatia</a:t>
            </a:r>
            <a:endParaRPr lang="en-US" sz="1900" dirty="0"/>
          </a:p>
        </p:txBody>
      </p:sp>
      <p:pic>
        <p:nvPicPr>
          <p:cNvPr id="4" name="Picture 2" descr="Screen shot 2014-12-16 at 10.36.42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Screen shot 2014-12-16 at 10.36.42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714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INFuture2015: e-Institutions – Openness, Accessibility, and Preservation, Zagreb, 11.11.2015.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48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hr-HR" b="1" dirty="0" smtClean="0"/>
              <a:t/>
            </a:r>
            <a:br>
              <a:rPr lang="hr-HR" b="1" dirty="0" smtClean="0"/>
            </a:br>
            <a:r>
              <a:rPr lang="en-IE" b="1" dirty="0" smtClean="0"/>
              <a:t>One username and  </a:t>
            </a:r>
            <a:br>
              <a:rPr lang="en-IE" b="1" dirty="0" smtClean="0"/>
            </a:br>
            <a:r>
              <a:rPr lang="en-IE" b="1" dirty="0" smtClean="0"/>
              <a:t>password for all services</a:t>
            </a:r>
            <a:r>
              <a:rPr lang="hr-HR" b="1" dirty="0" smtClean="0"/>
              <a:t> - NIAS</a:t>
            </a:r>
            <a:br>
              <a:rPr lang="hr-HR" b="1" dirty="0" smtClean="0"/>
            </a:br>
            <a:endParaRPr lang="en-IE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mtClean="0"/>
          </a:p>
          <a:p>
            <a:endParaRPr lang="hr-H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60313"/>
            <a:ext cx="7711382" cy="433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Screen shot 2014-12-16 at 10.36.42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niOkvir 5"/>
          <p:cNvSpPr txBox="1"/>
          <p:nvPr/>
        </p:nvSpPr>
        <p:spPr>
          <a:xfrm>
            <a:off x="552409" y="3157517"/>
            <a:ext cx="16433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Internet </a:t>
            </a:r>
            <a:endParaRPr lang="hr-HR" sz="1600" b="1" dirty="0" smtClean="0"/>
          </a:p>
          <a:p>
            <a:r>
              <a:rPr lang="en-US" sz="1600" b="1" dirty="0" smtClean="0"/>
              <a:t>banking access  integrated</a:t>
            </a:r>
          </a:p>
          <a:p>
            <a:endParaRPr lang="en-IE" sz="1600" b="1" dirty="0"/>
          </a:p>
        </p:txBody>
      </p:sp>
      <p:sp>
        <p:nvSpPr>
          <p:cNvPr id="7" name="Elipsasti oblačić 6"/>
          <p:cNvSpPr/>
          <p:nvPr/>
        </p:nvSpPr>
        <p:spPr>
          <a:xfrm>
            <a:off x="467544" y="2780928"/>
            <a:ext cx="1584177" cy="1584176"/>
          </a:xfrm>
          <a:prstGeom prst="wedgeEllipseCallout">
            <a:avLst>
              <a:gd name="adj1" fmla="val 84962"/>
              <a:gd name="adj2" fmla="val 703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683568" y="6356350"/>
            <a:ext cx="8064896" cy="365125"/>
          </a:xfrm>
        </p:spPr>
        <p:txBody>
          <a:bodyPr/>
          <a:lstStyle/>
          <a:p>
            <a:r>
              <a:rPr lang="en-US" smtClean="0"/>
              <a:t>INFuture2015: e-Institutions – Openness, Accessibility, and Preservation, Zagreb, 11.11.2015.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436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Personal </a:t>
            </a:r>
            <a:r>
              <a:rPr lang="hr-HR" b="1" dirty="0" err="1" smtClean="0"/>
              <a:t>Inbox</a:t>
            </a:r>
            <a:endParaRPr lang="hr-H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89" y="1556792"/>
            <a:ext cx="9044741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Screen shot 2014-12-16 at 10.36.42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142489" y="6506583"/>
            <a:ext cx="8605975" cy="365125"/>
          </a:xfrm>
        </p:spPr>
        <p:txBody>
          <a:bodyPr/>
          <a:lstStyle/>
          <a:p>
            <a:r>
              <a:rPr lang="en-US" smtClean="0"/>
              <a:t>INFuture2015: e-Institutions – Openness, Accessibility, and Preservation, Zagreb, 11.11.2015.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0017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r-HR" b="1" dirty="0" smtClean="0"/>
              <a:t>Top 5</a:t>
            </a:r>
            <a:r>
              <a:rPr lang="en-US" b="1" dirty="0" smtClean="0"/>
              <a:t> e-Services</a:t>
            </a:r>
            <a:r>
              <a:rPr lang="hr-HR" b="1" dirty="0" smtClean="0"/>
              <a:t/>
            </a:r>
            <a:br>
              <a:rPr lang="hr-HR" b="1" dirty="0" smtClean="0"/>
            </a:br>
            <a:r>
              <a:rPr lang="en-US" b="1" dirty="0" smtClean="0"/>
              <a:t>out of 25 </a:t>
            </a:r>
            <a:endParaRPr lang="en-US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e-Registry books </a:t>
            </a:r>
          </a:p>
          <a:p>
            <a:pPr lvl="1"/>
            <a:r>
              <a:rPr lang="en-US" dirty="0" smtClean="0"/>
              <a:t>allows citizens to get official personal documents online</a:t>
            </a:r>
          </a:p>
          <a:p>
            <a:r>
              <a:rPr lang="en-US" b="1" dirty="0" smtClean="0"/>
              <a:t>e-Prescription </a:t>
            </a:r>
          </a:p>
          <a:p>
            <a:pPr lvl="1"/>
            <a:r>
              <a:rPr lang="en-US" dirty="0" smtClean="0"/>
              <a:t>pick up a prescription in every pharmacy in Croatia</a:t>
            </a:r>
          </a:p>
          <a:p>
            <a:pPr lvl="1"/>
            <a:r>
              <a:rPr lang="en-US" dirty="0" smtClean="0"/>
              <a:t>access all prescriptions used in the past 6 months </a:t>
            </a:r>
          </a:p>
          <a:p>
            <a:r>
              <a:rPr lang="en-US" b="1" dirty="0" smtClean="0"/>
              <a:t>e-Consultations</a:t>
            </a:r>
          </a:p>
          <a:p>
            <a:pPr lvl="1"/>
            <a:r>
              <a:rPr lang="en-US" dirty="0" smtClean="0"/>
              <a:t>provides citizens with an opportunity to directly comment on legal and policy documents</a:t>
            </a:r>
          </a:p>
          <a:p>
            <a:r>
              <a:rPr lang="en-US" b="1" dirty="0" smtClean="0"/>
              <a:t>e-School Diary</a:t>
            </a:r>
          </a:p>
          <a:p>
            <a:pPr lvl="1"/>
            <a:r>
              <a:rPr lang="en-US" dirty="0" smtClean="0"/>
              <a:t> connects teachers, parents and students </a:t>
            </a:r>
          </a:p>
          <a:p>
            <a:pPr lvl="1"/>
            <a:r>
              <a:rPr lang="en-US" dirty="0" smtClean="0"/>
              <a:t>focuses on improving the quality of school education</a:t>
            </a:r>
          </a:p>
          <a:p>
            <a:r>
              <a:rPr lang="en-US" b="1" dirty="0" smtClean="0"/>
              <a:t>e-Voters List</a:t>
            </a:r>
          </a:p>
          <a:p>
            <a:pPr lvl="1"/>
            <a:r>
              <a:rPr lang="en-US" dirty="0" smtClean="0"/>
              <a:t>Allows citizens to register to vote on a specific polling station</a:t>
            </a:r>
            <a:endParaRPr lang="hr-HR" dirty="0" smtClean="0"/>
          </a:p>
          <a:p>
            <a:pPr marL="1828800" lvl="4" indent="0">
              <a:buNone/>
            </a:pPr>
            <a:endParaRPr lang="hr-HR" dirty="0" smtClean="0"/>
          </a:p>
          <a:p>
            <a:pPr marL="1828800" lvl="4" indent="0">
              <a:buNone/>
            </a:pPr>
            <a:r>
              <a:rPr lang="hr-HR" dirty="0" smtClean="0"/>
              <a:t>…</a:t>
            </a:r>
            <a:r>
              <a:rPr lang="hr-HR" b="1" dirty="0" err="1" smtClean="0"/>
              <a:t>crafts</a:t>
            </a:r>
            <a:endParaRPr lang="en-US" b="1" dirty="0" smtClean="0"/>
          </a:p>
          <a:p>
            <a:endParaRPr lang="hr-HR" dirty="0"/>
          </a:p>
        </p:txBody>
      </p:sp>
      <p:pic>
        <p:nvPicPr>
          <p:cNvPr id="4" name="Picture 2" descr="Screen shot 2014-12-16 at 10.36.42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mtClean="0"/>
              <a:t>INFuture2015: e-Institutions – Openness, Accessibility, and Preservation, Zagreb, 11.11.2015.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6574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hr-HR" altLang="sr-Latn-R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altLang="sr-Latn-R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a-IN" altLang="sr-Latn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r-HR" altLang="sr-Latn-RS" sz="3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a-IN" altLang="sr-Latn-RS" sz="36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r-HR" altLang="sr-Latn-R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itizens</a:t>
            </a:r>
            <a:r>
              <a:rPr lang="hr-HR" altLang="sr-Latn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r-HR" altLang="sr-Latn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altLang="sr-Latn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sr-Latn-R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ustomer</a:t>
            </a:r>
            <a:r>
              <a:rPr lang="en-US" altLang="sr-Latn-RS" sz="3600" b="1" dirty="0">
                <a:latin typeface="Arial" panose="020B0604020202020204" pitchFamily="34" charset="0"/>
                <a:cs typeface="Arial" panose="020B0604020202020204" pitchFamily="34" charset="0"/>
              </a:rPr>
              <a:t> Oriented </a:t>
            </a:r>
            <a:r>
              <a:rPr lang="ta-IN" altLang="sr-Latn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sr-Latn-RS" sz="3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a-IN" altLang="sr-Latn-RS" sz="36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sr-Latn-R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overnment</a:t>
            </a:r>
            <a:r>
              <a:rPr lang="hr-HR" altLang="sr-Latn-RS" sz="4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altLang="sr-Latn-R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8064896" cy="501650"/>
          </a:xfrm>
        </p:spPr>
        <p:txBody>
          <a:bodyPr/>
          <a:lstStyle/>
          <a:p>
            <a:r>
              <a:rPr lang="en-US" smtClean="0"/>
              <a:t>INFuture2015: e-Institutions – Openness, Accessibility, and Preservation, Zagreb, 11.11.2015.</a:t>
            </a:r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977" y="2708920"/>
            <a:ext cx="6078065" cy="341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Screen shot 2014-12-16 at 10.36.4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9752" cy="67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Screen shot 2014-12-16 at 10.36.42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niOkvir 2"/>
          <p:cNvSpPr txBox="1"/>
          <p:nvPr/>
        </p:nvSpPr>
        <p:spPr>
          <a:xfrm>
            <a:off x="395536" y="1484784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Awarded as best regional innovative solution for the improvement of public services in Europe in 2015. in Mexico City on  the summit of the  Open Government Partnership initiative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1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r-HR" b="1" dirty="0" smtClean="0"/>
              <a:t>3 </a:t>
            </a:r>
            <a:r>
              <a:rPr lang="hr-HR" b="1" dirty="0" err="1" smtClean="0"/>
              <a:t>years</a:t>
            </a:r>
            <a:r>
              <a:rPr lang="hr-HR" b="1" dirty="0" smtClean="0"/>
              <a:t> ago….</a:t>
            </a:r>
            <a:endParaRPr lang="hr-HR" b="1" dirty="0"/>
          </a:p>
        </p:txBody>
      </p:sp>
      <p:pic>
        <p:nvPicPr>
          <p:cNvPr id="1028" name="Picture 4" descr="Slikovni rezultat za karta hrvats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079" y="1844824"/>
            <a:ext cx="470141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185084"/>
            <a:ext cx="2334692" cy="1502958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836712"/>
            <a:ext cx="2157950" cy="161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323528" y="4185084"/>
            <a:ext cx="25133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Dubrovnik-Zagreb</a:t>
            </a:r>
          </a:p>
          <a:p>
            <a:r>
              <a:rPr lang="en-US" b="1" dirty="0" smtClean="0"/>
              <a:t>2 days out of office and</a:t>
            </a:r>
          </a:p>
          <a:p>
            <a:r>
              <a:rPr lang="en-US" dirty="0" smtClean="0"/>
              <a:t>Airplane:             </a:t>
            </a:r>
            <a:r>
              <a:rPr lang="hr-HR" dirty="0" smtClean="0"/>
              <a:t> 85 €</a:t>
            </a:r>
            <a:endParaRPr lang="en-US" dirty="0" smtClean="0"/>
          </a:p>
          <a:p>
            <a:r>
              <a:rPr lang="en-US" dirty="0" smtClean="0"/>
              <a:t>Bus:                     </a:t>
            </a:r>
            <a:r>
              <a:rPr lang="hr-HR" dirty="0" smtClean="0"/>
              <a:t> 50</a:t>
            </a:r>
            <a:r>
              <a:rPr lang="en-US" dirty="0" smtClean="0"/>
              <a:t> </a:t>
            </a:r>
            <a:r>
              <a:rPr lang="hr-HR" dirty="0"/>
              <a:t>€</a:t>
            </a:r>
            <a:endParaRPr lang="en-US" dirty="0" smtClean="0"/>
          </a:p>
          <a:p>
            <a:r>
              <a:rPr lang="en-US" dirty="0" err="1" smtClean="0"/>
              <a:t>Blablacar</a:t>
            </a:r>
            <a:r>
              <a:rPr lang="en-US" dirty="0" smtClean="0"/>
              <a:t>:           </a:t>
            </a:r>
            <a:r>
              <a:rPr lang="hr-HR" dirty="0" smtClean="0"/>
              <a:t> 45</a:t>
            </a:r>
            <a:r>
              <a:rPr lang="en-US" dirty="0" smtClean="0"/>
              <a:t> </a:t>
            </a:r>
            <a:r>
              <a:rPr lang="hr-HR" dirty="0"/>
              <a:t>€</a:t>
            </a:r>
            <a:endParaRPr lang="en-US" dirty="0" smtClean="0"/>
          </a:p>
          <a:p>
            <a:r>
              <a:rPr lang="en-US" dirty="0" smtClean="0"/>
              <a:t>Car:                  </a:t>
            </a:r>
            <a:r>
              <a:rPr lang="hr-HR" dirty="0" smtClean="0"/>
              <a:t>  160 €</a:t>
            </a:r>
            <a:endParaRPr lang="hr-HR" dirty="0"/>
          </a:p>
        </p:txBody>
      </p:sp>
      <p:pic>
        <p:nvPicPr>
          <p:cNvPr id="7" name="Picture 2" descr="Screen shot 2014-12-16 at 10.36.42 A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7375252" cy="365125"/>
          </a:xfrm>
        </p:spPr>
        <p:txBody>
          <a:bodyPr/>
          <a:lstStyle/>
          <a:p>
            <a:r>
              <a:rPr lang="en-US" dirty="0" smtClean="0"/>
              <a:t>September 30, 2015 -  Ministerial Conference on Information Society Development,  </a:t>
            </a:r>
            <a:r>
              <a:rPr lang="en-US" dirty="0" err="1" smtClean="0"/>
              <a:t>Budva</a:t>
            </a:r>
            <a:r>
              <a:rPr lang="en-US" dirty="0" smtClean="0"/>
              <a:t>, Montenegro</a:t>
            </a:r>
            <a:endParaRPr lang="hr-HR" dirty="0"/>
          </a:p>
        </p:txBody>
      </p:sp>
      <p:pic>
        <p:nvPicPr>
          <p:cNvPr id="9" name="Picture 4" descr="C:\Users\tvracic.SDUU\AppData\Local\Microsoft\Windows\Temporary Internet Files\Content.IE5\3VQUME1D\MC900078711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07498" y="1372971"/>
            <a:ext cx="848878" cy="20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523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b="1" dirty="0" err="1" smtClean="0"/>
              <a:t>Today</a:t>
            </a:r>
            <a:r>
              <a:rPr lang="hr-HR" b="1" dirty="0" smtClean="0"/>
              <a:t>…</a:t>
            </a:r>
            <a:endParaRPr lang="hr-HR" b="1" dirty="0"/>
          </a:p>
        </p:txBody>
      </p:sp>
      <p:pic>
        <p:nvPicPr>
          <p:cNvPr id="1028" name="Picture 4" descr="Slikovni rezultat za karta hrvats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3655"/>
            <a:ext cx="470141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143" y="4588889"/>
            <a:ext cx="1944216" cy="125158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79" y="1772816"/>
            <a:ext cx="3740160" cy="210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2678814" y="5515703"/>
            <a:ext cx="2829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Dubrovnik-Zagreb</a:t>
            </a:r>
          </a:p>
          <a:p>
            <a:r>
              <a:rPr lang="en-US" b="1" dirty="0" smtClean="0"/>
              <a:t>No day out of office</a:t>
            </a:r>
          </a:p>
          <a:p>
            <a:r>
              <a:rPr lang="en-US" b="1" dirty="0" smtClean="0"/>
              <a:t>Cost: 0 </a:t>
            </a:r>
            <a:r>
              <a:rPr lang="hr-HR" b="1" dirty="0" smtClean="0"/>
              <a:t>€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4268"/>
            <a:ext cx="1666183" cy="23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Screen shot 2014-12-16 at 10.36.42 AM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1169987" y="6356350"/>
            <a:ext cx="6714381" cy="365125"/>
          </a:xfrm>
        </p:spPr>
        <p:txBody>
          <a:bodyPr/>
          <a:lstStyle/>
          <a:p>
            <a:r>
              <a:rPr lang="en-US" dirty="0" smtClean="0"/>
              <a:t>September 30, 2015 -  Ministerial Conference on Information Society Development,  </a:t>
            </a:r>
            <a:r>
              <a:rPr lang="en-US" dirty="0" err="1" smtClean="0"/>
              <a:t>Budva</a:t>
            </a:r>
            <a:r>
              <a:rPr lang="en-US" dirty="0" smtClean="0"/>
              <a:t>, Montenegro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6768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r-HR" b="1" dirty="0"/>
              <a:t>e-</a:t>
            </a:r>
            <a:r>
              <a:rPr lang="hr-HR" b="1" dirty="0" err="1"/>
              <a:t>Citizens</a:t>
            </a:r>
            <a:r>
              <a:rPr lang="hr-HR" b="1" dirty="0"/>
              <a:t> </a:t>
            </a:r>
            <a:r>
              <a:rPr lang="hr-HR" b="1" dirty="0" err="1"/>
              <a:t>Statistics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INFuture2015: e-Institutions – Openness, Accessibility, and Preservation, Zagreb, 11.11.2015.</a:t>
            </a:r>
            <a:endParaRPr lang="hr-HR"/>
          </a:p>
        </p:txBody>
      </p:sp>
      <p:graphicFrame>
        <p:nvGraphicFramePr>
          <p:cNvPr id="8" name="Dijagram 7"/>
          <p:cNvGraphicFramePr/>
          <p:nvPr>
            <p:extLst>
              <p:ext uri="{D42A27DB-BD31-4B8C-83A1-F6EECF244321}">
                <p14:modId xmlns:p14="http://schemas.microsoft.com/office/powerpoint/2010/main" val="2846329440"/>
              </p:ext>
            </p:extLst>
          </p:nvPr>
        </p:nvGraphicFramePr>
        <p:xfrm>
          <a:off x="395536" y="2132856"/>
          <a:ext cx="717612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Screen shot 2014-12-16 at 10.36.42 AM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niOkvir 4"/>
          <p:cNvSpPr txBox="1"/>
          <p:nvPr/>
        </p:nvSpPr>
        <p:spPr>
          <a:xfrm>
            <a:off x="1763688" y="1412776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Croatia’s e-</a:t>
            </a:r>
            <a:r>
              <a:rPr lang="en-US" b="1" i="1" dirty="0" err="1">
                <a:solidFill>
                  <a:srgbClr val="FF0000"/>
                </a:solidFill>
              </a:rPr>
              <a:t>Građani</a:t>
            </a:r>
            <a:r>
              <a:rPr lang="en-US" b="1" i="1" dirty="0">
                <a:solidFill>
                  <a:srgbClr val="FF0000"/>
                </a:solidFill>
              </a:rPr>
              <a:t> (</a:t>
            </a:r>
            <a:r>
              <a:rPr lang="en-US" b="1" i="1" dirty="0" err="1">
                <a:solidFill>
                  <a:srgbClr val="FF0000"/>
                </a:solidFill>
              </a:rPr>
              <a:t>eCitizens</a:t>
            </a:r>
            <a:r>
              <a:rPr lang="en-US" b="1" i="1" dirty="0">
                <a:solidFill>
                  <a:srgbClr val="FF0000"/>
                </a:solidFill>
              </a:rPr>
              <a:t>) project was declared the best European </a:t>
            </a:r>
            <a:r>
              <a:rPr lang="en-US" b="1" i="1" dirty="0" err="1">
                <a:solidFill>
                  <a:srgbClr val="FF0000"/>
                </a:solidFill>
              </a:rPr>
              <a:t>eGovernment</a:t>
            </a:r>
            <a:r>
              <a:rPr lang="en-US" b="1" i="1" dirty="0">
                <a:solidFill>
                  <a:srgbClr val="FF0000"/>
                </a:solidFill>
              </a:rPr>
              <a:t> services project, in an awards ceremony at the Open Government Partnership Global Summit 2015 in Mexico 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6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r-HR" b="1" dirty="0" smtClean="0"/>
              <a:t> </a:t>
            </a:r>
            <a:r>
              <a:rPr lang="hr-HR" b="1" dirty="0" err="1" smtClean="0"/>
              <a:t>Strategies</a:t>
            </a:r>
            <a:endParaRPr lang="en-US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 smtClean="0"/>
              <a:t>Draft National Cyber Security Strategy</a:t>
            </a:r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dirty="0" smtClean="0"/>
              <a:t>Draft Broadband Development Strategy for the period od 2016. do 2020. </a:t>
            </a:r>
          </a:p>
          <a:p>
            <a:pPr lvl="1"/>
            <a:r>
              <a:rPr lang="en-US" dirty="0" smtClean="0"/>
              <a:t>Next Generation Access Networks 30 Mbit/s for all citizens; </a:t>
            </a:r>
          </a:p>
          <a:p>
            <a:pPr lvl="1"/>
            <a:r>
              <a:rPr lang="en-US" dirty="0" smtClean="0"/>
              <a:t>at least  50% of </a:t>
            </a:r>
            <a:r>
              <a:rPr lang="en-US" dirty="0" err="1" smtClean="0"/>
              <a:t>hoseholds</a:t>
            </a:r>
            <a:r>
              <a:rPr lang="en-US" dirty="0" smtClean="0"/>
              <a:t>  =&gt; 100 Mbit/s</a:t>
            </a:r>
          </a:p>
          <a:p>
            <a:pPr marL="457200" lvl="1" indent="0">
              <a:buNone/>
            </a:pPr>
            <a:endParaRPr lang="en-US" sz="3000" dirty="0" smtClean="0"/>
          </a:p>
          <a:p>
            <a:pPr lvl="1"/>
            <a:r>
              <a:rPr lang="en-US" sz="3000" dirty="0" smtClean="0"/>
              <a:t>Total IP allocation 	EUR 179,441,037 (ERDF) </a:t>
            </a:r>
          </a:p>
          <a:p>
            <a:pPr lvl="1"/>
            <a:endParaRPr lang="hr-HR" sz="3000" dirty="0"/>
          </a:p>
          <a:p>
            <a:endParaRPr lang="en-US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971600" y="6237312"/>
            <a:ext cx="7416824" cy="484163"/>
          </a:xfrm>
        </p:spPr>
        <p:txBody>
          <a:bodyPr/>
          <a:lstStyle/>
          <a:p>
            <a:r>
              <a:rPr lang="en-US" smtClean="0"/>
              <a:t>INFuture2015: e-Institutions – Openness, Accessibility, and Preservation, Zagreb, 11.11.2015.</a:t>
            </a:r>
            <a:endParaRPr lang="hr-HR" dirty="0"/>
          </a:p>
        </p:txBody>
      </p:sp>
      <p:pic>
        <p:nvPicPr>
          <p:cNvPr id="5" name="Picture 2" descr="Screen shot 2014-12-16 at 10.36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9752" cy="67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Screen shot 2014-12-16 at 10.36.42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903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r-HR" b="1" dirty="0" err="1" smtClean="0"/>
              <a:t>Strategies</a:t>
            </a:r>
            <a:endParaRPr lang="en-US" b="1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268761"/>
            <a:ext cx="4040188" cy="792088"/>
          </a:xfrm>
        </p:spPr>
        <p:txBody>
          <a:bodyPr>
            <a:noAutofit/>
          </a:bodyPr>
          <a:lstStyle/>
          <a:p>
            <a:r>
              <a:rPr lang="en-US" dirty="0" smtClean="0"/>
              <a:t>Public Administration Development Strategy </a:t>
            </a:r>
            <a:endParaRPr lang="en-US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simplification and modernization of administrative </a:t>
            </a:r>
            <a:r>
              <a:rPr lang="en-US" dirty="0" smtClean="0"/>
              <a:t>procedures</a:t>
            </a:r>
            <a:endParaRPr lang="hr-HR" dirty="0" smtClean="0"/>
          </a:p>
          <a:p>
            <a:r>
              <a:rPr lang="en-US" dirty="0"/>
              <a:t>improvement of the development and management of human </a:t>
            </a:r>
            <a:r>
              <a:rPr lang="en-US" dirty="0" smtClean="0"/>
              <a:t>resources</a:t>
            </a:r>
            <a:endParaRPr lang="hr-HR" dirty="0" smtClean="0"/>
          </a:p>
          <a:p>
            <a:r>
              <a:rPr lang="hr-HR" altLang="sr-Latn-RS" dirty="0" err="1"/>
              <a:t>new</a:t>
            </a:r>
            <a:r>
              <a:rPr lang="hr-HR" altLang="sr-Latn-RS" dirty="0"/>
              <a:t> </a:t>
            </a:r>
            <a:r>
              <a:rPr lang="en-US" dirty="0"/>
              <a:t>form of the administrative </a:t>
            </a:r>
            <a:r>
              <a:rPr lang="en-US" dirty="0" smtClean="0"/>
              <a:t>system</a:t>
            </a: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OP </a:t>
            </a:r>
            <a:r>
              <a:rPr lang="hr-HR" dirty="0"/>
              <a:t>EHR</a:t>
            </a:r>
            <a:r>
              <a:rPr lang="en-GB" dirty="0"/>
              <a:t>			EUR </a:t>
            </a:r>
            <a:r>
              <a:rPr lang="en-GB" dirty="0" smtClean="0"/>
              <a:t>88,076,944</a:t>
            </a:r>
            <a:r>
              <a:rPr lang="hr-HR" dirty="0" smtClean="0"/>
              <a:t> (ESF)</a:t>
            </a:r>
            <a:endParaRPr lang="en-GB" dirty="0"/>
          </a:p>
          <a:p>
            <a:endParaRPr lang="hr-HR" dirty="0" smtClean="0"/>
          </a:p>
          <a:p>
            <a:endParaRPr lang="en-US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4008" y="1124744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Draft e-Croatia 2020 Strategy</a:t>
            </a:r>
            <a:endParaRPr lang="en-US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700808"/>
            <a:ext cx="4041775" cy="442535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endParaRPr lang="hr-HR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/>
              <a:t>Shared Service Center as Cloud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Interoperability</a:t>
            </a:r>
          </a:p>
          <a:p>
            <a:pPr lvl="1">
              <a:lnSpc>
                <a:spcPct val="80000"/>
              </a:lnSpc>
            </a:pPr>
            <a:r>
              <a:rPr lang="hr-HR" dirty="0" err="1" smtClean="0"/>
              <a:t>Cloud</a:t>
            </a:r>
            <a:r>
              <a:rPr lang="hr-HR" dirty="0" smtClean="0"/>
              <a:t> </a:t>
            </a:r>
            <a:r>
              <a:rPr lang="hr-HR" dirty="0" err="1" smtClean="0"/>
              <a:t>infrastructure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Common solutions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Sectoral </a:t>
            </a:r>
            <a:r>
              <a:rPr lang="hr-HR" dirty="0" smtClean="0"/>
              <a:t>e-</a:t>
            </a:r>
            <a:r>
              <a:rPr lang="hr-HR" dirty="0" err="1" smtClean="0"/>
              <a:t>services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e-Health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e-Land Administration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e-Culture Strategy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e-Tourism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e-Justice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e-Inclusion</a:t>
            </a:r>
            <a:endParaRPr lang="hr-HR" dirty="0" smtClean="0"/>
          </a:p>
          <a:p>
            <a:pPr marL="457200" lvl="1" indent="0">
              <a:lnSpc>
                <a:spcPct val="80000"/>
              </a:lnSpc>
              <a:buNone/>
            </a:pPr>
            <a:endParaRPr lang="hr-HR" dirty="0"/>
          </a:p>
          <a:p>
            <a:pPr>
              <a:lnSpc>
                <a:spcPct val="80000"/>
              </a:lnSpc>
            </a:pPr>
            <a:r>
              <a:rPr lang="hr-HR" dirty="0" smtClean="0"/>
              <a:t>OP CC</a:t>
            </a:r>
            <a:r>
              <a:rPr lang="en-GB" dirty="0"/>
              <a:t>			EUR 104,447,155 (ERDF)</a:t>
            </a:r>
            <a:endParaRPr lang="en-US" dirty="0"/>
          </a:p>
          <a:p>
            <a:pPr>
              <a:lnSpc>
                <a:spcPct val="80000"/>
              </a:lnSpc>
              <a:buNone/>
            </a:pPr>
            <a:endParaRPr lang="en-GB" sz="3100" dirty="0"/>
          </a:p>
          <a:p>
            <a:endParaRPr lang="en-US" dirty="0"/>
          </a:p>
        </p:txBody>
      </p:sp>
      <p:pic>
        <p:nvPicPr>
          <p:cNvPr id="8" name="Picture 2" descr="Screen shot 2014-12-16 at 10.36.42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zervirano mjesto podnožja 3"/>
          <p:cNvSpPr>
            <a:spLocks noGrp="1"/>
          </p:cNvSpPr>
          <p:nvPr>
            <p:ph type="ftr" sz="quarter" idx="11"/>
          </p:nvPr>
        </p:nvSpPr>
        <p:spPr bwMode="auto">
          <a:xfrm>
            <a:off x="467544" y="6237312"/>
            <a:ext cx="8136904" cy="484163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B5A788"/>
                </a:solidFill>
                <a:latin typeface="Arial" charset="0"/>
                <a:cs typeface="Arial" charset="0"/>
              </a:rPr>
              <a:t>INFuture2015: e-Institutions – Openness, Accessibility, and Preservation, Zagreb, 11.11.2015.</a:t>
            </a:r>
            <a:endParaRPr lang="hr-HR" dirty="0" smtClean="0">
              <a:solidFill>
                <a:srgbClr val="B5A788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2" descr="Screen shot 2014-12-16 at 10.36.42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714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404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285875" y="4110038"/>
            <a:ext cx="1190625" cy="384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200">
                <a:solidFill>
                  <a:schemeClr val="tx1"/>
                </a:solidFill>
                <a:latin typeface="Arial" charset="0"/>
                <a:cs typeface="Arial" charset="0"/>
              </a:rPr>
              <a:t>Business requirements</a:t>
            </a:r>
          </a:p>
        </p:txBody>
      </p:sp>
      <p:grpSp>
        <p:nvGrpSpPr>
          <p:cNvPr id="18434" name="Group 40"/>
          <p:cNvGrpSpPr>
            <a:grpSpLocks/>
          </p:cNvGrpSpPr>
          <p:nvPr/>
        </p:nvGrpSpPr>
        <p:grpSpPr bwMode="auto">
          <a:xfrm>
            <a:off x="539750" y="2153280"/>
            <a:ext cx="8007350" cy="3703008"/>
            <a:chOff x="366683" y="1524344"/>
            <a:chExt cx="8491740" cy="4576012"/>
          </a:xfrm>
        </p:grpSpPr>
        <p:sp>
          <p:nvSpPr>
            <p:cNvPr id="3" name="Rectangle 2"/>
            <p:cNvSpPr/>
            <p:nvPr/>
          </p:nvSpPr>
          <p:spPr>
            <a:xfrm>
              <a:off x="2407125" y="2616268"/>
              <a:ext cx="6451298" cy="3195709"/>
            </a:xfrm>
            <a:prstGeom prst="rect">
              <a:avLst/>
            </a:prstGeom>
            <a:solidFill>
              <a:srgbClr val="FFCDCD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dirty="0">
                <a:solidFill>
                  <a:schemeClr val="tx1"/>
                </a:solidFill>
              </a:endParaRPr>
            </a:p>
          </p:txBody>
        </p:sp>
        <p:sp>
          <p:nvSpPr>
            <p:cNvPr id="58" name="Cloud 57"/>
            <p:cNvSpPr/>
            <p:nvPr/>
          </p:nvSpPr>
          <p:spPr>
            <a:xfrm>
              <a:off x="5142866" y="2714356"/>
              <a:ext cx="3572457" cy="2928909"/>
            </a:xfrm>
            <a:prstGeom prst="cloud">
              <a:avLst/>
            </a:prstGeom>
            <a:ln>
              <a:solidFill>
                <a:srgbClr val="FF9797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1734" y="3410780"/>
              <a:ext cx="1557267" cy="38450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hr-HR">
                  <a:solidFill>
                    <a:srgbClr val="000000"/>
                  </a:solidFill>
                  <a:latin typeface="Arial" charset="0"/>
                  <a:cs typeface="Arial" charset="0"/>
                </a:rPr>
                <a:t>PSB </a:t>
              </a:r>
              <a:r>
                <a:rPr lang="hr-HR">
                  <a:solidFill>
                    <a:srgbClr val="000000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1734" y="2257265"/>
              <a:ext cx="1557267" cy="38646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hr-HR">
                  <a:solidFill>
                    <a:srgbClr val="000000"/>
                  </a:solidFill>
                  <a:latin typeface="Arial" charset="0"/>
                  <a:cs typeface="Arial" charset="0"/>
                </a:rPr>
                <a:t>PSB </a:t>
              </a:r>
              <a:r>
                <a:rPr lang="hr-HR">
                  <a:solidFill>
                    <a:srgbClr val="000000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70050" y="4562335"/>
              <a:ext cx="1557268" cy="38646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hr-HR">
                  <a:solidFill>
                    <a:srgbClr val="000000"/>
                  </a:solidFill>
                  <a:latin typeface="Arial" charset="0"/>
                  <a:cs typeface="Arial" charset="0"/>
                </a:rPr>
                <a:t>PSB </a:t>
              </a:r>
              <a:r>
                <a:rPr lang="hr-HR">
                  <a:solidFill>
                    <a:srgbClr val="000000"/>
                  </a:solidFill>
                  <a:cs typeface="Arial" charset="0"/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6683" y="5715851"/>
              <a:ext cx="1557268" cy="38450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hr-HR">
                  <a:solidFill>
                    <a:srgbClr val="000000"/>
                  </a:solidFill>
                  <a:latin typeface="Arial" charset="0"/>
                  <a:cs typeface="Arial" charset="0"/>
                </a:rPr>
                <a:t>PSB </a:t>
              </a:r>
              <a:r>
                <a:rPr lang="hr-HR">
                  <a:solidFill>
                    <a:srgbClr val="000000"/>
                  </a:solidFill>
                  <a:cs typeface="Arial" charset="0"/>
                </a:rPr>
                <a:t>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03087" y="3850215"/>
              <a:ext cx="1097663" cy="508097"/>
            </a:xfrm>
            <a:prstGeom prst="rect">
              <a:avLst/>
            </a:prstGeom>
            <a:solidFill>
              <a:srgbClr val="FF9797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600">
                  <a:solidFill>
                    <a:srgbClr val="0D0D0D"/>
                  </a:solidFill>
                  <a:latin typeface="Arial" charset="0"/>
                  <a:cs typeface="Arial" charset="0"/>
                </a:rPr>
                <a:t>Analysis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53280" y="3854138"/>
              <a:ext cx="1139751" cy="506134"/>
            </a:xfrm>
            <a:prstGeom prst="rect">
              <a:avLst/>
            </a:prstGeom>
            <a:solidFill>
              <a:srgbClr val="FF9797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600">
                  <a:solidFill>
                    <a:srgbClr val="0D0D0D"/>
                  </a:solidFill>
                  <a:latin typeface="Arial" charset="0"/>
                  <a:cs typeface="Arial" charset="0"/>
                </a:rPr>
                <a:t>Proposal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4586" y="4215103"/>
              <a:ext cx="1237397" cy="790591"/>
            </a:xfrm>
            <a:prstGeom prst="rect">
              <a:avLst/>
            </a:prstGeom>
            <a:solidFill>
              <a:srgbClr val="FF9797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400">
                  <a:solidFill>
                    <a:srgbClr val="0D0D0D"/>
                  </a:solidFill>
                  <a:latin typeface="Arial" charset="0"/>
                  <a:cs typeface="Arial" charset="0"/>
                </a:rPr>
                <a:t>State Cloud service</a:t>
              </a:r>
              <a:endParaRPr lang="en-GB" sz="1400">
                <a:solidFill>
                  <a:srgbClr val="0D0D0D"/>
                </a:solidFill>
                <a:cs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144586" y="3000773"/>
              <a:ext cx="1220562" cy="584605"/>
            </a:xfrm>
            <a:prstGeom prst="rect">
              <a:avLst/>
            </a:prstGeom>
            <a:solidFill>
              <a:srgbClr val="FF9797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400">
                  <a:solidFill>
                    <a:srgbClr val="0D0D0D"/>
                  </a:solidFill>
                  <a:latin typeface="Arial" charset="0"/>
                  <a:cs typeface="Arial" charset="0"/>
                </a:rPr>
                <a:t>New </a:t>
              </a:r>
              <a:r>
                <a:rPr lang="en-GB" sz="1400">
                  <a:solidFill>
                    <a:srgbClr val="0D0D0D"/>
                  </a:solidFill>
                  <a:cs typeface="Arial" charset="0"/>
                </a:rPr>
                <a:t>IT </a:t>
              </a:r>
              <a:r>
                <a:rPr lang="en-GB" sz="1400">
                  <a:solidFill>
                    <a:srgbClr val="0D0D0D"/>
                  </a:solidFill>
                  <a:latin typeface="Arial" charset="0"/>
                  <a:cs typeface="Arial" charset="0"/>
                </a:rPr>
                <a:t>solution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7321358" y="1649118"/>
              <a:ext cx="1537065" cy="643458"/>
            </a:xfrm>
            <a:prstGeom prst="rect">
              <a:avLst/>
            </a:prstGeom>
            <a:gradFill flip="none" rotWithShape="1">
              <a:gsLst>
                <a:gs pos="0">
                  <a:srgbClr val="8CABF0">
                    <a:tint val="66000"/>
                    <a:satMod val="160000"/>
                  </a:srgbClr>
                </a:gs>
                <a:gs pos="50000">
                  <a:srgbClr val="8CABF0">
                    <a:tint val="44500"/>
                    <a:satMod val="160000"/>
                  </a:srgbClr>
                </a:gs>
                <a:gs pos="100000">
                  <a:srgbClr val="8CAB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600">
                  <a:solidFill>
                    <a:schemeClr val="tx2"/>
                  </a:solidFill>
                  <a:latin typeface="Arial" charset="0"/>
                  <a:cs typeface="Arial" charset="0"/>
                </a:rPr>
                <a:t>Private sector</a:t>
              </a:r>
            </a:p>
          </p:txBody>
        </p:sp>
        <p:cxnSp>
          <p:nvCxnSpPr>
            <p:cNvPr id="16" name="Elbow Connector 15"/>
            <p:cNvCxnSpPr>
              <a:endCxn id="6" idx="1"/>
            </p:cNvCxnSpPr>
            <p:nvPr/>
          </p:nvCxnSpPr>
          <p:spPr>
            <a:xfrm flipV="1">
              <a:off x="6429086" y="1970847"/>
              <a:ext cx="892272" cy="600299"/>
            </a:xfrm>
            <a:prstGeom prst="bentConnector3">
              <a:avLst>
                <a:gd name="adj1" fmla="val -1228"/>
              </a:avLst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6454338" y="2076782"/>
              <a:ext cx="690248" cy="3864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200">
                  <a:solidFill>
                    <a:schemeClr val="tx1"/>
                  </a:solidFill>
                  <a:latin typeface="Arial" charset="0"/>
                  <a:cs typeface="Arial" charset="0"/>
                </a:rPr>
                <a:t>Public procurement</a:t>
              </a:r>
            </a:p>
          </p:txBody>
        </p:sp>
        <p:cxnSp>
          <p:nvCxnSpPr>
            <p:cNvPr id="21" name="Straight Arrow Connector 20"/>
            <p:cNvCxnSpPr>
              <a:endCxn id="3" idx="1"/>
            </p:cNvCxnSpPr>
            <p:nvPr/>
          </p:nvCxnSpPr>
          <p:spPr>
            <a:xfrm>
              <a:off x="1929002" y="2451480"/>
              <a:ext cx="478123" cy="1763623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3" idx="1"/>
            </p:cNvCxnSpPr>
            <p:nvPr/>
          </p:nvCxnSpPr>
          <p:spPr>
            <a:xfrm>
              <a:off x="1929002" y="3603033"/>
              <a:ext cx="478123" cy="61207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3" idx="1"/>
            </p:cNvCxnSpPr>
            <p:nvPr/>
          </p:nvCxnSpPr>
          <p:spPr>
            <a:xfrm flipV="1">
              <a:off x="1927319" y="4215103"/>
              <a:ext cx="479806" cy="539485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3" idx="1"/>
            </p:cNvCxnSpPr>
            <p:nvPr/>
          </p:nvCxnSpPr>
          <p:spPr>
            <a:xfrm flipV="1">
              <a:off x="1923951" y="4215103"/>
              <a:ext cx="483173" cy="1693001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2" idx="3"/>
              <a:endCxn id="13" idx="1"/>
            </p:cNvCxnSpPr>
            <p:nvPr/>
          </p:nvCxnSpPr>
          <p:spPr>
            <a:xfrm>
              <a:off x="3600750" y="4103283"/>
              <a:ext cx="252530" cy="39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43" idx="3"/>
              <a:endCxn id="15" idx="1"/>
            </p:cNvCxnSpPr>
            <p:nvPr/>
          </p:nvCxnSpPr>
          <p:spPr>
            <a:xfrm flipV="1">
              <a:off x="6509895" y="3293075"/>
              <a:ext cx="634691" cy="7278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6" idx="2"/>
            </p:cNvCxnSpPr>
            <p:nvPr/>
          </p:nvCxnSpPr>
          <p:spPr>
            <a:xfrm rot="16200000" flipH="1">
              <a:off x="7934355" y="2448953"/>
              <a:ext cx="317805" cy="5051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43" idx="3"/>
              <a:endCxn id="14" idx="1"/>
            </p:cNvCxnSpPr>
            <p:nvPr/>
          </p:nvCxnSpPr>
          <p:spPr>
            <a:xfrm>
              <a:off x="6509895" y="4020889"/>
              <a:ext cx="634691" cy="5885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2309480" y="1929651"/>
              <a:ext cx="1190258" cy="3845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sz="12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81711" y="1524344"/>
              <a:ext cx="6969826" cy="3825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Strategic body </a:t>
              </a:r>
              <a:r>
                <a:rPr lang="en-GB" b="1" dirty="0">
                  <a:solidFill>
                    <a:schemeClr val="tx1"/>
                  </a:solidFill>
                  <a:cs typeface="Arial" charset="0"/>
                </a:rPr>
                <a:t>– </a:t>
              </a:r>
              <a:r>
                <a:rPr lang="en-GB" b="1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Ministry of Public Administration </a:t>
              </a:r>
              <a:endParaRPr lang="hr-HR" b="1" dirty="0" smtClean="0">
                <a:solidFill>
                  <a:schemeClr val="tx1"/>
                </a:solidFill>
                <a:latin typeface="Arial" charset="0"/>
                <a:cs typeface="Arial" charset="0"/>
              </a:endParaRPr>
            </a:p>
            <a:p>
              <a:pPr algn="ctr"/>
              <a:r>
                <a:rPr lang="en-GB" b="1" dirty="0" smtClean="0">
                  <a:solidFill>
                    <a:schemeClr val="tx1"/>
                  </a:solidFill>
                  <a:cs typeface="Arial" charset="0"/>
                </a:rPr>
                <a:t>(</a:t>
              </a:r>
              <a:r>
                <a:rPr lang="en-GB" b="1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e-Croatia Directorate</a:t>
              </a:r>
              <a:r>
                <a:rPr lang="en-GB" b="1" dirty="0">
                  <a:solidFill>
                    <a:schemeClr val="tx1"/>
                  </a:solidFill>
                  <a:cs typeface="Arial" charset="0"/>
                </a:rPr>
                <a:t>) 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285966" y="3644231"/>
              <a:ext cx="1223929" cy="755278"/>
            </a:xfrm>
            <a:prstGeom prst="rect">
              <a:avLst/>
            </a:prstGeom>
            <a:solidFill>
              <a:srgbClr val="FF9797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 sz="1200">
                <a:solidFill>
                  <a:srgbClr val="FFFFFF"/>
                </a:solidFill>
                <a:cs typeface="Arial" charset="0"/>
              </a:endParaRPr>
            </a:p>
            <a:p>
              <a:pPr algn="ctr"/>
              <a:r>
                <a:rPr lang="en-GB" sz="1200">
                  <a:solidFill>
                    <a:srgbClr val="0D0D0D"/>
                  </a:solidFill>
                  <a:latin typeface="Arial" charset="0"/>
                  <a:cs typeface="Arial" charset="0"/>
                </a:rPr>
                <a:t>The application of a transition</a:t>
              </a:r>
              <a:r>
                <a:rPr lang="en-GB" sz="1400">
                  <a:solidFill>
                    <a:srgbClr val="0D0D0D"/>
                  </a:solidFill>
                  <a:latin typeface="Arial" charset="0"/>
                  <a:cs typeface="Arial" charset="0"/>
                </a:rPr>
                <a:t> model</a:t>
              </a:r>
              <a:endParaRPr lang="en-GB" sz="1400">
                <a:solidFill>
                  <a:srgbClr val="0D0D0D"/>
                </a:solidFill>
                <a:cs typeface="Arial" charset="0"/>
              </a:endParaRPr>
            </a:p>
            <a:p>
              <a:pPr algn="ctr"/>
              <a:endParaRPr lang="en-GB" sz="14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440796" y="2718279"/>
              <a:ext cx="1697001" cy="3845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8435" name="Title 1"/>
          <p:cNvSpPr txBox="1">
            <a:spLocks/>
          </p:cNvSpPr>
          <p:nvPr/>
        </p:nvSpPr>
        <p:spPr bwMode="auto">
          <a:xfrm>
            <a:off x="251520" y="357188"/>
            <a:ext cx="8497193" cy="112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0"/>
              </a:spcBef>
              <a:buClr>
                <a:schemeClr val="tx2"/>
              </a:buClr>
            </a:pPr>
            <a:r>
              <a:rPr lang="en-GB" sz="3600" b="1" dirty="0">
                <a:latin typeface="+mj-lt"/>
                <a:ea typeface="+mj-ea"/>
                <a:cs typeface="+mj-cs"/>
              </a:rPr>
              <a:t>New Business </a:t>
            </a:r>
            <a:r>
              <a:rPr lang="en-GB" sz="3600" b="1" dirty="0" smtClean="0">
                <a:latin typeface="+mj-lt"/>
                <a:ea typeface="+mj-ea"/>
                <a:cs typeface="+mj-cs"/>
              </a:rPr>
              <a:t>Model</a:t>
            </a:r>
            <a:r>
              <a:rPr lang="hr-HR" sz="3600" b="1" dirty="0" smtClean="0">
                <a:latin typeface="+mj-lt"/>
                <a:ea typeface="+mj-ea"/>
                <a:cs typeface="+mj-cs"/>
              </a:rPr>
              <a:t> </a:t>
            </a:r>
            <a:r>
              <a:rPr lang="hr-HR" sz="3600" b="1" dirty="0" err="1" smtClean="0">
                <a:latin typeface="+mj-lt"/>
                <a:ea typeface="+mj-ea"/>
                <a:cs typeface="+mj-cs"/>
              </a:rPr>
              <a:t>Cloud</a:t>
            </a:r>
            <a:r>
              <a:rPr lang="hr-HR" sz="3600" b="1" dirty="0" smtClean="0">
                <a:latin typeface="+mj-lt"/>
                <a:ea typeface="+mj-ea"/>
                <a:cs typeface="+mj-cs"/>
              </a:rPr>
              <a:t> </a:t>
            </a:r>
            <a:r>
              <a:rPr lang="hr-HR" sz="3600" b="1" dirty="0" err="1" smtClean="0">
                <a:latin typeface="+mj-lt"/>
                <a:ea typeface="+mj-ea"/>
                <a:cs typeface="+mj-cs"/>
              </a:rPr>
              <a:t>Computing</a:t>
            </a:r>
            <a:endParaRPr lang="hr-HR" sz="36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18436" name="TextBox 41"/>
          <p:cNvSpPr txBox="1">
            <a:spLocks noChangeArrowheads="1"/>
          </p:cNvSpPr>
          <p:nvPr/>
        </p:nvSpPr>
        <p:spPr bwMode="auto">
          <a:xfrm>
            <a:off x="526256" y="1268760"/>
            <a:ext cx="81232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900" b="1" dirty="0">
                <a:solidFill>
                  <a:schemeClr val="tx2"/>
                </a:solidFill>
              </a:rPr>
              <a:t>A new business model, based on an analysis, was adopted by means of Governmental conclusion</a:t>
            </a:r>
            <a:endParaRPr lang="en-GB" sz="19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8438" name="Picture 2" descr="Screen shot 2014-12-16 at 10.36.42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zervirano mjesto podnožja 3"/>
          <p:cNvSpPr>
            <a:spLocks noGrp="1"/>
          </p:cNvSpPr>
          <p:nvPr>
            <p:ph type="ftr" sz="quarter" idx="11"/>
          </p:nvPr>
        </p:nvSpPr>
        <p:spPr bwMode="auto">
          <a:xfrm>
            <a:off x="467544" y="6237312"/>
            <a:ext cx="8136904" cy="484163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B5A788"/>
                </a:solidFill>
                <a:latin typeface="Arial" charset="0"/>
                <a:cs typeface="Arial" charset="0"/>
              </a:rPr>
              <a:t>INFuture2015: e-Institutions – Openness, Accessibility, and Preservation, Zagreb, 11.11.2015.</a:t>
            </a:r>
            <a:endParaRPr lang="hr-HR" dirty="0" smtClean="0">
              <a:solidFill>
                <a:srgbClr val="B5A788"/>
              </a:solidFill>
              <a:latin typeface="Arial" charset="0"/>
              <a:cs typeface="Arial" charset="0"/>
            </a:endParaRPr>
          </a:p>
        </p:txBody>
      </p:sp>
      <p:pic>
        <p:nvPicPr>
          <p:cNvPr id="35" name="Picture 2" descr="Screen shot 2014-12-16 at 10.36.42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981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79910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r-HR" sz="3100" b="1" dirty="0" smtClean="0"/>
              <a:t/>
            </a:r>
            <a:br>
              <a:rPr lang="hr-HR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The Committee  for the Coordination </a:t>
            </a:r>
            <a:br>
              <a:rPr lang="en-US" sz="3100" b="1" dirty="0" smtClean="0"/>
            </a:br>
            <a:r>
              <a:rPr lang="en-US" sz="3100" b="1" dirty="0" smtClean="0"/>
              <a:t>of the </a:t>
            </a:r>
            <a:r>
              <a:rPr lang="en-US" sz="3100" b="1" dirty="0" err="1" smtClean="0"/>
              <a:t>Informatization</a:t>
            </a:r>
            <a:r>
              <a:rPr lang="en-US" sz="3100" b="1" dirty="0" smtClean="0"/>
              <a:t> of the Public Sector 2012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395537" y="6237312"/>
            <a:ext cx="8352928" cy="484163"/>
          </a:xfrm>
        </p:spPr>
        <p:txBody>
          <a:bodyPr/>
          <a:lstStyle/>
          <a:p>
            <a:r>
              <a:rPr lang="en-US" smtClean="0"/>
              <a:t>INFuture2015: e-Institutions – Openness, Accessibility, and Preservation, Zagreb, 11.11.2015.</a:t>
            </a:r>
            <a:endParaRPr lang="hr-HR" dirty="0"/>
          </a:p>
        </p:txBody>
      </p:sp>
      <p:grpSp>
        <p:nvGrpSpPr>
          <p:cNvPr id="6" name="Grupa 5"/>
          <p:cNvGrpSpPr/>
          <p:nvPr/>
        </p:nvGrpSpPr>
        <p:grpSpPr>
          <a:xfrm>
            <a:off x="2843809" y="2060667"/>
            <a:ext cx="3600400" cy="1312748"/>
            <a:chOff x="1403693" y="2232246"/>
            <a:chExt cx="2563509" cy="160810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Zaobljeni pravokutnik 6"/>
            <p:cNvSpPr/>
            <p:nvPr/>
          </p:nvSpPr>
          <p:spPr>
            <a:xfrm>
              <a:off x="1403693" y="2232246"/>
              <a:ext cx="2563509" cy="1608109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Zaobljeni pravokutnik 4"/>
            <p:cNvSpPr/>
            <p:nvPr/>
          </p:nvSpPr>
          <p:spPr>
            <a:xfrm>
              <a:off x="1482194" y="2310747"/>
              <a:ext cx="2406507" cy="14511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/>
              <a:r>
                <a:rPr lang="en-US" sz="2400" b="1" dirty="0">
                  <a:cs typeface="Arial" panose="020B0604020202020204" pitchFamily="34" charset="0"/>
                </a:rPr>
                <a:t>Ms. </a:t>
              </a:r>
              <a:r>
                <a:rPr lang="en-US" sz="2400" b="1" dirty="0" err="1">
                  <a:cs typeface="Arial" panose="020B0604020202020204" pitchFamily="34" charset="0"/>
                </a:rPr>
                <a:t>Milanka</a:t>
              </a:r>
              <a:r>
                <a:rPr lang="en-US" sz="2400" b="1" dirty="0"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cs typeface="Arial" panose="020B0604020202020204" pitchFamily="34" charset="0"/>
                </a:rPr>
                <a:t>Opa</a:t>
              </a:r>
              <a:r>
                <a:rPr lang="hr-HR" sz="2400" b="1" dirty="0">
                  <a:cs typeface="Arial" panose="020B0604020202020204" pitchFamily="34" charset="0"/>
                </a:rPr>
                <a:t>č</a:t>
              </a:r>
              <a:r>
                <a:rPr lang="en-US" sz="2400" b="1" dirty="0" err="1">
                  <a:cs typeface="Arial" panose="020B0604020202020204" pitchFamily="34" charset="0"/>
                </a:rPr>
                <a:t>i</a:t>
              </a:r>
              <a:r>
                <a:rPr lang="hr-HR" sz="2400" b="1" dirty="0">
                  <a:cs typeface="Arial" panose="020B0604020202020204" pitchFamily="34" charset="0"/>
                </a:rPr>
                <a:t>ć</a:t>
              </a:r>
              <a:r>
                <a:rPr lang="en-US" sz="2400" b="1" dirty="0">
                  <a:cs typeface="Arial" panose="020B0604020202020204" pitchFamily="34" charset="0"/>
                </a:rPr>
                <a:t>, </a:t>
              </a:r>
              <a:r>
                <a:rPr lang="hr-HR" sz="2400" b="1" dirty="0" err="1">
                  <a:cs typeface="Arial" panose="020B0604020202020204" pitchFamily="34" charset="0"/>
                </a:rPr>
                <a:t>Deputy</a:t>
              </a:r>
              <a:r>
                <a:rPr lang="hr-HR" sz="2400" b="1" dirty="0">
                  <a:cs typeface="Arial" panose="020B0604020202020204" pitchFamily="34" charset="0"/>
                </a:rPr>
                <a:t> Prime </a:t>
              </a:r>
              <a:r>
                <a:rPr lang="en-US" sz="2400" b="1" dirty="0">
                  <a:cs typeface="Arial" panose="020B0604020202020204" pitchFamily="34" charset="0"/>
                </a:rPr>
                <a:t>Minister, President</a:t>
              </a:r>
              <a:endParaRPr lang="en-US" sz="2400" dirty="0"/>
            </a:p>
          </p:txBody>
        </p:sp>
      </p:grpSp>
      <p:grpSp>
        <p:nvGrpSpPr>
          <p:cNvPr id="18" name="Grupa 17"/>
          <p:cNvGrpSpPr/>
          <p:nvPr/>
        </p:nvGrpSpPr>
        <p:grpSpPr>
          <a:xfrm>
            <a:off x="4067944" y="4607450"/>
            <a:ext cx="3960440" cy="1312748"/>
            <a:chOff x="1403693" y="2232246"/>
            <a:chExt cx="2711404" cy="160810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Zaobljeni pravokutnik 18"/>
            <p:cNvSpPr/>
            <p:nvPr/>
          </p:nvSpPr>
          <p:spPr>
            <a:xfrm>
              <a:off x="1403693" y="2232246"/>
              <a:ext cx="2563509" cy="1608109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Zaobljeni pravokutnik 4"/>
            <p:cNvSpPr/>
            <p:nvPr/>
          </p:nvSpPr>
          <p:spPr>
            <a:xfrm>
              <a:off x="1482194" y="2310747"/>
              <a:ext cx="2632903" cy="14511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1600" b="1" dirty="0" smtClean="0">
                <a:latin typeface="+mj-lt"/>
                <a:cs typeface="Arial" panose="020B0604020202020204" pitchFamily="34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err="1" smtClean="0">
                  <a:latin typeface="+mj-lt"/>
                  <a:cs typeface="Arial" panose="020B0604020202020204" pitchFamily="34" charset="0"/>
                </a:rPr>
                <a:t>L.Lepri</a:t>
              </a:r>
              <a:r>
                <a:rPr lang="en-US" b="1" dirty="0" smtClean="0">
                  <a:latin typeface="+mj-lt"/>
                  <a:cs typeface="Arial" panose="020B0604020202020204" pitchFamily="34" charset="0"/>
                </a:rPr>
                <a:t>, </a:t>
              </a:r>
              <a:r>
                <a:rPr lang="hr-HR" b="1" dirty="0" smtClean="0">
                  <a:latin typeface="+mj-lt"/>
                  <a:cs typeface="Arial" panose="020B0604020202020204" pitchFamily="34" charset="0"/>
                </a:rPr>
                <a:t>AM, </a:t>
              </a:r>
              <a:r>
                <a:rPr lang="en-US" b="1" dirty="0" smtClean="0">
                  <a:latin typeface="+mj-lt"/>
                  <a:cs typeface="Arial" panose="020B0604020202020204" pitchFamily="34" charset="0"/>
                </a:rPr>
                <a:t>coordinator</a:t>
              </a:r>
              <a:endParaRPr lang="hr-HR" b="1" dirty="0" smtClean="0">
                <a:latin typeface="+mj-lt"/>
                <a:cs typeface="Arial" panose="020B0604020202020204" pitchFamily="34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prstClr val="white"/>
                  </a:solidFill>
                  <a:cs typeface="Arial" panose="020B0604020202020204" pitchFamily="34" charset="0"/>
                </a:rPr>
                <a:t>D. </a:t>
              </a:r>
              <a:r>
                <a:rPr lang="en-US" b="1" dirty="0" err="1">
                  <a:solidFill>
                    <a:prstClr val="white"/>
                  </a:solidFill>
                  <a:cs typeface="Arial" panose="020B0604020202020204" pitchFamily="34" charset="0"/>
                </a:rPr>
                <a:t>Parić</a:t>
              </a:r>
              <a:r>
                <a:rPr lang="en-US" b="1" dirty="0">
                  <a:solidFill>
                    <a:prstClr val="white"/>
                  </a:solidFill>
                  <a:cs typeface="Arial" panose="020B0604020202020204" pitchFamily="34" charset="0"/>
                </a:rPr>
                <a:t>,  adviser to the President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smtClean="0">
                  <a:latin typeface="+mj-lt"/>
                  <a:cs typeface="Arial" panose="020B0604020202020204" pitchFamily="34" charset="0"/>
                </a:rPr>
                <a:t> </a:t>
              </a:r>
              <a:endParaRPr lang="en-US" sz="2400" b="1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upa 20"/>
          <p:cNvGrpSpPr/>
          <p:nvPr/>
        </p:nvGrpSpPr>
        <p:grpSpPr>
          <a:xfrm>
            <a:off x="1138474" y="3873612"/>
            <a:ext cx="2219745" cy="1312748"/>
            <a:chOff x="1403693" y="2232246"/>
            <a:chExt cx="2563509" cy="160810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" name="Zaobljeni pravokutnik 21"/>
            <p:cNvSpPr/>
            <p:nvPr/>
          </p:nvSpPr>
          <p:spPr>
            <a:xfrm>
              <a:off x="1403693" y="2232246"/>
              <a:ext cx="2563509" cy="1608109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Zaobljeni pravokutnik 4"/>
            <p:cNvSpPr/>
            <p:nvPr/>
          </p:nvSpPr>
          <p:spPr>
            <a:xfrm>
              <a:off x="1482194" y="2310747"/>
              <a:ext cx="2406507" cy="14511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+mj-lt"/>
                  <a:cs typeface="Arial" panose="020B0604020202020204" pitchFamily="34" charset="0"/>
                </a:rPr>
                <a:t>11 Ministers, members</a:t>
              </a:r>
              <a:r>
                <a:rPr lang="en-US" sz="2400" kern="1200" dirty="0" smtClean="0">
                  <a:latin typeface="+mj-lt"/>
                  <a:cs typeface="Arial" panose="020B0604020202020204" pitchFamily="34" charset="0"/>
                </a:rPr>
                <a:t/>
              </a:r>
              <a:br>
                <a:rPr lang="en-US" sz="2400" kern="1200" dirty="0" smtClean="0">
                  <a:latin typeface="+mj-lt"/>
                  <a:cs typeface="Arial" panose="020B0604020202020204" pitchFamily="34" charset="0"/>
                </a:rPr>
              </a:br>
              <a:endParaRPr lang="en-US" sz="2400" kern="1200" dirty="0"/>
            </a:p>
          </p:txBody>
        </p:sp>
      </p:grpSp>
      <p:pic>
        <p:nvPicPr>
          <p:cNvPr id="52" name="Picture 2" descr="Screen shot 2014-12-16 at 10.36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9752" cy="67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a 14"/>
          <p:cNvGrpSpPr/>
          <p:nvPr/>
        </p:nvGrpSpPr>
        <p:grpSpPr>
          <a:xfrm>
            <a:off x="1290874" y="4026012"/>
            <a:ext cx="2219745" cy="1312748"/>
            <a:chOff x="1403693" y="2232246"/>
            <a:chExt cx="2563509" cy="160810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Zaobljeni pravokutnik 15"/>
            <p:cNvSpPr/>
            <p:nvPr/>
          </p:nvSpPr>
          <p:spPr>
            <a:xfrm>
              <a:off x="1403693" y="2232246"/>
              <a:ext cx="2563509" cy="1608109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Zaobljeni pravokutnik 4"/>
            <p:cNvSpPr/>
            <p:nvPr/>
          </p:nvSpPr>
          <p:spPr>
            <a:xfrm>
              <a:off x="1482194" y="2310747"/>
              <a:ext cx="2406507" cy="14511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+mj-lt"/>
                  <a:cs typeface="Arial" panose="020B0604020202020204" pitchFamily="34" charset="0"/>
                </a:rPr>
                <a:t>11 Ministers, members</a:t>
              </a:r>
              <a:r>
                <a:rPr lang="en-US" sz="2400" kern="1200" dirty="0" smtClean="0">
                  <a:latin typeface="+mj-lt"/>
                  <a:cs typeface="Arial" panose="020B0604020202020204" pitchFamily="34" charset="0"/>
                </a:rPr>
                <a:t/>
              </a:r>
              <a:br>
                <a:rPr lang="en-US" sz="2400" kern="1200" dirty="0" smtClean="0">
                  <a:latin typeface="+mj-lt"/>
                  <a:cs typeface="Arial" panose="020B0604020202020204" pitchFamily="34" charset="0"/>
                </a:rPr>
              </a:br>
              <a:endParaRPr lang="en-US" sz="2400" kern="1200" dirty="0"/>
            </a:p>
          </p:txBody>
        </p:sp>
      </p:grpSp>
      <p:grpSp>
        <p:nvGrpSpPr>
          <p:cNvPr id="24" name="Grupa 23"/>
          <p:cNvGrpSpPr/>
          <p:nvPr/>
        </p:nvGrpSpPr>
        <p:grpSpPr>
          <a:xfrm>
            <a:off x="1443274" y="4178412"/>
            <a:ext cx="2219745" cy="1312748"/>
            <a:chOff x="1403693" y="2232246"/>
            <a:chExt cx="2563509" cy="160810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Zaobljeni pravokutnik 24"/>
            <p:cNvSpPr/>
            <p:nvPr/>
          </p:nvSpPr>
          <p:spPr>
            <a:xfrm>
              <a:off x="1403693" y="2232246"/>
              <a:ext cx="2563509" cy="1608109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Zaobljeni pravokutnik 4"/>
            <p:cNvSpPr/>
            <p:nvPr/>
          </p:nvSpPr>
          <p:spPr>
            <a:xfrm>
              <a:off x="1482194" y="2310747"/>
              <a:ext cx="2406507" cy="14511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+mj-lt"/>
                  <a:cs typeface="Arial" panose="020B0604020202020204" pitchFamily="34" charset="0"/>
                </a:rPr>
                <a:t>11 Ministers, members</a:t>
              </a:r>
              <a:r>
                <a:rPr lang="en-US" sz="2400" kern="1200" dirty="0" smtClean="0">
                  <a:latin typeface="+mj-lt"/>
                  <a:cs typeface="Arial" panose="020B0604020202020204" pitchFamily="34" charset="0"/>
                </a:rPr>
                <a:t/>
              </a:r>
              <a:br>
                <a:rPr lang="en-US" sz="2400" kern="1200" dirty="0" smtClean="0">
                  <a:latin typeface="+mj-lt"/>
                  <a:cs typeface="Arial" panose="020B0604020202020204" pitchFamily="34" charset="0"/>
                </a:rPr>
              </a:br>
              <a:endParaRPr lang="en-US" sz="2400" kern="1200" dirty="0"/>
            </a:p>
          </p:txBody>
        </p:sp>
      </p:grpSp>
      <p:grpSp>
        <p:nvGrpSpPr>
          <p:cNvPr id="27" name="Grupa 26"/>
          <p:cNvGrpSpPr/>
          <p:nvPr/>
        </p:nvGrpSpPr>
        <p:grpSpPr>
          <a:xfrm>
            <a:off x="1595674" y="4330812"/>
            <a:ext cx="2219745" cy="1312748"/>
            <a:chOff x="1403693" y="2232246"/>
            <a:chExt cx="2563509" cy="160810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8" name="Zaobljeni pravokutnik 27"/>
            <p:cNvSpPr/>
            <p:nvPr/>
          </p:nvSpPr>
          <p:spPr>
            <a:xfrm>
              <a:off x="1403693" y="2232246"/>
              <a:ext cx="2563509" cy="1608109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Zaobljeni pravokutnik 4"/>
            <p:cNvSpPr/>
            <p:nvPr/>
          </p:nvSpPr>
          <p:spPr>
            <a:xfrm>
              <a:off x="1482194" y="2310747"/>
              <a:ext cx="2406507" cy="14511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+mj-lt"/>
                  <a:cs typeface="Arial" panose="020B0604020202020204" pitchFamily="34" charset="0"/>
                </a:rPr>
                <a:t>11 Ministers, members</a:t>
              </a:r>
              <a:r>
                <a:rPr lang="en-US" sz="2400" kern="1200" dirty="0" smtClean="0">
                  <a:latin typeface="+mj-lt"/>
                  <a:cs typeface="Arial" panose="020B0604020202020204" pitchFamily="34" charset="0"/>
                </a:rPr>
                <a:t/>
              </a:r>
              <a:br>
                <a:rPr lang="en-US" sz="2400" kern="1200" dirty="0" smtClean="0">
                  <a:latin typeface="+mj-lt"/>
                  <a:cs typeface="Arial" panose="020B0604020202020204" pitchFamily="34" charset="0"/>
                </a:rPr>
              </a:br>
              <a:endParaRPr lang="en-US" sz="2400" kern="1200" dirty="0"/>
            </a:p>
          </p:txBody>
        </p:sp>
      </p:grpSp>
      <p:pic>
        <p:nvPicPr>
          <p:cNvPr id="30" name="Picture 2" descr="Screen shot 2014-12-16 at 10.36.42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93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2195513" y="115888"/>
            <a:ext cx="6502400" cy="1009650"/>
          </a:xfrm>
        </p:spPr>
        <p:txBody>
          <a:bodyPr/>
          <a:lstStyle/>
          <a:p>
            <a:pPr eaLnBrk="1" hangingPunct="1"/>
            <a:r>
              <a:rPr lang="en-GB" b="1" smtClean="0"/>
              <a:t>e-</a:t>
            </a:r>
            <a:r>
              <a:rPr lang="en-GB" b="1" smtClean="0">
                <a:latin typeface="Arial" charset="0"/>
              </a:rPr>
              <a:t>Croatia</a:t>
            </a:r>
            <a:r>
              <a:rPr lang="en-GB" b="1" smtClean="0"/>
              <a:t> 2020</a:t>
            </a:r>
            <a:r>
              <a:rPr lang="en-GB" b="1" smtClean="0">
                <a:latin typeface="Arial" charset="0"/>
              </a:rPr>
              <a:t> Strategy</a:t>
            </a:r>
          </a:p>
        </p:txBody>
      </p:sp>
      <p:pic>
        <p:nvPicPr>
          <p:cNvPr id="24580" name="Picture 2" descr="Screen shot 2014-12-16 at 10.36.42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zervirano mjesto podnožja 3"/>
          <p:cNvSpPr>
            <a:spLocks noGrp="1"/>
          </p:cNvSpPr>
          <p:nvPr>
            <p:ph type="ftr" sz="quarter" idx="11"/>
          </p:nvPr>
        </p:nvSpPr>
        <p:spPr bwMode="auto">
          <a:xfrm>
            <a:off x="467544" y="6383770"/>
            <a:ext cx="8136904" cy="484163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B5A788"/>
                </a:solidFill>
                <a:latin typeface="Arial" charset="0"/>
                <a:cs typeface="Arial" charset="0"/>
              </a:rPr>
              <a:t>INFuture2015: e-Institutions – Openness, Accessibility, and Preservation, Zagreb, 11.11.2015.</a:t>
            </a:r>
            <a:endParaRPr lang="hr-HR" dirty="0" smtClean="0">
              <a:solidFill>
                <a:srgbClr val="B5A788"/>
              </a:solidFill>
              <a:latin typeface="Arial" charset="0"/>
              <a:cs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481488" cy="270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afikon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403315"/>
              </p:ext>
            </p:extLst>
          </p:nvPr>
        </p:nvGraphicFramePr>
        <p:xfrm>
          <a:off x="3419872" y="3573016"/>
          <a:ext cx="534033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kstniOkvir 2"/>
          <p:cNvSpPr txBox="1"/>
          <p:nvPr/>
        </p:nvSpPr>
        <p:spPr>
          <a:xfrm>
            <a:off x="5364088" y="278092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Most </a:t>
            </a:r>
            <a:r>
              <a:rPr lang="hr-HR" b="1" dirty="0" err="1" smtClean="0"/>
              <a:t>important</a:t>
            </a:r>
            <a:r>
              <a:rPr lang="hr-HR" b="1" dirty="0" smtClean="0"/>
              <a:t> e-</a:t>
            </a:r>
            <a:r>
              <a:rPr lang="hr-HR" b="1" dirty="0" err="1" smtClean="0"/>
              <a:t>Services</a:t>
            </a:r>
            <a:endParaRPr lang="en-US" b="1" dirty="0"/>
          </a:p>
        </p:txBody>
      </p:sp>
      <p:pic>
        <p:nvPicPr>
          <p:cNvPr id="9" name="Picture 2" descr="Screen shot 2014-12-16 at 10.36.42 A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714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813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C:\Users\zlusa\Downloads\shutterstock_1626500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Subtitle 2"/>
          <p:cNvSpPr txBox="1">
            <a:spLocks/>
          </p:cNvSpPr>
          <p:nvPr/>
        </p:nvSpPr>
        <p:spPr bwMode="auto">
          <a:xfrm>
            <a:off x="0" y="4868863"/>
            <a:ext cx="262413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endParaRPr lang="hr-HR" altLang="sr-Latn-RS" sz="2000" b="1">
              <a:solidFill>
                <a:srgbClr val="898989"/>
              </a:solidFill>
            </a:endParaRPr>
          </a:p>
        </p:txBody>
      </p:sp>
      <p:pic>
        <p:nvPicPr>
          <p:cNvPr id="5" name="Picture 2" descr="Screen shot 2014-12-16 at 10.36.42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niOkvir 2"/>
          <p:cNvSpPr txBox="1"/>
          <p:nvPr/>
        </p:nvSpPr>
        <p:spPr>
          <a:xfrm>
            <a:off x="359532" y="4801507"/>
            <a:ext cx="8424936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solidFill>
                  <a:schemeClr val="bg1"/>
                </a:solidFill>
              </a:rPr>
              <a:t>e-BUSINESS PROJECT / BUSINESS USER MAILBOX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INFuture2015: e-Institutions – Openness, Accessibility, and Preservation, Zagreb, 11.11.2015.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851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r-HR" altLang="sr-Latn-RS" b="1" dirty="0" smtClean="0"/>
              <a:t>e-</a:t>
            </a:r>
            <a:r>
              <a:rPr lang="hr-HR" altLang="sr-Latn-RS" b="1" dirty="0" err="1" smtClean="0"/>
              <a:t>Business</a:t>
            </a:r>
            <a:r>
              <a:rPr lang="hr-HR" altLang="sr-Latn-RS" b="1" dirty="0" smtClean="0"/>
              <a:t> </a:t>
            </a:r>
            <a:r>
              <a:rPr lang="hr-HR" altLang="sr-Latn-RS" b="1" dirty="0" err="1" smtClean="0"/>
              <a:t>System</a:t>
            </a:r>
            <a:endParaRPr lang="hr-HR" altLang="sr-Latn-RS" b="1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Project of </a:t>
            </a:r>
            <a:r>
              <a:rPr lang="en-GB" sz="2400" dirty="0" err="1" smtClean="0"/>
              <a:t>GoC</a:t>
            </a:r>
            <a:r>
              <a:rPr lang="en-GB" sz="2400" dirty="0" smtClean="0"/>
              <a:t> with the aim of facilitating  the cooperation of  the public administration and the business entities via the Internet </a:t>
            </a:r>
          </a:p>
          <a:p>
            <a:r>
              <a:rPr lang="en-GB" sz="2400" dirty="0" smtClean="0"/>
              <a:t>Online pilot as of October 1, 2015 at https: //*.gov.hr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b="1" dirty="0" smtClean="0"/>
              <a:t>The main components:</a:t>
            </a:r>
          </a:p>
          <a:p>
            <a:pPr lvl="1"/>
            <a:r>
              <a:rPr lang="en-GB" sz="2000" dirty="0" smtClean="0"/>
              <a:t>Portal with public information for businesses</a:t>
            </a:r>
          </a:p>
          <a:p>
            <a:pPr lvl="1"/>
            <a:r>
              <a:rPr lang="en-GB" sz="2000" dirty="0" smtClean="0"/>
              <a:t>National identification and authentication system for businesses (</a:t>
            </a:r>
            <a:r>
              <a:rPr lang="en-GB" sz="2000" dirty="0" err="1" smtClean="0"/>
              <a:t>NIASeP</a:t>
            </a:r>
            <a:r>
              <a:rPr lang="en-GB" sz="2000" dirty="0" smtClean="0"/>
              <a:t>)</a:t>
            </a:r>
          </a:p>
          <a:p>
            <a:pPr lvl="1"/>
            <a:r>
              <a:rPr lang="en-GB" sz="2000" dirty="0" smtClean="0"/>
              <a:t>Business User Mailbox (PKP)</a:t>
            </a:r>
          </a:p>
          <a:p>
            <a:pPr lvl="1"/>
            <a:r>
              <a:rPr lang="en-GB" sz="2000" dirty="0" smtClean="0"/>
              <a:t>e-Services for businesses</a:t>
            </a:r>
            <a:endParaRPr lang="en-GB" altLang="sr-Latn-RS" sz="2400" dirty="0" smtClean="0"/>
          </a:p>
          <a:p>
            <a:pPr lvl="1" eaLnBrk="1" hangingPunct="1"/>
            <a:endParaRPr lang="hr-HR" altLang="sr-Latn-RS" sz="2400" dirty="0" smtClean="0"/>
          </a:p>
        </p:txBody>
      </p:sp>
      <p:pic>
        <p:nvPicPr>
          <p:cNvPr id="4" name="Picture 2" descr="Screen shot 2014-12-16 at 10.36.42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INFuture2015: e-Institutions – Openness, Accessibility, and Preservation, Zagreb, 11.11.2015.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03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4076700"/>
            <a:ext cx="8516937" cy="27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908050"/>
            <a:ext cx="8624887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Naslov 1"/>
          <p:cNvSpPr>
            <a:spLocks noGrp="1"/>
          </p:cNvSpPr>
          <p:nvPr>
            <p:ph type="title"/>
          </p:nvPr>
        </p:nvSpPr>
        <p:spPr>
          <a:xfrm>
            <a:off x="465138" y="28575"/>
            <a:ext cx="8229600" cy="1143000"/>
          </a:xfrm>
        </p:spPr>
        <p:txBody>
          <a:bodyPr/>
          <a:lstStyle/>
          <a:p>
            <a:pPr algn="r"/>
            <a:r>
              <a:rPr lang="en-GB" altLang="sr-Latn-RS" b="1" dirty="0" smtClean="0"/>
              <a:t>Services and Messages</a:t>
            </a:r>
          </a:p>
        </p:txBody>
      </p:sp>
      <p:pic>
        <p:nvPicPr>
          <p:cNvPr id="6" name="Picture 2" descr="Screen shot 2014-12-16 at 10.36.42 A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INFuture2015: e-Institutions – Openness, Accessibility, and Preservation, Zagreb, 11.11.2015.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176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r-HR" altLang="sr-Latn-RS" b="1" dirty="0" smtClean="0"/>
              <a:t>e-</a:t>
            </a:r>
            <a:r>
              <a:rPr lang="hr-HR" altLang="sr-Latn-RS" b="1" dirty="0" err="1" smtClean="0"/>
              <a:t>Services</a:t>
            </a:r>
            <a:endParaRPr lang="hr-HR" altLang="sr-Latn-RS" b="1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/>
              <a:t>FINA</a:t>
            </a:r>
          </a:p>
          <a:p>
            <a:pPr lvl="1"/>
            <a:r>
              <a:rPr lang="en-GB" sz="2000" dirty="0" err="1" smtClean="0"/>
              <a:t>BusinessID</a:t>
            </a:r>
            <a:endParaRPr lang="en-GB" sz="2000" dirty="0" smtClean="0"/>
          </a:p>
          <a:p>
            <a:pPr lvl="1"/>
            <a:r>
              <a:rPr lang="en-GB" sz="2000" dirty="0" smtClean="0"/>
              <a:t>RKON – registering and insight of data on contracts on concessions registered in the Registry on concessions</a:t>
            </a:r>
          </a:p>
          <a:p>
            <a:pPr lvl="1"/>
            <a:r>
              <a:rPr lang="en-GB" sz="2000" dirty="0" smtClean="0"/>
              <a:t>Web- Bon creditworthiness</a:t>
            </a:r>
          </a:p>
          <a:p>
            <a:pPr lvl="1"/>
            <a:r>
              <a:rPr lang="en-GB" sz="2000" dirty="0" smtClean="0"/>
              <a:t>Submitting and downloading of financial reports (web RGFI)</a:t>
            </a:r>
          </a:p>
          <a:p>
            <a:pPr lvl="1"/>
            <a:r>
              <a:rPr lang="en-GB" sz="2000" dirty="0" smtClean="0"/>
              <a:t>e-Blockages</a:t>
            </a:r>
          </a:p>
          <a:p>
            <a:pPr marL="0" indent="0">
              <a:buNone/>
            </a:pPr>
            <a:endParaRPr lang="hr-HR" sz="2400" dirty="0"/>
          </a:p>
          <a:p>
            <a:r>
              <a:rPr lang="hr-HR" sz="2400" b="1" dirty="0"/>
              <a:t>CROATIAN PENSION INSURANCE INSTITUTE</a:t>
            </a:r>
            <a:endParaRPr lang="hr-HR" sz="2400" dirty="0"/>
          </a:p>
          <a:p>
            <a:pPr lvl="1"/>
            <a:r>
              <a:rPr lang="en-GB" sz="2000" dirty="0"/>
              <a:t>Overview of disabled people</a:t>
            </a:r>
            <a:endParaRPr lang="hr-HR" sz="2000" dirty="0"/>
          </a:p>
          <a:p>
            <a:pPr lvl="1"/>
            <a:r>
              <a:rPr lang="en-GB" sz="2000" dirty="0"/>
              <a:t>e- forms for </a:t>
            </a:r>
            <a:r>
              <a:rPr lang="hr-HR" sz="2000" b="1" dirty="0" smtClean="0"/>
              <a:t>CPII</a:t>
            </a:r>
            <a:endParaRPr lang="hr-HR" sz="2000" dirty="0"/>
          </a:p>
          <a:p>
            <a:pPr lvl="1" eaLnBrk="1" hangingPunct="1"/>
            <a:endParaRPr lang="hr-HR" altLang="sr-Latn-RS" sz="2400" dirty="0" smtClean="0"/>
          </a:p>
        </p:txBody>
      </p:sp>
      <p:pic>
        <p:nvPicPr>
          <p:cNvPr id="4" name="Picture 2" descr="Screen shot 2014-12-16 at 10.36.42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INFuture2015: e-Institutions – Openness, Accessibility, and Preservation, Zagreb, 11.11.2015.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549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r-HR" altLang="sr-Latn-RS" b="1" dirty="0" err="1" smtClean="0"/>
              <a:t>Login</a:t>
            </a:r>
            <a:endParaRPr lang="hr-HR" altLang="sr-Latn-RS" b="1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  <a:p>
            <a:pPr eaLnBrk="1" hangingPunct="1"/>
            <a:endParaRPr lang="hr-HR" altLang="sr-Latn-RS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268413"/>
            <a:ext cx="8785225" cy="225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3651250"/>
            <a:ext cx="8785225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Screen shot 2014-12-16 at 10.36.42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INFuture2015: e-Institutions – Openness, Accessibility, and Preservation, Zagreb, 11.11.2015.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41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r-HR" b="1" dirty="0" smtClean="0"/>
              <a:t>BUSINESS </a:t>
            </a:r>
            <a:r>
              <a:rPr lang="hr-HR" b="1" dirty="0"/>
              <a:t>USER </a:t>
            </a:r>
            <a:r>
              <a:rPr lang="hr-HR" b="1" dirty="0" smtClean="0"/>
              <a:t>MAILBOX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hr-HR" altLang="sr-Latn-RS" b="1" dirty="0" smtClean="0"/>
              <a:t>(PKP)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  <a:p>
            <a:pPr eaLnBrk="1" hangingPunct="1"/>
            <a:endParaRPr lang="hr-HR" altLang="sr-Latn-RS" smtClean="0"/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77988"/>
            <a:ext cx="8999538" cy="454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Screen shot 2014-12-16 at 10.36.42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INFuture2015: e-Institutions – Openness, Accessibility, and Preservation, Zagreb, 11.11.2015.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555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Arial" charset="0"/>
              </a:rPr>
              <a:t/>
            </a:r>
            <a:br>
              <a:rPr lang="hr-HR" dirty="0" smtClean="0">
                <a:latin typeface="Arial" charset="0"/>
              </a:rPr>
            </a:br>
            <a:r>
              <a:rPr lang="hr-HR" dirty="0" smtClean="0">
                <a:latin typeface="Arial" charset="0"/>
              </a:rPr>
              <a:t/>
            </a:r>
            <a:br>
              <a:rPr lang="hr-HR" dirty="0" smtClean="0">
                <a:latin typeface="Arial" charset="0"/>
              </a:rPr>
            </a:br>
            <a:r>
              <a:rPr lang="en-US" sz="4900" b="1" dirty="0" smtClean="0"/>
              <a:t>It </a:t>
            </a:r>
            <a:r>
              <a:rPr lang="en-US" sz="4900" b="1" dirty="0"/>
              <a:t>is just the b</a:t>
            </a:r>
            <a:r>
              <a:rPr lang="hr-HR" sz="4900" b="1" dirty="0"/>
              <a:t>e</a:t>
            </a:r>
            <a:r>
              <a:rPr lang="en-US" sz="4900" b="1" dirty="0"/>
              <a:t>ginning</a:t>
            </a:r>
            <a:r>
              <a:rPr lang="en-US" sz="4900" b="1" dirty="0" smtClean="0"/>
              <a:t>…</a:t>
            </a:r>
            <a:r>
              <a:rPr lang="en-US" b="1" dirty="0"/>
              <a:t/>
            </a:r>
            <a:br>
              <a:rPr lang="en-US" b="1" dirty="0"/>
            </a:br>
            <a:endParaRPr lang="en-GB" dirty="0" smtClean="0"/>
          </a:p>
        </p:txBody>
      </p:sp>
      <p:sp>
        <p:nvSpPr>
          <p:cNvPr id="3072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Autofit/>
          </a:bodyPr>
          <a:lstStyle/>
          <a:p>
            <a:endParaRPr lang="hr-HR" sz="2800" b="1" dirty="0" smtClean="0"/>
          </a:p>
          <a:p>
            <a:pPr marL="0" indent="0">
              <a:buNone/>
            </a:pPr>
            <a:r>
              <a:rPr lang="hr-HR" sz="2800" b="1" dirty="0" smtClean="0"/>
              <a:t>…</a:t>
            </a:r>
            <a:r>
              <a:rPr lang="hr-HR" sz="2800" b="1" dirty="0" err="1"/>
              <a:t>authorisation</a:t>
            </a:r>
            <a:r>
              <a:rPr lang="hr-HR" sz="2800" b="1" dirty="0"/>
              <a:t>, </a:t>
            </a:r>
            <a:r>
              <a:rPr lang="hr-HR" sz="2800" b="1" dirty="0" smtClean="0"/>
              <a:t>e-</a:t>
            </a:r>
            <a:r>
              <a:rPr lang="hr-HR" sz="2800" b="1" dirty="0" err="1" smtClean="0"/>
              <a:t>babys</a:t>
            </a:r>
            <a:r>
              <a:rPr lang="hr-HR" sz="2800" b="1" dirty="0" smtClean="0"/>
              <a:t>, </a:t>
            </a:r>
            <a:r>
              <a:rPr lang="hr-HR" sz="2800" b="1" dirty="0" err="1" smtClean="0"/>
              <a:t>e</a:t>
            </a:r>
            <a:r>
              <a:rPr lang="hr-HR" sz="2800" b="1" dirty="0" smtClean="0"/>
              <a:t>-</a:t>
            </a:r>
            <a:r>
              <a:rPr lang="hr-HR" sz="2800" b="1" dirty="0" err="1" smtClean="0"/>
              <a:t>Business</a:t>
            </a:r>
            <a:r>
              <a:rPr lang="hr-HR" sz="2800" b="1" dirty="0" smtClean="0"/>
              <a:t>, </a:t>
            </a:r>
          </a:p>
          <a:p>
            <a:pPr marL="0" indent="0">
              <a:buNone/>
            </a:pPr>
            <a:r>
              <a:rPr lang="hr-HR" sz="2800" b="1" dirty="0" err="1" smtClean="0"/>
              <a:t>cross</a:t>
            </a:r>
            <a:r>
              <a:rPr lang="hr-HR" sz="2800" b="1" dirty="0" smtClean="0"/>
              <a:t>-</a:t>
            </a:r>
            <a:r>
              <a:rPr lang="hr-HR" sz="2800" b="1" dirty="0" err="1" smtClean="0"/>
              <a:t>border</a:t>
            </a:r>
            <a:r>
              <a:rPr lang="hr-HR" sz="2800" b="1" dirty="0" smtClean="0"/>
              <a:t> e-</a:t>
            </a:r>
            <a:r>
              <a:rPr lang="hr-HR" sz="2800" b="1" dirty="0" err="1" smtClean="0"/>
              <a:t>services</a:t>
            </a:r>
            <a:r>
              <a:rPr lang="hr-HR" sz="2800" b="1" dirty="0" smtClean="0"/>
              <a:t>……</a:t>
            </a:r>
            <a:r>
              <a:rPr lang="en-US" sz="2800" b="1" dirty="0"/>
              <a:t/>
            </a:r>
            <a:br>
              <a:rPr lang="en-US" sz="2800" b="1" dirty="0"/>
            </a:br>
            <a:endParaRPr lang="hr-HR" sz="2800" dirty="0" smtClean="0"/>
          </a:p>
          <a:p>
            <a:pPr marL="0" indent="0" algn="ctr" eaLnBrk="1" hangingPunct="1">
              <a:buNone/>
            </a:pPr>
            <a:r>
              <a:rPr lang="hr-HR" sz="2800" b="1" dirty="0" err="1" smtClean="0"/>
              <a:t>Thank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you</a:t>
            </a:r>
            <a:r>
              <a:rPr lang="hr-HR" sz="2800" b="1" dirty="0" smtClean="0"/>
              <a:t>!! </a:t>
            </a:r>
          </a:p>
          <a:p>
            <a:pPr marL="0" indent="0" eaLnBrk="1" hangingPunct="1">
              <a:buNone/>
            </a:pPr>
            <a:endParaRPr lang="hr-HR" dirty="0" smtClean="0"/>
          </a:p>
          <a:p>
            <a:pPr marL="0" indent="0" eaLnBrk="1" hangingPunct="1">
              <a:buNone/>
            </a:pPr>
            <a:r>
              <a:rPr lang="hr-HR" sz="2800" dirty="0"/>
              <a:t>e</a:t>
            </a:r>
            <a:r>
              <a:rPr lang="hr-HR" sz="2800" dirty="0" smtClean="0"/>
              <a:t>-mail: </a:t>
            </a:r>
            <a:r>
              <a:rPr lang="hr-HR" sz="2800" dirty="0" err="1" smtClean="0"/>
              <a:t>llepri</a:t>
            </a:r>
            <a:r>
              <a:rPr lang="hr-HR" sz="2800" dirty="0" smtClean="0"/>
              <a:t>@</a:t>
            </a:r>
            <a:r>
              <a:rPr lang="hr-HR" sz="2800" dirty="0" err="1" smtClean="0"/>
              <a:t>uprava.hr</a:t>
            </a:r>
            <a:r>
              <a:rPr lang="hr-HR" sz="2800" dirty="0" smtClean="0"/>
              <a:t>    </a:t>
            </a:r>
            <a:endParaRPr lang="hr-HR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8092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INFuture2015: e-Institutions – Openness, Accessibility, and Preservation, Zagreb, 11.11.2015.</a:t>
            </a:r>
            <a:endParaRPr lang="hr-HR" sz="1800" dirty="0" smtClean="0">
              <a:solidFill>
                <a:srgbClr val="B5A788"/>
              </a:solidFill>
              <a:latin typeface="Arial" charset="0"/>
              <a:cs typeface="Arial" charset="0"/>
            </a:endParaRPr>
          </a:p>
        </p:txBody>
      </p:sp>
      <p:pic>
        <p:nvPicPr>
          <p:cNvPr id="30725" name="Picture 2" descr="Screen shot 2014-12-16 at 10.36.42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tvracic.SDUU\AppData\Local\Microsoft\Windows\Temporary Internet Files\Content.IE5\3VQUME1D\MC900078711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176" y="2708920"/>
            <a:ext cx="1454668" cy="35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733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r-HR" b="1" dirty="0" err="1"/>
              <a:t>Integration</a:t>
            </a:r>
            <a:r>
              <a:rPr lang="hr-HR" b="1" dirty="0"/>
              <a:t> </a:t>
            </a:r>
            <a:r>
              <a:rPr lang="hr-HR" b="1" dirty="0" err="1"/>
              <a:t>of</a:t>
            </a:r>
            <a:r>
              <a:rPr lang="hr-HR" b="1" dirty="0"/>
              <a:t> Base </a:t>
            </a:r>
            <a:r>
              <a:rPr lang="hr-HR" b="1" dirty="0" err="1" smtClean="0"/>
              <a:t>Registries</a:t>
            </a: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2012</a:t>
            </a:r>
            <a:endParaRPr lang="en-US" b="1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755576" y="6309320"/>
            <a:ext cx="7416824" cy="412155"/>
          </a:xfrm>
        </p:spPr>
        <p:txBody>
          <a:bodyPr/>
          <a:lstStyle/>
          <a:p>
            <a:r>
              <a:rPr lang="en-US" smtClean="0"/>
              <a:t>INFuture2015: e-Institutions – Openness, Accessibility, and Preservation, Zagreb, 11.11.2015.</a:t>
            </a:r>
            <a:endParaRPr lang="hr-H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000" y="3161996"/>
            <a:ext cx="3693784" cy="282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78832"/>
            <a:ext cx="3648074" cy="263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kstniOkvir 10"/>
          <p:cNvSpPr txBox="1"/>
          <p:nvPr/>
        </p:nvSpPr>
        <p:spPr>
          <a:xfrm>
            <a:off x="4860032" y="1700808"/>
            <a:ext cx="3089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Birth, Death,</a:t>
            </a:r>
            <a:r>
              <a:rPr lang="hr-HR" dirty="0" smtClean="0"/>
              <a:t> </a:t>
            </a:r>
            <a:r>
              <a:rPr lang="en-US" dirty="0" smtClean="0"/>
              <a:t>Marriage Registry</a:t>
            </a:r>
          </a:p>
          <a:p>
            <a:r>
              <a:rPr lang="en-US" dirty="0" smtClean="0"/>
              <a:t>Citizenship Registry</a:t>
            </a:r>
          </a:p>
          <a:p>
            <a:r>
              <a:rPr lang="en-US" dirty="0" smtClean="0"/>
              <a:t>Voters list</a:t>
            </a:r>
            <a:endParaRPr lang="en-US" dirty="0"/>
          </a:p>
        </p:txBody>
      </p:sp>
      <p:pic>
        <p:nvPicPr>
          <p:cNvPr id="12" name="Picture 2" descr="Screen shot 2014-12-16 at 10.36.4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9752" cy="67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niOkvir 12"/>
          <p:cNvSpPr txBox="1"/>
          <p:nvPr/>
        </p:nvSpPr>
        <p:spPr>
          <a:xfrm>
            <a:off x="2339752" y="15475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2012</a:t>
            </a:r>
            <a:endParaRPr lang="en-US" b="1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6044534" y="262413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2015</a:t>
            </a:r>
            <a:endParaRPr lang="en-US" b="1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755576" y="5373216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official personal documents are issued in  all registry offices in Croatia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62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hr-HR" b="1" dirty="0" smtClean="0"/>
              <a:t>COP – </a:t>
            </a:r>
            <a:r>
              <a:rPr lang="hr-HR" b="1" dirty="0"/>
              <a:t>Central</a:t>
            </a:r>
            <a:r>
              <a:rPr lang="hr-HR" b="1" dirty="0" smtClean="0"/>
              <a:t> </a:t>
            </a:r>
            <a:r>
              <a:rPr lang="hr-HR" b="1" dirty="0" err="1" smtClean="0"/>
              <a:t>Salary</a:t>
            </a:r>
            <a:r>
              <a:rPr lang="hr-HR" b="1" dirty="0" smtClean="0"/>
              <a:t> </a:t>
            </a:r>
            <a:r>
              <a:rPr lang="hr-HR" b="1" dirty="0" err="1" smtClean="0"/>
              <a:t>System</a:t>
            </a:r>
            <a:endParaRPr lang="hr-HR" b="1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sz="2000" dirty="0"/>
          </a:p>
          <a:p>
            <a:r>
              <a:rPr lang="en-US" sz="2000" b="1" dirty="0" err="1"/>
              <a:t>RegZap</a:t>
            </a:r>
            <a:r>
              <a:rPr lang="en-US" sz="2000" dirty="0"/>
              <a:t> - register of employees in the public </a:t>
            </a:r>
            <a:r>
              <a:rPr lang="en-US" sz="2000" dirty="0" smtClean="0"/>
              <a:t>sector:</a:t>
            </a:r>
            <a:endParaRPr lang="hr-HR" sz="2000" dirty="0" smtClean="0"/>
          </a:p>
          <a:p>
            <a:pPr lvl="1"/>
            <a:r>
              <a:rPr lang="en-US" sz="1900" dirty="0" smtClean="0"/>
              <a:t>The </a:t>
            </a:r>
            <a:r>
              <a:rPr lang="en-US" sz="1900" dirty="0"/>
              <a:t>organization of all institutions (</a:t>
            </a:r>
            <a:r>
              <a:rPr lang="en-US" sz="1900" dirty="0" smtClean="0"/>
              <a:t>2</a:t>
            </a:r>
            <a:r>
              <a:rPr lang="hr-HR" sz="1900" dirty="0" smtClean="0"/>
              <a:t>.</a:t>
            </a:r>
            <a:r>
              <a:rPr lang="en-US" sz="1900" dirty="0" smtClean="0"/>
              <a:t>200)</a:t>
            </a:r>
            <a:endParaRPr lang="hr-HR" sz="1900" dirty="0" smtClean="0"/>
          </a:p>
          <a:p>
            <a:pPr lvl="1"/>
            <a:r>
              <a:rPr lang="en-US" sz="1900" dirty="0" smtClean="0"/>
              <a:t>Data </a:t>
            </a:r>
            <a:r>
              <a:rPr lang="en-US" sz="1900" dirty="0"/>
              <a:t>of employees (250,000) who receive a salary from </a:t>
            </a:r>
            <a:endParaRPr lang="hr-HR" sz="1900" dirty="0" smtClean="0"/>
          </a:p>
          <a:p>
            <a:pPr marL="457200" lvl="1" indent="0">
              <a:buNone/>
            </a:pPr>
            <a:r>
              <a:rPr lang="hr-HR" sz="1900" dirty="0"/>
              <a:t> </a:t>
            </a:r>
            <a:r>
              <a:rPr lang="hr-HR" sz="1900" dirty="0" smtClean="0"/>
              <a:t>      </a:t>
            </a:r>
            <a:r>
              <a:rPr lang="en-US" sz="1900" dirty="0" smtClean="0"/>
              <a:t>the </a:t>
            </a:r>
            <a:r>
              <a:rPr lang="en-US" sz="1900" dirty="0"/>
              <a:t>state </a:t>
            </a:r>
            <a:r>
              <a:rPr lang="en-US" sz="1900" dirty="0" smtClean="0"/>
              <a:t>budget directly </a:t>
            </a:r>
            <a:r>
              <a:rPr lang="en-US" sz="1900" dirty="0"/>
              <a:t>or indirectly (</a:t>
            </a:r>
            <a:r>
              <a:rPr lang="en-US" sz="1900" dirty="0" smtClean="0"/>
              <a:t>health)</a:t>
            </a:r>
            <a:endParaRPr lang="hr-HR" sz="1900" dirty="0" smtClean="0"/>
          </a:p>
          <a:p>
            <a:r>
              <a:rPr lang="en-US" sz="2000" b="1" dirty="0" smtClean="0"/>
              <a:t>COP</a:t>
            </a:r>
            <a:endParaRPr lang="hr-HR" sz="2000" dirty="0" smtClean="0"/>
          </a:p>
          <a:p>
            <a:pPr lvl="1"/>
            <a:r>
              <a:rPr lang="hr-HR" sz="1900" dirty="0" err="1" smtClean="0"/>
              <a:t>Leans</a:t>
            </a:r>
            <a:r>
              <a:rPr lang="hr-HR" sz="1900" dirty="0" smtClean="0"/>
              <a:t> </a:t>
            </a:r>
            <a:r>
              <a:rPr lang="en-US" sz="1900" dirty="0" smtClean="0"/>
              <a:t>on da</a:t>
            </a:r>
            <a:r>
              <a:rPr lang="hr-HR" sz="1900" dirty="0" smtClean="0"/>
              <a:t>t</a:t>
            </a:r>
            <a:r>
              <a:rPr lang="en-US" sz="1900" dirty="0" smtClean="0"/>
              <a:t>a</a:t>
            </a:r>
            <a:r>
              <a:rPr lang="hr-HR" sz="1900" dirty="0" smtClean="0"/>
              <a:t> </a:t>
            </a:r>
            <a:r>
              <a:rPr lang="hr-HR" sz="1900" dirty="0" err="1" smtClean="0"/>
              <a:t>from</a:t>
            </a:r>
            <a:r>
              <a:rPr lang="en-US" sz="1900" dirty="0" smtClean="0"/>
              <a:t> </a:t>
            </a:r>
            <a:r>
              <a:rPr lang="en-US" sz="1900" dirty="0" err="1" smtClean="0"/>
              <a:t>RegZap</a:t>
            </a:r>
            <a:r>
              <a:rPr lang="en-US" sz="1900" dirty="0" smtClean="0"/>
              <a:t> (actually a </a:t>
            </a:r>
            <a:r>
              <a:rPr lang="hr-HR" sz="1900" dirty="0" err="1" smtClean="0"/>
              <a:t>single</a:t>
            </a:r>
            <a:r>
              <a:rPr lang="hr-HR" sz="1900" dirty="0" smtClean="0"/>
              <a:t> </a:t>
            </a:r>
            <a:r>
              <a:rPr lang="en-US" sz="1900" dirty="0" smtClean="0"/>
              <a:t>system)</a:t>
            </a:r>
            <a:endParaRPr lang="hr-HR" sz="1900" dirty="0" smtClean="0"/>
          </a:p>
          <a:p>
            <a:pPr lvl="1"/>
            <a:r>
              <a:rPr lang="en-US" sz="1900" dirty="0" smtClean="0"/>
              <a:t>The calculation does not include 20 institutions</a:t>
            </a:r>
            <a:r>
              <a:rPr lang="hr-HR" sz="1900" dirty="0" smtClean="0"/>
              <a:t>    </a:t>
            </a:r>
          </a:p>
          <a:p>
            <a:pPr lvl="1"/>
            <a:r>
              <a:rPr lang="en-US" sz="1900" dirty="0" smtClean="0"/>
              <a:t>Calculated at </a:t>
            </a:r>
            <a:r>
              <a:rPr lang="hr-HR" sz="1900" dirty="0" smtClean="0"/>
              <a:t>250</a:t>
            </a:r>
            <a:r>
              <a:rPr lang="en-US" sz="1900" dirty="0" smtClean="0"/>
              <a:t>,000 salary</a:t>
            </a:r>
            <a:endParaRPr lang="hr-HR" sz="1900" dirty="0"/>
          </a:p>
          <a:p>
            <a:r>
              <a:rPr lang="hr-HR" sz="2000" b="1" dirty="0"/>
              <a:t>A</a:t>
            </a:r>
            <a:r>
              <a:rPr lang="en-US" sz="2000" b="1" dirty="0" err="1" smtClean="0"/>
              <a:t>dvantage</a:t>
            </a:r>
            <a:r>
              <a:rPr lang="en-US" sz="2000" b="1" dirty="0" smtClean="0"/>
              <a:t>:</a:t>
            </a:r>
            <a:endParaRPr lang="hr-HR" sz="2000" dirty="0" smtClean="0"/>
          </a:p>
          <a:p>
            <a:pPr lvl="1"/>
            <a:r>
              <a:rPr lang="en-US" sz="1900" dirty="0" smtClean="0"/>
              <a:t>View </a:t>
            </a:r>
            <a:r>
              <a:rPr lang="en-US" sz="1900" dirty="0"/>
              <a:t>all paid by all </a:t>
            </a:r>
            <a:r>
              <a:rPr lang="en-US" sz="1900" dirty="0" smtClean="0"/>
              <a:t>elements</a:t>
            </a:r>
            <a:endParaRPr lang="hr-HR" sz="1900" dirty="0" smtClean="0"/>
          </a:p>
          <a:p>
            <a:pPr lvl="1"/>
            <a:r>
              <a:rPr lang="en-US" sz="1900" dirty="0" smtClean="0"/>
              <a:t>Data </a:t>
            </a:r>
            <a:r>
              <a:rPr lang="en-US" sz="1900" dirty="0"/>
              <a:t>preparation for negotiations with </a:t>
            </a:r>
            <a:r>
              <a:rPr lang="hr-HR" sz="1900" dirty="0" err="1" smtClean="0"/>
              <a:t>trade</a:t>
            </a:r>
            <a:r>
              <a:rPr lang="hr-HR" sz="1900" dirty="0" smtClean="0"/>
              <a:t> </a:t>
            </a:r>
            <a:r>
              <a:rPr lang="en-US" sz="1900" dirty="0" smtClean="0"/>
              <a:t>union</a:t>
            </a:r>
            <a:r>
              <a:rPr lang="hr-HR" sz="1900" dirty="0" smtClean="0"/>
              <a:t>s</a:t>
            </a:r>
          </a:p>
          <a:p>
            <a:pPr lvl="1"/>
            <a:r>
              <a:rPr lang="en-US" sz="1900" dirty="0" smtClean="0"/>
              <a:t>Simulations pay system</a:t>
            </a:r>
            <a:endParaRPr lang="hr-HR" sz="1900" dirty="0" smtClean="0"/>
          </a:p>
          <a:p>
            <a:pPr lvl="1"/>
            <a:r>
              <a:rPr lang="en-US" sz="1900" dirty="0" smtClean="0"/>
              <a:t>Human </a:t>
            </a:r>
            <a:r>
              <a:rPr lang="en-US" sz="1900" dirty="0"/>
              <a:t>Resources </a:t>
            </a:r>
            <a:r>
              <a:rPr lang="en-US" sz="1900" dirty="0" smtClean="0"/>
              <a:t>Management</a:t>
            </a:r>
            <a:endParaRPr lang="hr-HR" sz="1900" dirty="0" smtClean="0"/>
          </a:p>
          <a:p>
            <a:endParaRPr lang="hr-HR" sz="2000" b="1" dirty="0" smtClean="0"/>
          </a:p>
          <a:p>
            <a:r>
              <a:rPr lang="hr-HR" sz="2000" b="1" dirty="0" smtClean="0"/>
              <a:t>P</a:t>
            </a:r>
            <a:r>
              <a:rPr lang="en-US" sz="2000" b="1" dirty="0" err="1" smtClean="0"/>
              <a:t>roblems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in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implementation</a:t>
            </a:r>
            <a:r>
              <a:rPr lang="en-US" sz="2000" dirty="0" smtClean="0"/>
              <a:t>:</a:t>
            </a:r>
            <a:r>
              <a:rPr lang="en-US" sz="2000" dirty="0"/>
              <a:t/>
            </a:r>
            <a:br>
              <a:rPr lang="en-US" sz="2000" dirty="0"/>
            </a:br>
            <a:endParaRPr lang="hr-HR" sz="2000" dirty="0" smtClean="0"/>
          </a:p>
          <a:p>
            <a:pPr marL="0" indent="0">
              <a:buNone/>
            </a:pPr>
            <a:r>
              <a:rPr lang="en-US" sz="2000" dirty="0" smtClean="0"/>
              <a:t>Different </a:t>
            </a:r>
            <a:r>
              <a:rPr lang="en-US" sz="2000" dirty="0"/>
              <a:t>method of calculating wages due to various collective agreements</a:t>
            </a:r>
            <a:endParaRPr lang="en-US" sz="2000" dirty="0">
              <a:effectLst/>
            </a:endParaRPr>
          </a:p>
        </p:txBody>
      </p:sp>
      <p:pic>
        <p:nvPicPr>
          <p:cNvPr id="4" name="Picture 2" descr="Screen shot 2014-12-16 at 10.36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9752" cy="67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620" y="2276872"/>
            <a:ext cx="2520280" cy="141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Screen shot 2014-12-16 at 10.36.42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INFuture2015: e-Institutions – Openness, Accessibility, and Preservation, Zagreb, 11.11.2015.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6148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hr-HR" sz="3000" b="1" dirty="0" smtClean="0"/>
          </a:p>
          <a:p>
            <a:pPr>
              <a:defRPr/>
            </a:pPr>
            <a:r>
              <a:rPr lang="en-US" sz="3000" b="1" dirty="0" smtClean="0"/>
              <a:t>Law on State Information Infrastructure </a:t>
            </a:r>
          </a:p>
          <a:p>
            <a:pPr marL="0" indent="0">
              <a:buNone/>
              <a:defRPr/>
            </a:pPr>
            <a:r>
              <a:rPr lang="en-US" sz="3000" b="1" dirty="0" smtClean="0"/>
              <a:t>    (</a:t>
            </a:r>
            <a:r>
              <a:rPr lang="en-US" sz="3000" b="1" dirty="0" err="1" smtClean="0"/>
              <a:t>ZoDII</a:t>
            </a:r>
            <a:r>
              <a:rPr lang="en-US" sz="3000" b="1" dirty="0" smtClean="0"/>
              <a:t> )(</a:t>
            </a:r>
            <a:r>
              <a:rPr lang="en-US" sz="3000" dirty="0" smtClean="0"/>
              <a:t>NN 92/14)</a:t>
            </a:r>
            <a:endParaRPr lang="hr-HR" sz="3000" dirty="0" smtClean="0"/>
          </a:p>
          <a:p>
            <a:pPr lvl="1">
              <a:defRPr/>
            </a:pPr>
            <a:r>
              <a:rPr lang="en-US" sz="2200" b="1" dirty="0" err="1" smtClean="0"/>
              <a:t>ProDII</a:t>
            </a:r>
            <a:r>
              <a:rPr lang="hr-HR" sz="2200" b="1" dirty="0" smtClean="0"/>
              <a:t> - </a:t>
            </a:r>
            <a:r>
              <a:rPr lang="en-US" sz="2000" dirty="0" err="1"/>
              <a:t>coordinati</a:t>
            </a:r>
            <a:r>
              <a:rPr lang="hr-HR" sz="2000" dirty="0"/>
              <a:t>on</a:t>
            </a:r>
            <a:r>
              <a:rPr lang="en-US" sz="2000" dirty="0"/>
              <a:t>  </a:t>
            </a:r>
            <a:r>
              <a:rPr lang="hr-HR" sz="2000" dirty="0" err="1"/>
              <a:t>of</a:t>
            </a:r>
            <a:r>
              <a:rPr lang="hr-HR" sz="2000" dirty="0"/>
              <a:t> </a:t>
            </a:r>
            <a:r>
              <a:rPr lang="hr-HR" sz="2000" dirty="0" err="1" smtClean="0"/>
              <a:t>government</a:t>
            </a:r>
            <a:r>
              <a:rPr lang="hr-HR" sz="2000" dirty="0" smtClean="0"/>
              <a:t> </a:t>
            </a:r>
            <a:r>
              <a:rPr lang="hr-HR" sz="2000" dirty="0" err="1" smtClean="0"/>
              <a:t>projects</a:t>
            </a:r>
            <a:endParaRPr lang="hr-HR" sz="2200" b="1" dirty="0" smtClean="0"/>
          </a:p>
          <a:p>
            <a:pPr lvl="1">
              <a:defRPr/>
            </a:pPr>
            <a:r>
              <a:rPr lang="en-US" sz="2200" dirty="0"/>
              <a:t>single point of contact in the virtual world</a:t>
            </a:r>
            <a:endParaRPr lang="hr-HR" sz="2200" dirty="0" smtClean="0"/>
          </a:p>
          <a:p>
            <a:pPr lvl="1" indent="-342900">
              <a:defRPr/>
            </a:pPr>
            <a:r>
              <a:rPr lang="en-US" sz="2200" dirty="0"/>
              <a:t>obligation to use</a:t>
            </a:r>
            <a:r>
              <a:rPr lang="hr-HR" sz="2200" dirty="0"/>
              <a:t> </a:t>
            </a:r>
            <a:r>
              <a:rPr lang="en-US" sz="2200" dirty="0"/>
              <a:t>data in basic </a:t>
            </a:r>
            <a:r>
              <a:rPr lang="en-US" sz="2200" dirty="0" err="1"/>
              <a:t>regist</a:t>
            </a:r>
            <a:r>
              <a:rPr lang="hr-HR" sz="2200" dirty="0" err="1"/>
              <a:t>rie</a:t>
            </a:r>
            <a:r>
              <a:rPr lang="en-US" sz="2200" dirty="0"/>
              <a:t>s – relieve citizens of administrative burden   (</a:t>
            </a:r>
            <a:r>
              <a:rPr lang="en-US" sz="2200" b="1" dirty="0" err="1"/>
              <a:t>Metaregistar</a:t>
            </a:r>
            <a:r>
              <a:rPr lang="en-US" sz="2200" dirty="0"/>
              <a:t>)</a:t>
            </a:r>
            <a:endParaRPr lang="en-US" sz="2200" dirty="0" smtClean="0"/>
          </a:p>
          <a:p>
            <a:pPr>
              <a:defRPr/>
            </a:pPr>
            <a:r>
              <a:rPr lang="en-IE" sz="2600" dirty="0" smtClean="0"/>
              <a:t>Regulation on State Information Infrastructure</a:t>
            </a:r>
          </a:p>
          <a:p>
            <a:pPr>
              <a:defRPr/>
            </a:pPr>
            <a:r>
              <a:rPr lang="en-IE" sz="2600" dirty="0" smtClean="0"/>
              <a:t>Regulation on </a:t>
            </a:r>
            <a:r>
              <a:rPr lang="en-IE" sz="2600" dirty="0" err="1" smtClean="0"/>
              <a:t>ProDII</a:t>
            </a:r>
            <a:endParaRPr lang="en-IE" sz="2600" dirty="0" smtClean="0"/>
          </a:p>
          <a:p>
            <a:pPr>
              <a:defRPr/>
            </a:pPr>
            <a:r>
              <a:rPr lang="en-IE" sz="2600" dirty="0" smtClean="0"/>
              <a:t>Decision on Council on State Information Infrastructure</a:t>
            </a:r>
          </a:p>
          <a:p>
            <a:pPr>
              <a:defRPr/>
            </a:pPr>
            <a:r>
              <a:rPr lang="en-IE" sz="2600" dirty="0" smtClean="0"/>
              <a:t>Regulation on State Information Infrastructure</a:t>
            </a:r>
          </a:p>
          <a:p>
            <a:pPr>
              <a:defRPr/>
            </a:pPr>
            <a:endParaRPr lang="en-US" sz="3000" dirty="0" smtClean="0"/>
          </a:p>
          <a:p>
            <a:pPr marL="109728" indent="0">
              <a:buFont typeface="Wingdings 2" pitchFamily="18" charset="2"/>
              <a:buNone/>
              <a:defRPr/>
            </a:pPr>
            <a:endParaRPr lang="hr-HR" dirty="0" smtClean="0"/>
          </a:p>
          <a:p>
            <a:pPr>
              <a:defRPr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/>
              <a:t>Overview </a:t>
            </a:r>
            <a:r>
              <a:rPr lang="en-US" sz="4000" b="1" dirty="0"/>
              <a:t>of legal acts  </a:t>
            </a:r>
          </a:p>
        </p:txBody>
      </p:sp>
      <p:pic>
        <p:nvPicPr>
          <p:cNvPr id="6" name="Picture 2" descr="Screen shot 2014-12-16 at 10.36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9752" cy="67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3914">
            <a:off x="6677968" y="2235890"/>
            <a:ext cx="2088231" cy="130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zervirano mjesto podnožja 3"/>
          <p:cNvSpPr>
            <a:spLocks noGrp="1"/>
          </p:cNvSpPr>
          <p:nvPr>
            <p:ph type="ftr" sz="quarter" idx="11"/>
          </p:nvPr>
        </p:nvSpPr>
        <p:spPr bwMode="auto">
          <a:xfrm>
            <a:off x="467544" y="6237312"/>
            <a:ext cx="8136904" cy="484163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B5A788"/>
                </a:solidFill>
                <a:latin typeface="Arial" charset="0"/>
                <a:cs typeface="Arial" charset="0"/>
              </a:rPr>
              <a:t>INFuture2015: e-Institutions – Openness, Accessibility, and Preservation, Zagreb, 11.11.2015.</a:t>
            </a:r>
            <a:endParaRPr lang="hr-HR" dirty="0" smtClean="0">
              <a:solidFill>
                <a:srgbClr val="B5A788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2" descr="Screen shot 2014-12-16 at 10.36.42 A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4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/>
              <a:t>Public Register </a:t>
            </a:r>
            <a:r>
              <a:rPr lang="hr-HR" b="1" dirty="0" err="1" smtClean="0"/>
              <a:t>ProDII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Public Register for the </a:t>
            </a: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coordination </a:t>
            </a:r>
            <a:r>
              <a:rPr lang="hr-HR" dirty="0" smtClean="0"/>
              <a:t> </a:t>
            </a:r>
            <a:r>
              <a:rPr lang="en-US" dirty="0" smtClean="0"/>
              <a:t>of projects for </a:t>
            </a: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development of the state </a:t>
            </a: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information infrastructure</a:t>
            </a:r>
          </a:p>
          <a:p>
            <a:pPr marL="0" indent="0">
              <a:buNone/>
            </a:pPr>
            <a:endParaRPr lang="hr-HR" b="1" dirty="0" smtClean="0"/>
          </a:p>
          <a:p>
            <a:pPr marL="0" indent="0">
              <a:buNone/>
            </a:pPr>
            <a:r>
              <a:rPr lang="hr-HR" b="1" dirty="0" err="1" smtClean="0"/>
              <a:t>Purpose</a:t>
            </a:r>
            <a:r>
              <a:rPr lang="hr-HR" b="1" dirty="0" smtClean="0"/>
              <a:t>:</a:t>
            </a:r>
            <a:endParaRPr lang="en-US" b="1" dirty="0" smtClean="0"/>
          </a:p>
          <a:p>
            <a:r>
              <a:rPr lang="en-US" dirty="0" smtClean="0"/>
              <a:t>monitoring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coordination</a:t>
            </a:r>
            <a:r>
              <a:rPr lang="hr-HR" dirty="0" smtClean="0"/>
              <a:t> </a:t>
            </a:r>
            <a:r>
              <a:rPr lang="en-US" dirty="0" smtClean="0"/>
              <a:t>of ICT projects, </a:t>
            </a:r>
            <a:endParaRPr lang="hr-HR" dirty="0" smtClean="0"/>
          </a:p>
          <a:p>
            <a:r>
              <a:rPr lang="en-US" dirty="0" smtClean="0"/>
              <a:t>rationalization of investments in ICT projects within the public sector and </a:t>
            </a:r>
            <a:endParaRPr lang="hr-HR" dirty="0" smtClean="0"/>
          </a:p>
          <a:p>
            <a:r>
              <a:rPr lang="en-US" dirty="0" smtClean="0"/>
              <a:t>transparency of public administration regarding ICT projects</a:t>
            </a:r>
            <a:endParaRPr lang="en-US" dirty="0"/>
          </a:p>
        </p:txBody>
      </p:sp>
      <p:pic>
        <p:nvPicPr>
          <p:cNvPr id="5" name="Picture 2" descr="Screen shot 2014-12-16 at 10.36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9752" cy="67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441">
            <a:off x="5314631" y="2244229"/>
            <a:ext cx="2914642" cy="163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zervirano mjesto podnožja 3"/>
          <p:cNvSpPr>
            <a:spLocks noGrp="1"/>
          </p:cNvSpPr>
          <p:nvPr>
            <p:ph type="ftr" sz="quarter" idx="11"/>
          </p:nvPr>
        </p:nvSpPr>
        <p:spPr bwMode="auto">
          <a:xfrm>
            <a:off x="467544" y="6237312"/>
            <a:ext cx="8136904" cy="484163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B5A788"/>
                </a:solidFill>
                <a:latin typeface="Arial" charset="0"/>
                <a:cs typeface="Arial" charset="0"/>
              </a:rPr>
              <a:t>INFuture2015: e-Institutions – Openness, Accessibility, and Preservation, Zagreb, 11.11.2015.</a:t>
            </a:r>
            <a:endParaRPr lang="hr-HR" dirty="0" smtClean="0">
              <a:solidFill>
                <a:srgbClr val="B5A788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2" descr="Screen shot 2014-12-16 at 10.36.42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435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r-HR" b="1" dirty="0" err="1"/>
              <a:t>Metaregister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hr-HR" sz="4400" b="1" dirty="0" smtClean="0"/>
          </a:p>
          <a:p>
            <a:pPr marL="0" indent="0">
              <a:buNone/>
            </a:pPr>
            <a:r>
              <a:rPr lang="hr-HR" sz="4400" b="1" dirty="0" err="1" smtClean="0"/>
              <a:t>Collboration</a:t>
            </a:r>
            <a:r>
              <a:rPr lang="hr-HR" sz="4400" b="1" dirty="0" smtClean="0"/>
              <a:t> </a:t>
            </a:r>
            <a:r>
              <a:rPr lang="hr-HR" sz="4400" b="1" dirty="0" err="1" smtClean="0"/>
              <a:t>tool</a:t>
            </a:r>
            <a:r>
              <a:rPr lang="hr-HR" sz="4400" b="1" dirty="0" smtClean="0"/>
              <a:t> </a:t>
            </a:r>
            <a:r>
              <a:rPr lang="hr-HR" sz="4400" b="1" dirty="0" err="1" smtClean="0"/>
              <a:t>with</a:t>
            </a:r>
            <a:r>
              <a:rPr lang="hr-HR" sz="4400" b="1" dirty="0" smtClean="0"/>
              <a:t> </a:t>
            </a:r>
            <a:r>
              <a:rPr lang="hr-HR" sz="4400" b="1" dirty="0" err="1" smtClean="0"/>
              <a:t>the</a:t>
            </a:r>
            <a:r>
              <a:rPr lang="hr-HR" sz="4400" b="1" dirty="0" smtClean="0"/>
              <a:t> </a:t>
            </a:r>
            <a:r>
              <a:rPr lang="hr-HR" sz="4400" b="1" dirty="0" err="1" smtClean="0"/>
              <a:t>function</a:t>
            </a:r>
            <a:r>
              <a:rPr lang="hr-HR" sz="4400" b="1" dirty="0"/>
              <a:t>:</a:t>
            </a:r>
          </a:p>
          <a:p>
            <a:pPr marL="0" indent="0">
              <a:buNone/>
            </a:pPr>
            <a:endParaRPr lang="hr-HR" sz="2400" dirty="0"/>
          </a:p>
          <a:p>
            <a:r>
              <a:rPr lang="en-US" sz="4000" dirty="0" smtClean="0"/>
              <a:t>inventory </a:t>
            </a:r>
            <a:r>
              <a:rPr lang="en-US" sz="4000" dirty="0"/>
              <a:t>of all public registers </a:t>
            </a:r>
            <a:r>
              <a:rPr lang="hr-HR" sz="4000" dirty="0" smtClean="0"/>
              <a:t> (</a:t>
            </a:r>
            <a:r>
              <a:rPr lang="hr-HR" sz="4000" dirty="0" err="1" smtClean="0"/>
              <a:t>electronic</a:t>
            </a:r>
            <a:r>
              <a:rPr lang="hr-HR" sz="4000" dirty="0" smtClean="0"/>
              <a:t> or </a:t>
            </a:r>
            <a:r>
              <a:rPr lang="hr-HR" sz="4000" dirty="0" err="1" smtClean="0"/>
              <a:t>in</a:t>
            </a:r>
            <a:r>
              <a:rPr lang="hr-HR" sz="4000" dirty="0" smtClean="0"/>
              <a:t> </a:t>
            </a:r>
            <a:r>
              <a:rPr lang="hr-HR" sz="4000" dirty="0" err="1" smtClean="0"/>
              <a:t>books</a:t>
            </a:r>
            <a:r>
              <a:rPr lang="hr-HR" sz="4000" dirty="0" smtClean="0"/>
              <a:t>) </a:t>
            </a:r>
            <a:r>
              <a:rPr lang="en-US" sz="4000" dirty="0" smtClean="0"/>
              <a:t>with</a:t>
            </a:r>
            <a:r>
              <a:rPr lang="hr-HR" sz="4000" dirty="0" smtClean="0"/>
              <a:t>:</a:t>
            </a:r>
          </a:p>
          <a:p>
            <a:pPr lvl="1"/>
            <a:r>
              <a:rPr lang="en-US" sz="4000" dirty="0" smtClean="0"/>
              <a:t>their data </a:t>
            </a:r>
            <a:endParaRPr lang="hr-HR" sz="4000" dirty="0" smtClean="0"/>
          </a:p>
          <a:p>
            <a:pPr lvl="1"/>
            <a:r>
              <a:rPr lang="hr-HR" sz="4000" dirty="0" err="1"/>
              <a:t>available</a:t>
            </a:r>
            <a:r>
              <a:rPr lang="hr-HR" sz="4000" dirty="0"/>
              <a:t> </a:t>
            </a:r>
            <a:r>
              <a:rPr lang="hr-HR" sz="4000" dirty="0" err="1"/>
              <a:t>services</a:t>
            </a:r>
            <a:r>
              <a:rPr lang="hr-HR" sz="4000" dirty="0"/>
              <a:t> </a:t>
            </a:r>
            <a:r>
              <a:rPr lang="hr-HR" sz="4000" dirty="0" smtClean="0"/>
              <a:t>for </a:t>
            </a:r>
            <a:r>
              <a:rPr lang="hr-HR" sz="4000" dirty="0" err="1" smtClean="0"/>
              <a:t>access</a:t>
            </a:r>
            <a:r>
              <a:rPr lang="hr-HR" sz="4000" dirty="0" smtClean="0"/>
              <a:t> </a:t>
            </a:r>
            <a:r>
              <a:rPr lang="hr-HR" sz="4000" dirty="0" err="1"/>
              <a:t>and</a:t>
            </a:r>
            <a:r>
              <a:rPr lang="hr-HR" sz="4000" dirty="0"/>
              <a:t> use </a:t>
            </a:r>
            <a:r>
              <a:rPr lang="hr-HR" sz="4000" dirty="0" err="1" smtClean="0"/>
              <a:t>of</a:t>
            </a:r>
            <a:r>
              <a:rPr lang="hr-HR" sz="4000" dirty="0" smtClean="0"/>
              <a:t> da¸ta </a:t>
            </a:r>
            <a:r>
              <a:rPr lang="hr-HR" sz="4000" dirty="0" err="1" smtClean="0"/>
              <a:t>in</a:t>
            </a:r>
            <a:r>
              <a:rPr lang="hr-HR" sz="4000" dirty="0" smtClean="0"/>
              <a:t> </a:t>
            </a:r>
            <a:r>
              <a:rPr lang="hr-HR" sz="4000" dirty="0" err="1" smtClean="0"/>
              <a:t>registries</a:t>
            </a:r>
            <a:r>
              <a:rPr lang="hr-HR" sz="4000" dirty="0" smtClean="0"/>
              <a:t> </a:t>
            </a:r>
          </a:p>
          <a:p>
            <a:pPr lvl="1"/>
            <a:r>
              <a:rPr lang="hr-HR" sz="4000" dirty="0" err="1" smtClean="0"/>
              <a:t>Intentions</a:t>
            </a:r>
            <a:r>
              <a:rPr lang="hr-HR" sz="4000" dirty="0" smtClean="0"/>
              <a:t> to change </a:t>
            </a:r>
            <a:r>
              <a:rPr lang="hr-HR" sz="4000" dirty="0" err="1" smtClean="0"/>
              <a:t>structure</a:t>
            </a:r>
            <a:endParaRPr lang="hr-HR" sz="4000" dirty="0" smtClean="0"/>
          </a:p>
          <a:p>
            <a:pPr lvl="1"/>
            <a:r>
              <a:rPr lang="hr-HR" sz="4000" dirty="0" err="1" smtClean="0"/>
              <a:t>Responsible</a:t>
            </a:r>
            <a:r>
              <a:rPr lang="hr-HR" sz="4000" dirty="0" smtClean="0"/>
              <a:t> </a:t>
            </a:r>
            <a:r>
              <a:rPr lang="hr-HR" sz="4000" dirty="0" err="1" smtClean="0"/>
              <a:t>institutions</a:t>
            </a:r>
            <a:r>
              <a:rPr lang="hr-HR" sz="4000" dirty="0" smtClean="0"/>
              <a:t> </a:t>
            </a:r>
            <a:r>
              <a:rPr lang="hr-HR" sz="4000" dirty="0" err="1" smtClean="0"/>
              <a:t>and</a:t>
            </a:r>
            <a:r>
              <a:rPr lang="hr-HR" sz="4000" dirty="0" smtClean="0"/>
              <a:t> </a:t>
            </a:r>
            <a:r>
              <a:rPr lang="hr-HR" sz="4000" dirty="0" err="1" smtClean="0"/>
              <a:t>persons</a:t>
            </a:r>
            <a:endParaRPr lang="hr-HR" sz="4000" dirty="0" smtClean="0"/>
          </a:p>
          <a:p>
            <a:pPr lvl="1"/>
            <a:endParaRPr lang="hr-HR" sz="2000" dirty="0" smtClean="0"/>
          </a:p>
          <a:p>
            <a:endParaRPr lang="hr-HR" sz="2400" dirty="0" smtClean="0"/>
          </a:p>
          <a:p>
            <a:pPr marL="0" indent="0" algn="ctr">
              <a:buNone/>
            </a:pPr>
            <a:r>
              <a:rPr lang="en-US" sz="4400" b="1" dirty="0" smtClean="0"/>
              <a:t>collect </a:t>
            </a:r>
            <a:r>
              <a:rPr lang="en-US" sz="4400" b="1" dirty="0"/>
              <a:t>data only once, </a:t>
            </a:r>
            <a:endParaRPr lang="hr-HR" sz="4400" b="1" dirty="0" smtClean="0"/>
          </a:p>
          <a:p>
            <a:pPr marL="0" indent="0" algn="ctr">
              <a:buNone/>
            </a:pPr>
            <a:r>
              <a:rPr lang="en-US" sz="4400" b="1" dirty="0" smtClean="0"/>
              <a:t>in </a:t>
            </a:r>
            <a:r>
              <a:rPr lang="en-US" sz="4400" b="1" dirty="0"/>
              <a:t>electronic </a:t>
            </a:r>
            <a:r>
              <a:rPr lang="en-US" sz="4400" b="1" dirty="0" smtClean="0"/>
              <a:t>form </a:t>
            </a:r>
            <a:endParaRPr lang="hr-HR" sz="4400" b="1" dirty="0" smtClean="0"/>
          </a:p>
          <a:p>
            <a:pPr marL="0" indent="0" algn="ctr">
              <a:buNone/>
            </a:pPr>
            <a:endParaRPr lang="hr-HR" sz="3600" dirty="0"/>
          </a:p>
          <a:p>
            <a:r>
              <a:rPr lang="en-US" sz="3600" dirty="0"/>
              <a:t>One of the basic elements </a:t>
            </a:r>
            <a:r>
              <a:rPr lang="hr-HR" sz="3600" dirty="0" smtClean="0"/>
              <a:t> </a:t>
            </a:r>
            <a:r>
              <a:rPr lang="hr-HR" sz="3600" dirty="0" err="1" smtClean="0"/>
              <a:t>of</a:t>
            </a:r>
            <a:r>
              <a:rPr lang="hr-HR" sz="3600" dirty="0" smtClean="0"/>
              <a:t> </a:t>
            </a:r>
            <a:r>
              <a:rPr lang="hr-HR" sz="3600" dirty="0" err="1" smtClean="0"/>
              <a:t>the</a:t>
            </a:r>
            <a:r>
              <a:rPr lang="hr-HR" sz="3600" dirty="0" smtClean="0"/>
              <a:t> </a:t>
            </a:r>
            <a:r>
              <a:rPr lang="en-US" sz="3600" dirty="0" smtClean="0"/>
              <a:t>interoperability </a:t>
            </a:r>
            <a:r>
              <a:rPr lang="en-US" sz="3600" dirty="0"/>
              <a:t>system</a:t>
            </a:r>
            <a:r>
              <a:rPr lang="hr-HR" sz="3600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1560" y="6309320"/>
            <a:ext cx="8136904" cy="412155"/>
          </a:xfrm>
        </p:spPr>
        <p:txBody>
          <a:bodyPr/>
          <a:lstStyle/>
          <a:p>
            <a:r>
              <a:rPr lang="en-US" smtClean="0"/>
              <a:t>INFuture2015: e-Institutions – Openness, Accessibility, and Preservation, Zagreb, 11.11.2015.</a:t>
            </a:r>
            <a:endParaRPr lang="hr-HR" dirty="0"/>
          </a:p>
        </p:txBody>
      </p:sp>
      <p:pic>
        <p:nvPicPr>
          <p:cNvPr id="5" name="Picture 2" descr="Screen shot 2014-12-16 at 10.36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9752" cy="67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8521">
            <a:off x="6593250" y="3975184"/>
            <a:ext cx="2009800" cy="133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22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r-HR" b="1" dirty="0" err="1" smtClean="0"/>
              <a:t>Open</a:t>
            </a:r>
            <a:r>
              <a:rPr lang="hr-HR" b="1" dirty="0" smtClean="0"/>
              <a:t> </a:t>
            </a:r>
            <a:r>
              <a:rPr lang="hr-HR" b="1" dirty="0" err="1" smtClean="0"/>
              <a:t>data</a:t>
            </a:r>
            <a:r>
              <a:rPr lang="hr-HR" b="1" dirty="0" smtClean="0"/>
              <a:t> portal </a:t>
            </a:r>
            <a:br>
              <a:rPr lang="hr-HR" b="1" dirty="0" smtClean="0"/>
            </a:br>
            <a:r>
              <a:rPr lang="hr-HR" b="1" dirty="0" smtClean="0"/>
              <a:t>data.gov.hr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9839"/>
            <a:ext cx="8280920" cy="465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Screen shot 2014-12-16 at 10.36.4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9752" cy="67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1560" y="6309320"/>
            <a:ext cx="8136904" cy="412155"/>
          </a:xfrm>
        </p:spPr>
        <p:txBody>
          <a:bodyPr/>
          <a:lstStyle/>
          <a:p>
            <a:r>
              <a:rPr lang="en-US" smtClean="0"/>
              <a:t>INFuture2015: e-Institutions – Openness, Accessibility, and Preservation, Zagreb, 11.11.2015.</a:t>
            </a:r>
            <a:endParaRPr lang="hr-HR" dirty="0"/>
          </a:p>
        </p:txBody>
      </p:sp>
      <p:pic>
        <p:nvPicPr>
          <p:cNvPr id="8" name="Picture 2" descr="Screen shot 2014-12-16 at 10.36.42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724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27" y="357187"/>
            <a:ext cx="8075613" cy="940966"/>
          </a:xfrm>
        </p:spPr>
        <p:txBody>
          <a:bodyPr>
            <a:noAutofit/>
          </a:bodyPr>
          <a:lstStyle/>
          <a:p>
            <a:pPr algn="r"/>
            <a:r>
              <a:rPr lang="en-IE" sz="3600" b="1" i="1" dirty="0" smtClean="0"/>
              <a:t>Multi-service approach</a:t>
            </a:r>
            <a:r>
              <a:rPr lang="hr-HR" sz="3600" b="1" i="1" dirty="0" smtClean="0"/>
              <a:t/>
            </a:r>
            <a:br>
              <a:rPr lang="hr-HR" sz="3600" b="1" i="1" dirty="0" smtClean="0"/>
            </a:br>
            <a:r>
              <a:rPr lang="en-IE" sz="3600" b="1" i="1" dirty="0" smtClean="0"/>
              <a:t>Public Administration Reform</a:t>
            </a:r>
            <a:endParaRPr lang="en-IE" sz="3600" b="1" dirty="0"/>
          </a:p>
        </p:txBody>
      </p:sp>
      <p:pic>
        <p:nvPicPr>
          <p:cNvPr id="6147" name="Content Placeholder 5" descr="Screen shot 2014-09-22 at 7.15.38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6003" r="5937" b="6003"/>
          <a:stretch>
            <a:fillRect/>
          </a:stretch>
        </p:blipFill>
        <p:spPr>
          <a:xfrm>
            <a:off x="498081" y="1484784"/>
            <a:ext cx="3082875" cy="1893624"/>
          </a:xfrm>
        </p:spPr>
      </p:pic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1" t="10934" r="24107" b="4369"/>
          <a:stretch>
            <a:fillRect/>
          </a:stretch>
        </p:blipFill>
        <p:spPr bwMode="auto">
          <a:xfrm>
            <a:off x="5569971" y="1446601"/>
            <a:ext cx="2682130" cy="243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8" t="11562" r="21568" b="13596"/>
          <a:stretch>
            <a:fillRect/>
          </a:stretch>
        </p:blipFill>
        <p:spPr bwMode="auto">
          <a:xfrm>
            <a:off x="520676" y="3869757"/>
            <a:ext cx="3180804" cy="216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Screen shot 2014-09-22 at 7.22.01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374" y="4149080"/>
            <a:ext cx="3635325" cy="227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5905500" y="6237288"/>
            <a:ext cx="15478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200" b="1" dirty="0">
                <a:solidFill>
                  <a:srgbClr val="000000"/>
                </a:solidFill>
              </a:rPr>
              <a:t>e</a:t>
            </a:r>
            <a:r>
              <a:rPr lang="ta-IN" altLang="sr-Latn-RS" sz="1200" b="1" dirty="0" smtClean="0">
                <a:solidFill>
                  <a:srgbClr val="000000"/>
                </a:solidFill>
              </a:rPr>
              <a:t>-CITIZEN </a:t>
            </a:r>
            <a:r>
              <a:rPr lang="ta-IN" altLang="sr-Latn-RS" sz="1200" b="1" dirty="0">
                <a:solidFill>
                  <a:srgbClr val="000000"/>
                </a:solidFill>
              </a:rPr>
              <a:t>INBOX</a:t>
            </a:r>
            <a:endParaRPr lang="hr-HR" altLang="sr-Latn-RS" sz="1200" b="1" dirty="0">
              <a:solidFill>
                <a:srgbClr val="000000"/>
              </a:solidFill>
            </a:endParaRPr>
          </a:p>
        </p:txBody>
      </p:sp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504031" y="3562351"/>
            <a:ext cx="36718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a-IN" altLang="sr-Latn-RS" sz="1200" b="1" dirty="0">
                <a:solidFill>
                  <a:srgbClr val="000000"/>
                </a:solidFill>
              </a:rPr>
              <a:t>CENTRAL GOVERNMENT PORTAL – GOV.HR</a:t>
            </a:r>
            <a:endParaRPr lang="hr-HR" altLang="sr-Latn-RS" sz="1200" b="1" dirty="0">
              <a:solidFill>
                <a:srgbClr val="000000"/>
              </a:solidFill>
            </a:endParaRPr>
          </a:p>
        </p:txBody>
      </p:sp>
      <p:sp>
        <p:nvSpPr>
          <p:cNvPr id="6153" name="Rectangle 11"/>
          <p:cNvSpPr>
            <a:spLocks noChangeArrowheads="1"/>
          </p:cNvSpPr>
          <p:nvPr/>
        </p:nvSpPr>
        <p:spPr bwMode="auto">
          <a:xfrm>
            <a:off x="5671427" y="3849688"/>
            <a:ext cx="288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200" b="1" dirty="0">
                <a:solidFill>
                  <a:srgbClr val="000000"/>
                </a:solidFill>
              </a:rPr>
              <a:t>e</a:t>
            </a:r>
            <a:r>
              <a:rPr lang="ta-IN" altLang="sr-Latn-RS" sz="1200" b="1" dirty="0" smtClean="0">
                <a:solidFill>
                  <a:srgbClr val="000000"/>
                </a:solidFill>
              </a:rPr>
              <a:t>-SERVICES</a:t>
            </a:r>
            <a:endParaRPr lang="hr-HR" altLang="sr-Latn-RS" sz="1200" b="1" dirty="0">
              <a:solidFill>
                <a:srgbClr val="000000"/>
              </a:solidFill>
            </a:endParaRPr>
          </a:p>
        </p:txBody>
      </p:sp>
      <p:sp>
        <p:nvSpPr>
          <p:cNvPr id="6154" name="Rectangle 12"/>
          <p:cNvSpPr>
            <a:spLocks noChangeArrowheads="1"/>
          </p:cNvSpPr>
          <p:nvPr/>
        </p:nvSpPr>
        <p:spPr bwMode="auto">
          <a:xfrm>
            <a:off x="290655" y="6061076"/>
            <a:ext cx="3635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a-IN" altLang="sr-Latn-RS" sz="1200" b="1" dirty="0">
                <a:solidFill>
                  <a:srgbClr val="000000"/>
                </a:solidFill>
              </a:rPr>
              <a:t>NATIONAL IDENTIFICATION AND AUTHENTICATION SYSTEM</a:t>
            </a:r>
            <a:endParaRPr lang="hr-HR" altLang="sr-Latn-RS" sz="1200" b="1" dirty="0">
              <a:solidFill>
                <a:srgbClr val="000000"/>
              </a:solidFill>
            </a:endParaRPr>
          </a:p>
        </p:txBody>
      </p:sp>
      <p:pic>
        <p:nvPicPr>
          <p:cNvPr id="12" name="Picture 2" descr="Screen shot 2014-12-16 at 10.36.42 AM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9050"/>
            <a:ext cx="233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684213" y="6481754"/>
            <a:ext cx="7868527" cy="365125"/>
          </a:xfrm>
        </p:spPr>
        <p:txBody>
          <a:bodyPr/>
          <a:lstStyle/>
          <a:p>
            <a:r>
              <a:rPr lang="en-US" smtClean="0"/>
              <a:t>INFuture2015: e-Institutions – Openness, Accessibility, and Preservation, Zagreb, 11.11.2015.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2645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4263</TotalTime>
  <Words>1302</Words>
  <Application>Microsoft Office PowerPoint</Application>
  <PresentationFormat>Prikaz na zaslonu (4:3)</PresentationFormat>
  <Paragraphs>247</Paragraphs>
  <Slides>27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28" baseType="lpstr">
      <vt:lpstr>Office Theme</vt:lpstr>
      <vt:lpstr>e-Croatia 2015                          going to 2020 </vt:lpstr>
      <vt:lpstr>  The Committee  for the Coordination  of the Informatization of the Public Sector 2012 </vt:lpstr>
      <vt:lpstr>Integration of Base Registries 2012</vt:lpstr>
      <vt:lpstr>COP – Central Salary System</vt:lpstr>
      <vt:lpstr>Overview of legal acts  </vt:lpstr>
      <vt:lpstr>Public Register ProDII</vt:lpstr>
      <vt:lpstr>Metaregister</vt:lpstr>
      <vt:lpstr>Open data portal  data.gov.hr</vt:lpstr>
      <vt:lpstr>Multi-service approach Public Administration Reform</vt:lpstr>
      <vt:lpstr> One username and   password for all services - NIAS </vt:lpstr>
      <vt:lpstr>Personal Inbox</vt:lpstr>
      <vt:lpstr>Top 5 e-Services out of 25 </vt:lpstr>
      <vt:lpstr> e-Citizens  Customer Oriented e-Government </vt:lpstr>
      <vt:lpstr>3 years ago….</vt:lpstr>
      <vt:lpstr>Today…</vt:lpstr>
      <vt:lpstr>e-Citizens Statistics</vt:lpstr>
      <vt:lpstr> Strategies</vt:lpstr>
      <vt:lpstr>Strategies</vt:lpstr>
      <vt:lpstr>PowerPointova prezentacija</vt:lpstr>
      <vt:lpstr>e-Croatia 2020 Strategy</vt:lpstr>
      <vt:lpstr>PowerPointova prezentacija</vt:lpstr>
      <vt:lpstr>e-Business System</vt:lpstr>
      <vt:lpstr>Services and Messages</vt:lpstr>
      <vt:lpstr>e-Services</vt:lpstr>
      <vt:lpstr>Login</vt:lpstr>
      <vt:lpstr>BUSINESS USER MAILBOX (PKP)</vt:lpstr>
      <vt:lpstr>  It is just the beginning…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Leda Lepri</dc:creator>
  <cp:lastModifiedBy>llepri</cp:lastModifiedBy>
  <cp:revision>230</cp:revision>
  <cp:lastPrinted>2015-03-11T13:26:00Z</cp:lastPrinted>
  <dcterms:created xsi:type="dcterms:W3CDTF">2014-12-17T15:48:19Z</dcterms:created>
  <dcterms:modified xsi:type="dcterms:W3CDTF">2015-11-11T06:31:35Z</dcterms:modified>
</cp:coreProperties>
</file>