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68" r:id="rId2"/>
    <p:sldMasterId id="2147483672" r:id="rId3"/>
  </p:sldMasterIdLst>
  <p:notesMasterIdLst>
    <p:notesMasterId r:id="rId27"/>
  </p:notesMasterIdLst>
  <p:handoutMasterIdLst>
    <p:handoutMasterId r:id="rId28"/>
  </p:handoutMasterIdLst>
  <p:sldIdLst>
    <p:sldId id="493" r:id="rId4"/>
    <p:sldId id="490" r:id="rId5"/>
    <p:sldId id="492" r:id="rId6"/>
    <p:sldId id="499" r:id="rId7"/>
    <p:sldId id="487" r:id="rId8"/>
    <p:sldId id="495" r:id="rId9"/>
    <p:sldId id="496" r:id="rId10"/>
    <p:sldId id="497" r:id="rId11"/>
    <p:sldId id="498" r:id="rId12"/>
    <p:sldId id="501" r:id="rId13"/>
    <p:sldId id="500" r:id="rId14"/>
    <p:sldId id="494" r:id="rId15"/>
    <p:sldId id="460" r:id="rId16"/>
    <p:sldId id="479" r:id="rId17"/>
    <p:sldId id="483" r:id="rId18"/>
    <p:sldId id="481" r:id="rId19"/>
    <p:sldId id="484" r:id="rId20"/>
    <p:sldId id="486" r:id="rId21"/>
    <p:sldId id="464" r:id="rId22"/>
    <p:sldId id="465" r:id="rId23"/>
    <p:sldId id="472" r:id="rId24"/>
    <p:sldId id="466" r:id="rId25"/>
    <p:sldId id="485" r:id="rId26"/>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CDDB"/>
    <a:srgbClr val="FBD2B7"/>
    <a:srgbClr val="FF07BB"/>
    <a:srgbClr val="E70EFF"/>
    <a:srgbClr val="5001FF"/>
    <a:srgbClr val="C1E1F6"/>
    <a:srgbClr val="C0D0DB"/>
    <a:srgbClr val="92D050"/>
    <a:srgbClr val="0FB386"/>
    <a:srgbClr val="5301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80" autoAdjust="0"/>
    <p:restoredTop sz="93522" autoAdjust="0"/>
  </p:normalViewPr>
  <p:slideViewPr>
    <p:cSldViewPr>
      <p:cViewPr varScale="1">
        <p:scale>
          <a:sx n="65" d="100"/>
          <a:sy n="65" d="100"/>
        </p:scale>
        <p:origin x="-192" y="-102"/>
      </p:cViewPr>
      <p:guideLst>
        <p:guide orient="horz" pos="2160"/>
        <p:guide pos="2880"/>
      </p:guideLst>
    </p:cSldViewPr>
  </p:slideViewPr>
  <p:outlineViewPr>
    <p:cViewPr>
      <p:scale>
        <a:sx n="33" d="100"/>
        <a:sy n="33" d="100"/>
      </p:scale>
      <p:origin x="0" y="9768"/>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438458" y="0"/>
            <a:ext cx="4160520" cy="365760"/>
          </a:xfrm>
          <a:prstGeom prst="rect">
            <a:avLst/>
          </a:prstGeom>
        </p:spPr>
        <p:txBody>
          <a:bodyPr vert="horz" lIns="96661" tIns="48331" rIns="96661" bIns="48331" rtlCol="0"/>
          <a:lstStyle>
            <a:lvl1pPr algn="r">
              <a:defRPr sz="1300"/>
            </a:lvl1pPr>
          </a:lstStyle>
          <a:p>
            <a:fld id="{DAC17874-7866-4D66-AE51-F65C44A33A09}" type="datetimeFigureOut">
              <a:rPr lang="en-US" smtClean="0"/>
              <a:pPr/>
              <a:t>11/7/2013</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61" tIns="48331" rIns="96661" bIns="48331" rtlCol="0" anchor="b"/>
          <a:lstStyle>
            <a:lvl1pPr algn="r">
              <a:defRPr sz="1300"/>
            </a:lvl1pPr>
          </a:lstStyle>
          <a:p>
            <a:fld id="{49B2F360-A329-4D07-B673-630687CED8AD}" type="slidenum">
              <a:rPr lang="en-US" smtClean="0"/>
              <a:pPr/>
              <a:t>‹#›</a:t>
            </a:fld>
            <a:endParaRPr lang="en-US"/>
          </a:p>
        </p:txBody>
      </p:sp>
    </p:spTree>
    <p:extLst>
      <p:ext uri="{BB962C8B-B14F-4D97-AF65-F5344CB8AC3E}">
        <p14:creationId xmlns:p14="http://schemas.microsoft.com/office/powerpoint/2010/main" val="2761655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AU"/>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88DFA72F-7C1F-46E6-A6B5-97122331BC0E}" type="datetimeFigureOut">
              <a:rPr lang="en-AU" smtClean="0"/>
              <a:pPr/>
              <a:t>7/11/2013</a:t>
            </a:fld>
            <a:endParaRPr lang="en-AU"/>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endParaRPr lang="en-AU"/>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AU"/>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1DFC7978-7875-4A69-AE20-938D0D49E032}" type="slidenum">
              <a:rPr lang="en-AU" smtClean="0"/>
              <a:pPr/>
              <a:t>‹#›</a:t>
            </a:fld>
            <a:endParaRPr lang="en-AU"/>
          </a:p>
        </p:txBody>
      </p:sp>
    </p:spTree>
    <p:extLst>
      <p:ext uri="{BB962C8B-B14F-4D97-AF65-F5344CB8AC3E}">
        <p14:creationId xmlns:p14="http://schemas.microsoft.com/office/powerpoint/2010/main" val="64942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C7978-7875-4A69-AE20-938D0D49E032}" type="slidenum">
              <a:rPr lang="en-AU" smtClean="0"/>
              <a:pPr/>
              <a:t>19</a:t>
            </a:fld>
            <a:endParaRPr lang="en-AU"/>
          </a:p>
        </p:txBody>
      </p:sp>
    </p:spTree>
    <p:extLst>
      <p:ext uri="{BB962C8B-B14F-4D97-AF65-F5344CB8AC3E}">
        <p14:creationId xmlns:p14="http://schemas.microsoft.com/office/powerpoint/2010/main" val="63605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C7978-7875-4A69-AE20-938D0D49E032}" type="slidenum">
              <a:rPr lang="en-AU" smtClean="0"/>
              <a:pPr/>
              <a:t>20</a:t>
            </a:fld>
            <a:endParaRPr lang="en-AU"/>
          </a:p>
        </p:txBody>
      </p:sp>
    </p:spTree>
    <p:extLst>
      <p:ext uri="{BB962C8B-B14F-4D97-AF65-F5344CB8AC3E}">
        <p14:creationId xmlns:p14="http://schemas.microsoft.com/office/powerpoint/2010/main" val="128676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C7978-7875-4A69-AE20-938D0D49E032}" type="slidenum">
              <a:rPr lang="en-AU" smtClean="0"/>
              <a:pPr/>
              <a:t>21</a:t>
            </a:fld>
            <a:endParaRPr lang="en-AU"/>
          </a:p>
        </p:txBody>
      </p:sp>
    </p:spTree>
    <p:extLst>
      <p:ext uri="{BB962C8B-B14F-4D97-AF65-F5344CB8AC3E}">
        <p14:creationId xmlns:p14="http://schemas.microsoft.com/office/powerpoint/2010/main" val="1286762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C7978-7875-4A69-AE20-938D0D49E032}" type="slidenum">
              <a:rPr lang="en-AU" smtClean="0"/>
              <a:pPr/>
              <a:t>22</a:t>
            </a:fld>
            <a:endParaRPr lang="en-AU"/>
          </a:p>
        </p:txBody>
      </p:sp>
    </p:spTree>
    <p:extLst>
      <p:ext uri="{BB962C8B-B14F-4D97-AF65-F5344CB8AC3E}">
        <p14:creationId xmlns:p14="http://schemas.microsoft.com/office/powerpoint/2010/main" val="1286762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7" name="Content Placeholder 9"/>
          <p:cNvSpPr>
            <a:spLocks noGrp="1"/>
          </p:cNvSpPr>
          <p:nvPr>
            <p:ph sz="quarter" idx="10"/>
          </p:nvPr>
        </p:nvSpPr>
        <p:spPr>
          <a:xfrm>
            <a:off x="381000" y="1219200"/>
            <a:ext cx="8305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pic>
        <p:nvPicPr>
          <p:cNvPr id="4"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5" y="6177190"/>
            <a:ext cx="9143990" cy="67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4170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pic>
        <p:nvPicPr>
          <p:cNvPr id="4"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5" y="6177190"/>
            <a:ext cx="9143990" cy="67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74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6840760" cy="1143000"/>
          </a:xfrm>
        </p:spPr>
        <p:txBody>
          <a:bodyPr/>
          <a:lstStyle/>
          <a:p>
            <a:r>
              <a:rPr lang="en-US" dirty="0" smtClean="0"/>
              <a:t>Click to edit Master title style</a:t>
            </a:r>
            <a:endParaRPr lang="en-AU"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74A962B-6F3A-4951-ABC6-B77FE59B273F}" type="datetime1">
              <a:rPr lang="en-AU" smtClean="0"/>
              <a:t>7/11/2013</a:t>
            </a:fld>
            <a:endParaRPr lang="en-AU"/>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718111E-4231-41D5-A3DE-7C2525EF651B}" type="slidenum">
              <a:rPr lang="en-AU" smtClean="0"/>
              <a:t>‹#›</a:t>
            </a:fld>
            <a:endParaRPr lang="en-AU"/>
          </a:p>
        </p:txBody>
      </p:sp>
    </p:spTree>
    <p:extLst>
      <p:ext uri="{BB962C8B-B14F-4D97-AF65-F5344CB8AC3E}">
        <p14:creationId xmlns:p14="http://schemas.microsoft.com/office/powerpoint/2010/main" val="429254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6DC7EFA-7A27-4BB3-AC1E-75A8BFA08526}" type="datetime1">
              <a:rPr lang="en-AU" smtClean="0"/>
              <a:t>7/11/2013</a:t>
            </a:fld>
            <a:endParaRPr lang="en-AU"/>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718111E-4231-41D5-A3DE-7C2525EF651B}" type="slidenum">
              <a:rPr lang="en-AU" smtClean="0"/>
              <a:t>‹#›</a:t>
            </a:fld>
            <a:endParaRPr lang="en-AU"/>
          </a:p>
        </p:txBody>
      </p:sp>
    </p:spTree>
    <p:extLst>
      <p:ext uri="{BB962C8B-B14F-4D97-AF65-F5344CB8AC3E}">
        <p14:creationId xmlns:p14="http://schemas.microsoft.com/office/powerpoint/2010/main" val="279316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95288" y="1412875"/>
            <a:ext cx="8389937" cy="2305050"/>
          </a:xfrm>
          <a:prstGeom prst="rect">
            <a:avLst/>
          </a:prstGeom>
          <a:solidFill>
            <a:schemeClr val="bg2"/>
          </a:solidFill>
          <a:ln w="9525">
            <a:noFill/>
            <a:miter lim="800000"/>
            <a:headEnd/>
            <a:tailEnd/>
          </a:ln>
        </p:spPr>
        <p:txBody>
          <a:bodyPr wrap="none" anchor="ctr"/>
          <a:lstStyle/>
          <a:p>
            <a:pPr>
              <a:spcBef>
                <a:spcPct val="0"/>
              </a:spcBef>
            </a:pPr>
            <a:r>
              <a:rPr lang="en-US" sz="1800"/>
              <a:t>    </a:t>
            </a:r>
          </a:p>
        </p:txBody>
      </p:sp>
      <p:pic>
        <p:nvPicPr>
          <p:cNvPr id="5" name="Picture 14" descr="Monash_logo_rgb"/>
          <p:cNvPicPr>
            <a:picLocks noChangeAspect="1" noChangeArrowheads="1"/>
          </p:cNvPicPr>
          <p:nvPr/>
        </p:nvPicPr>
        <p:blipFill>
          <a:blip r:embed="rId2"/>
          <a:srcRect/>
          <a:stretch>
            <a:fillRect/>
          </a:stretch>
        </p:blipFill>
        <p:spPr bwMode="auto">
          <a:xfrm>
            <a:off x="611188" y="368300"/>
            <a:ext cx="4176712" cy="473075"/>
          </a:xfrm>
          <a:prstGeom prst="rect">
            <a:avLst/>
          </a:prstGeom>
          <a:noFill/>
          <a:ln w="9525">
            <a:noFill/>
            <a:miter lim="800000"/>
            <a:headEnd/>
            <a:tailEnd/>
          </a:ln>
        </p:spPr>
      </p:pic>
      <p:grpSp>
        <p:nvGrpSpPr>
          <p:cNvPr id="6" name="Group 37"/>
          <p:cNvGrpSpPr>
            <a:grpSpLocks/>
          </p:cNvGrpSpPr>
          <p:nvPr/>
        </p:nvGrpSpPr>
        <p:grpSpPr bwMode="auto">
          <a:xfrm>
            <a:off x="395288" y="944563"/>
            <a:ext cx="8389937" cy="541337"/>
            <a:chOff x="249" y="595"/>
            <a:chExt cx="5285" cy="341"/>
          </a:xfrm>
        </p:grpSpPr>
        <p:sp>
          <p:nvSpPr>
            <p:cNvPr id="7" name="Rectangle 31"/>
            <p:cNvSpPr>
              <a:spLocks noChangeArrowheads="1"/>
            </p:cNvSpPr>
            <p:nvPr/>
          </p:nvSpPr>
          <p:spPr bwMode="auto">
            <a:xfrm rot="2700000">
              <a:off x="691" y="664"/>
              <a:ext cx="273" cy="272"/>
            </a:xfrm>
            <a:prstGeom prst="rect">
              <a:avLst/>
            </a:prstGeom>
            <a:solidFill>
              <a:schemeClr val="accent1"/>
            </a:solidFill>
            <a:ln w="9525">
              <a:noFill/>
              <a:miter lim="800000"/>
              <a:headEnd/>
              <a:tailEnd/>
            </a:ln>
          </p:spPr>
          <p:txBody>
            <a:bodyPr anchor="ctr">
              <a:spAutoFit/>
            </a:bodyPr>
            <a:lstStyle/>
            <a:p>
              <a:endParaRPr lang="en-US"/>
            </a:p>
          </p:txBody>
        </p:sp>
        <p:sp>
          <p:nvSpPr>
            <p:cNvPr id="8" name="Rectangle 32"/>
            <p:cNvSpPr>
              <a:spLocks noChangeArrowheads="1"/>
            </p:cNvSpPr>
            <p:nvPr/>
          </p:nvSpPr>
          <p:spPr bwMode="auto">
            <a:xfrm>
              <a:off x="249" y="595"/>
              <a:ext cx="5285" cy="306"/>
            </a:xfrm>
            <a:prstGeom prst="rect">
              <a:avLst/>
            </a:prstGeom>
            <a:solidFill>
              <a:schemeClr val="accent1"/>
            </a:solidFill>
            <a:ln w="9525">
              <a:noFill/>
              <a:miter lim="800000"/>
              <a:headEnd/>
              <a:tailEnd/>
            </a:ln>
          </p:spPr>
          <p:txBody>
            <a:bodyPr wrap="none" lIns="576000" tIns="46800" anchor="ctr"/>
            <a:lstStyle/>
            <a:p>
              <a:pPr algn="l">
                <a:spcBef>
                  <a:spcPct val="0"/>
                </a:spcBef>
              </a:pPr>
              <a:r>
                <a:rPr lang="en-US" sz="1800" b="1">
                  <a:solidFill>
                    <a:schemeClr val="bg1"/>
                  </a:solidFill>
                </a:rPr>
                <a:t>Information Technology</a:t>
              </a:r>
            </a:p>
          </p:txBody>
        </p:sp>
      </p:grpSp>
      <p:sp>
        <p:nvSpPr>
          <p:cNvPr id="3075" name="Rectangle 3"/>
          <p:cNvSpPr>
            <a:spLocks noGrp="1" noChangeArrowheads="1"/>
          </p:cNvSpPr>
          <p:nvPr>
            <p:ph type="ctrTitle"/>
          </p:nvPr>
        </p:nvSpPr>
        <p:spPr>
          <a:xfrm>
            <a:off x="971550" y="1557338"/>
            <a:ext cx="7813675" cy="1223962"/>
          </a:xfrm>
        </p:spPr>
        <p:txBody>
          <a:bodyPr tIns="45720"/>
          <a:lstStyle>
            <a:lvl1pPr>
              <a:defRPr sz="4200" b="0">
                <a:solidFill>
                  <a:schemeClr val="bg1"/>
                </a:solidFill>
              </a:defRPr>
            </a:lvl1pPr>
          </a:lstStyle>
          <a:p>
            <a:r>
              <a:rPr lang="en-US"/>
              <a:t>Click to edit Master title style</a:t>
            </a:r>
          </a:p>
        </p:txBody>
      </p:sp>
      <p:sp>
        <p:nvSpPr>
          <p:cNvPr id="3076" name="Rectangle 4"/>
          <p:cNvSpPr>
            <a:spLocks noGrp="1" noChangeArrowheads="1"/>
          </p:cNvSpPr>
          <p:nvPr>
            <p:ph type="subTitle" idx="1"/>
          </p:nvPr>
        </p:nvSpPr>
        <p:spPr>
          <a:xfrm>
            <a:off x="971550" y="2924175"/>
            <a:ext cx="7813675" cy="647700"/>
          </a:xfrm>
        </p:spPr>
        <p:txBody>
          <a:bodyPr tIns="45720"/>
          <a:lstStyle>
            <a:lvl1pPr marL="0" indent="0">
              <a:spcAft>
                <a:spcPct val="0"/>
              </a:spcAft>
              <a:buFont typeface="Wingdings" charset="2"/>
              <a:buNone/>
              <a:defRPr sz="1400">
                <a:solidFill>
                  <a:schemeClr val="bg1"/>
                </a:solidFill>
              </a:defRPr>
            </a:lvl1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7" name="Content Placeholder 9"/>
          <p:cNvSpPr>
            <a:spLocks noGrp="1"/>
          </p:cNvSpPr>
          <p:nvPr>
            <p:ph sz="quarter" idx="10"/>
          </p:nvPr>
        </p:nvSpPr>
        <p:spPr>
          <a:xfrm>
            <a:off x="381000" y="1219200"/>
            <a:ext cx="8305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6146406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Box 9"/>
          <p:cNvSpPr txBox="1"/>
          <p:nvPr userDrawn="1"/>
        </p:nvSpPr>
        <p:spPr>
          <a:xfrm>
            <a:off x="5818909" y="6434667"/>
            <a:ext cx="184666" cy="369332"/>
          </a:xfrm>
          <a:prstGeom prst="rect">
            <a:avLst/>
          </a:prstGeom>
          <a:noFill/>
        </p:spPr>
        <p:txBody>
          <a:bodyPr wrap="none" rtlCol="0">
            <a:spAutoFit/>
          </a:bodyPr>
          <a:lstStyle/>
          <a:p>
            <a:endParaRPr lang="en-US" dirty="0">
              <a:solidFill>
                <a:srgbClr val="393938"/>
              </a:solidFill>
              <a:latin typeface="Arial"/>
            </a:endParaRPr>
          </a:p>
        </p:txBody>
      </p:sp>
      <p:sp>
        <p:nvSpPr>
          <p:cNvPr id="11" name="TextBox 10"/>
          <p:cNvSpPr txBox="1"/>
          <p:nvPr userDrawn="1"/>
        </p:nvSpPr>
        <p:spPr>
          <a:xfrm>
            <a:off x="2940242" y="6426970"/>
            <a:ext cx="184666" cy="369332"/>
          </a:xfrm>
          <a:prstGeom prst="rect">
            <a:avLst/>
          </a:prstGeom>
          <a:noFill/>
        </p:spPr>
        <p:txBody>
          <a:bodyPr wrap="none" rtlCol="0">
            <a:spAutoFit/>
          </a:bodyPr>
          <a:lstStyle/>
          <a:p>
            <a:endParaRPr lang="en-US" dirty="0">
              <a:solidFill>
                <a:srgbClr val="393938"/>
              </a:solidFill>
              <a:latin typeface="Arial"/>
            </a:endParaRPr>
          </a:p>
        </p:txBody>
      </p:sp>
    </p:spTree>
    <p:extLst>
      <p:ext uri="{BB962C8B-B14F-4D97-AF65-F5344CB8AC3E}">
        <p14:creationId xmlns:p14="http://schemas.microsoft.com/office/powerpoint/2010/main" val="40133287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533400"/>
            <a:ext cx="83058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395288" y="1190625"/>
            <a:ext cx="8291511"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pic>
        <p:nvPicPr>
          <p:cNvPr id="2050" name="Picture 2"/>
          <p:cNvPicPr>
            <a:picLocks noChangeAspect="1" noChangeArrowheads="1"/>
          </p:cNvPicPr>
          <p:nvPr userDrawn="1"/>
        </p:nvPicPr>
        <p:blipFill>
          <a:blip r:embed="rId7" cstate="screen">
            <a:extLst>
              <a:ext uri="{28A0092B-C50C-407E-A947-70E740481C1C}">
                <a14:useLocalDpi xmlns:a14="http://schemas.microsoft.com/office/drawing/2010/main" val="0"/>
              </a:ext>
            </a:extLst>
          </a:blip>
          <a:stretch>
            <a:fillRect/>
          </a:stretch>
        </p:blipFill>
        <p:spPr bwMode="auto">
          <a:xfrm>
            <a:off x="5" y="6177190"/>
            <a:ext cx="9143990" cy="67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37875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6" r:id="rId3"/>
    <p:sldLayoutId id="2147483678" r:id="rId4"/>
    <p:sldLayoutId id="2147483679" r:id="rId5"/>
  </p:sldLayoutIdLst>
  <p:timing>
    <p:tnLst>
      <p:par>
        <p:cTn id="1" dur="indefinite" restart="never" nodeType="tmRoot"/>
      </p:par>
    </p:tnLst>
  </p:timing>
  <p:hf hdr="0" ftr="0"/>
  <p:txStyles>
    <p:titleStyle>
      <a:lvl1pPr algn="l" rtl="0" eaLnBrk="0" fontAlgn="base" hangingPunct="0">
        <a:spcBef>
          <a:spcPct val="0"/>
        </a:spcBef>
        <a:spcAft>
          <a:spcPct val="0"/>
        </a:spcAft>
        <a:defRPr sz="3200" b="1">
          <a:solidFill>
            <a:srgbClr val="653579"/>
          </a:solidFill>
          <a:latin typeface="+mj-lt"/>
          <a:ea typeface="+mj-ea"/>
          <a:cs typeface="Arial" pitchFamily="34" charset="0"/>
        </a:defRPr>
      </a:lvl1pPr>
      <a:lvl2pPr algn="l" rtl="0" eaLnBrk="0" fontAlgn="base" hangingPunct="0">
        <a:spcBef>
          <a:spcPct val="0"/>
        </a:spcBef>
        <a:spcAft>
          <a:spcPct val="0"/>
        </a:spcAft>
        <a:defRPr sz="3200" b="1">
          <a:solidFill>
            <a:schemeClr val="tx2"/>
          </a:solidFill>
          <a:latin typeface="Arial" charset="0"/>
          <a:ea typeface="Arial" charset="0"/>
          <a:cs typeface="Arial" charset="0"/>
        </a:defRPr>
      </a:lvl2pPr>
      <a:lvl3pPr algn="l" rtl="0" eaLnBrk="0" fontAlgn="base" hangingPunct="0">
        <a:spcBef>
          <a:spcPct val="0"/>
        </a:spcBef>
        <a:spcAft>
          <a:spcPct val="0"/>
        </a:spcAft>
        <a:defRPr sz="3200" b="1">
          <a:solidFill>
            <a:schemeClr val="tx2"/>
          </a:solidFill>
          <a:latin typeface="Arial" charset="0"/>
          <a:ea typeface="Arial" charset="0"/>
          <a:cs typeface="Arial" charset="0"/>
        </a:defRPr>
      </a:lvl3pPr>
      <a:lvl4pPr algn="l" rtl="0" eaLnBrk="0" fontAlgn="base" hangingPunct="0">
        <a:spcBef>
          <a:spcPct val="0"/>
        </a:spcBef>
        <a:spcAft>
          <a:spcPct val="0"/>
        </a:spcAft>
        <a:defRPr sz="3200" b="1">
          <a:solidFill>
            <a:schemeClr val="tx2"/>
          </a:solidFill>
          <a:latin typeface="Arial" charset="0"/>
          <a:ea typeface="Arial" charset="0"/>
          <a:cs typeface="Arial" charset="0"/>
        </a:defRPr>
      </a:lvl4pPr>
      <a:lvl5pPr algn="l" rtl="0" eaLnBrk="0" fontAlgn="base" hangingPunct="0">
        <a:spcBef>
          <a:spcPct val="0"/>
        </a:spcBef>
        <a:spcAft>
          <a:spcPct val="0"/>
        </a:spcAft>
        <a:defRPr sz="3200" b="1">
          <a:solidFill>
            <a:schemeClr val="tx2"/>
          </a:solidFill>
          <a:latin typeface="Arial" charset="0"/>
          <a:ea typeface="Arial" charset="0"/>
          <a:cs typeface="Arial" charset="0"/>
        </a:defRPr>
      </a:lvl5pPr>
      <a:lvl6pPr marL="457200" algn="l" rtl="0" fontAlgn="base">
        <a:spcBef>
          <a:spcPct val="0"/>
        </a:spcBef>
        <a:spcAft>
          <a:spcPct val="0"/>
        </a:spcAft>
        <a:defRPr sz="3200" b="1">
          <a:solidFill>
            <a:schemeClr val="tx2"/>
          </a:solidFill>
          <a:latin typeface="Arial" charset="0"/>
          <a:ea typeface="Arial" charset="0"/>
          <a:cs typeface="Arial" charset="0"/>
        </a:defRPr>
      </a:lvl6pPr>
      <a:lvl7pPr marL="914400" algn="l" rtl="0" fontAlgn="base">
        <a:spcBef>
          <a:spcPct val="0"/>
        </a:spcBef>
        <a:spcAft>
          <a:spcPct val="0"/>
        </a:spcAft>
        <a:defRPr sz="3200" b="1">
          <a:solidFill>
            <a:schemeClr val="tx2"/>
          </a:solidFill>
          <a:latin typeface="Arial" charset="0"/>
          <a:ea typeface="Arial" charset="0"/>
          <a:cs typeface="Arial" charset="0"/>
        </a:defRPr>
      </a:lvl7pPr>
      <a:lvl8pPr marL="1371600" algn="l" rtl="0" fontAlgn="base">
        <a:spcBef>
          <a:spcPct val="0"/>
        </a:spcBef>
        <a:spcAft>
          <a:spcPct val="0"/>
        </a:spcAft>
        <a:defRPr sz="3200" b="1">
          <a:solidFill>
            <a:schemeClr val="tx2"/>
          </a:solidFill>
          <a:latin typeface="Arial" charset="0"/>
          <a:ea typeface="Arial" charset="0"/>
          <a:cs typeface="Arial" charset="0"/>
        </a:defRPr>
      </a:lvl8pPr>
      <a:lvl9pPr marL="1828800" algn="l" rtl="0" fontAlgn="base">
        <a:spcBef>
          <a:spcPct val="0"/>
        </a:spcBef>
        <a:spcAft>
          <a:spcPct val="0"/>
        </a:spcAft>
        <a:defRPr sz="3200" b="1">
          <a:solidFill>
            <a:schemeClr val="tx2"/>
          </a:solidFill>
          <a:latin typeface="Arial" charset="0"/>
          <a:ea typeface="Arial" charset="0"/>
          <a:cs typeface="Arial" charset="0"/>
        </a:defRPr>
      </a:lvl9pPr>
    </p:titleStyle>
    <p:bodyStyle>
      <a:lvl1pPr marL="265113" indent="-265113" algn="l" rtl="0" eaLnBrk="0" fontAlgn="base" hangingPunct="0">
        <a:spcBef>
          <a:spcPct val="0"/>
        </a:spcBef>
        <a:spcAft>
          <a:spcPts val="400"/>
        </a:spcAft>
        <a:buFont typeface="Wingdings" pitchFamily="2" charset="2"/>
        <a:buChar char="§"/>
        <a:defRPr sz="2200">
          <a:solidFill>
            <a:schemeClr val="tx1"/>
          </a:solidFill>
          <a:latin typeface="Arial" pitchFamily="34" charset="0"/>
          <a:ea typeface="+mn-ea"/>
          <a:cs typeface="Arial" pitchFamily="34" charset="0"/>
        </a:defRPr>
      </a:lvl1pPr>
      <a:lvl2pPr marL="901700" indent="-309563" algn="l" rtl="0" eaLnBrk="0" fontAlgn="base" hangingPunct="0">
        <a:spcBef>
          <a:spcPct val="0"/>
        </a:spcBef>
        <a:spcAft>
          <a:spcPct val="0"/>
        </a:spcAft>
        <a:buChar char="–"/>
        <a:defRPr sz="2000">
          <a:solidFill>
            <a:schemeClr val="tx1"/>
          </a:solidFill>
          <a:latin typeface="Arial" pitchFamily="34" charset="0"/>
          <a:ea typeface="+mn-ea"/>
          <a:cs typeface="Arial" pitchFamily="34" charset="0"/>
        </a:defRPr>
      </a:lvl2pPr>
      <a:lvl3pPr marL="1436688" indent="-331788"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3pPr>
      <a:lvl4pPr marL="1933575"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341563" indent="-228600" algn="l" rtl="0" eaLnBrk="0" fontAlgn="base" hangingPunct="0">
        <a:spcBef>
          <a:spcPct val="20000"/>
        </a:spcBef>
        <a:spcAft>
          <a:spcPct val="0"/>
        </a:spcAft>
        <a:buChar char="»"/>
        <a:defRPr sz="2000">
          <a:solidFill>
            <a:schemeClr val="tx1"/>
          </a:solidFill>
          <a:latin typeface="Helvetica" charset="0"/>
          <a:ea typeface="+mn-ea"/>
          <a:cs typeface="+mn-cs"/>
        </a:defRPr>
      </a:lvl5pPr>
      <a:lvl6pPr marL="2798763" indent="-228600" algn="l" rtl="0" fontAlgn="base">
        <a:spcBef>
          <a:spcPct val="20000"/>
        </a:spcBef>
        <a:spcAft>
          <a:spcPct val="0"/>
        </a:spcAft>
        <a:buChar char="»"/>
        <a:defRPr sz="2000">
          <a:solidFill>
            <a:schemeClr val="tx1"/>
          </a:solidFill>
          <a:latin typeface="Helvetica" charset="0"/>
          <a:ea typeface="+mn-ea"/>
          <a:cs typeface="+mn-cs"/>
        </a:defRPr>
      </a:lvl6pPr>
      <a:lvl7pPr marL="3255963" indent="-228600" algn="l" rtl="0" fontAlgn="base">
        <a:spcBef>
          <a:spcPct val="20000"/>
        </a:spcBef>
        <a:spcAft>
          <a:spcPct val="0"/>
        </a:spcAft>
        <a:buChar char="»"/>
        <a:defRPr sz="2000">
          <a:solidFill>
            <a:schemeClr val="tx1"/>
          </a:solidFill>
          <a:latin typeface="Helvetica" charset="0"/>
          <a:ea typeface="+mn-ea"/>
          <a:cs typeface="+mn-cs"/>
        </a:defRPr>
      </a:lvl7pPr>
      <a:lvl8pPr marL="3713163" indent="-228600" algn="l" rtl="0" fontAlgn="base">
        <a:spcBef>
          <a:spcPct val="20000"/>
        </a:spcBef>
        <a:spcAft>
          <a:spcPct val="0"/>
        </a:spcAft>
        <a:buChar char="»"/>
        <a:defRPr sz="2000">
          <a:solidFill>
            <a:schemeClr val="tx1"/>
          </a:solidFill>
          <a:latin typeface="Helvetica" charset="0"/>
          <a:ea typeface="+mn-ea"/>
          <a:cs typeface="+mn-cs"/>
        </a:defRPr>
      </a:lvl8pPr>
      <a:lvl9pPr marL="4170363" indent="-228600" algn="l" rtl="0" fontAlgn="base">
        <a:spcBef>
          <a:spcPct val="20000"/>
        </a:spcBef>
        <a:spcAft>
          <a:spcPct val="0"/>
        </a:spcAft>
        <a:buChar char="»"/>
        <a:defRPr sz="2000">
          <a:solidFill>
            <a:schemeClr val="tx1"/>
          </a:solidFill>
          <a:latin typeface="Helvetica"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944563"/>
            <a:ext cx="820896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91440" bIns="45720" numCol="1" anchor="t" anchorCtr="0" compatLnSpc="1">
            <a:prstTxWarp prst="textNoShape">
              <a:avLst/>
            </a:prstTxWarp>
          </a:bodyPr>
          <a:lstStyle/>
          <a:p>
            <a:pPr lvl="0"/>
            <a:r>
              <a:rPr lang="en-AU" dirty="0"/>
              <a:t>Click to edit Master title style</a:t>
            </a:r>
          </a:p>
        </p:txBody>
      </p:sp>
      <p:sp>
        <p:nvSpPr>
          <p:cNvPr id="1027" name="Rectangle 3"/>
          <p:cNvSpPr>
            <a:spLocks noGrp="1" noChangeArrowheads="1"/>
          </p:cNvSpPr>
          <p:nvPr>
            <p:ph type="body" idx="1"/>
          </p:nvPr>
        </p:nvSpPr>
        <p:spPr bwMode="auto">
          <a:xfrm>
            <a:off x="395288" y="1663701"/>
            <a:ext cx="8424861" cy="42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91440" bIns="45720" numCol="1" anchor="t" anchorCtr="0" compatLnSpc="1">
            <a:prstTxWarp prst="textNoShape">
              <a:avLst/>
            </a:prstTxWarp>
          </a:bodyPr>
          <a:lstStyle/>
          <a:p>
            <a:pPr lvl="0"/>
            <a:endParaRPr lang="en-AU" dirty="0"/>
          </a:p>
        </p:txBody>
      </p:sp>
      <p:sp>
        <p:nvSpPr>
          <p:cNvPr id="1033" name="TextBox 2"/>
          <p:cNvSpPr txBox="1">
            <a:spLocks noChangeArrowheads="1"/>
          </p:cNvSpPr>
          <p:nvPr userDrawn="1"/>
        </p:nvSpPr>
        <p:spPr bwMode="auto">
          <a:xfrm>
            <a:off x="-2387600" y="-896938"/>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defTabSz="457200" eaLnBrk="1" hangingPunct="1"/>
            <a:endParaRPr lang="en-US">
              <a:solidFill>
                <a:srgbClr val="393938"/>
              </a:solidFill>
            </a:endParaRPr>
          </a:p>
        </p:txBody>
      </p:sp>
      <p:sp>
        <p:nvSpPr>
          <p:cNvPr id="1034" name="TextBox 3"/>
          <p:cNvSpPr txBox="1">
            <a:spLocks noChangeArrowheads="1"/>
          </p:cNvSpPr>
          <p:nvPr userDrawn="1"/>
        </p:nvSpPr>
        <p:spPr bwMode="auto">
          <a:xfrm>
            <a:off x="583113" y="6283575"/>
            <a:ext cx="22246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defTabSz="457200" eaLnBrk="1" hangingPunct="1"/>
            <a:r>
              <a:rPr lang="en-US" sz="1600" b="1" i="1" dirty="0" smtClean="0">
                <a:solidFill>
                  <a:srgbClr val="FFFFFF"/>
                </a:solidFill>
              </a:rPr>
              <a:t>  </a:t>
            </a:r>
            <a:r>
              <a:rPr lang="en-US" sz="1500" b="1" dirty="0" smtClean="0">
                <a:solidFill>
                  <a:srgbClr val="FFFFFF"/>
                </a:solidFill>
              </a:rPr>
              <a:t>MONASH University</a:t>
            </a:r>
            <a:endParaRPr lang="en-US" sz="1500" b="1" dirty="0">
              <a:solidFill>
                <a:srgbClr val="FFFFFF"/>
              </a:solidFill>
            </a:endParaRPr>
          </a:p>
        </p:txBody>
      </p:sp>
      <p:sp>
        <p:nvSpPr>
          <p:cNvPr id="1035" name="TextBox 4"/>
          <p:cNvSpPr txBox="1">
            <a:spLocks noChangeArrowheads="1"/>
          </p:cNvSpPr>
          <p:nvPr userDrawn="1"/>
        </p:nvSpPr>
        <p:spPr bwMode="auto">
          <a:xfrm>
            <a:off x="2405063" y="8110538"/>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defTabSz="457200" eaLnBrk="1" hangingPunct="1"/>
            <a:endParaRPr lang="en-US">
              <a:solidFill>
                <a:srgbClr val="393938"/>
              </a:solidFill>
            </a:endParaRPr>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5" y="6177190"/>
            <a:ext cx="9143990" cy="67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680116"/>
      </p:ext>
    </p:extLst>
  </p:cSld>
  <p:clrMap bg1="lt1" tx1="dk1" bg2="lt2" tx2="dk2" accent1="accent1" accent2="accent2" accent3="accent3" accent4="accent4" accent5="accent5" accent6="accent6" hlink="hlink" folHlink="folHlink"/>
  <p:hf hdr="0" ftr="0"/>
  <p:txStyles>
    <p:titleStyle>
      <a:lvl1pPr algn="l" rtl="0" eaLnBrk="0" fontAlgn="base" hangingPunct="0">
        <a:spcBef>
          <a:spcPct val="0"/>
        </a:spcBef>
        <a:spcAft>
          <a:spcPct val="0"/>
        </a:spcAft>
        <a:defRPr sz="3200" b="1">
          <a:solidFill>
            <a:schemeClr val="tx2"/>
          </a:solidFill>
          <a:latin typeface="+mj-lt"/>
          <a:ea typeface="ＭＳ Ｐゴシック" charset="0"/>
          <a:cs typeface="+mj-cs"/>
        </a:defRPr>
      </a:lvl1pPr>
      <a:lvl2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5pPr>
      <a:lvl6pPr marL="457200" algn="l" rtl="0" fontAlgn="base">
        <a:spcBef>
          <a:spcPct val="0"/>
        </a:spcBef>
        <a:spcAft>
          <a:spcPct val="0"/>
        </a:spcAft>
        <a:defRPr sz="3200" b="1">
          <a:solidFill>
            <a:schemeClr val="tx2"/>
          </a:solidFill>
          <a:latin typeface="Arial" charset="0"/>
          <a:ea typeface="Arial" charset="0"/>
          <a:cs typeface="Arial" charset="0"/>
        </a:defRPr>
      </a:lvl6pPr>
      <a:lvl7pPr marL="914400" algn="l" rtl="0" fontAlgn="base">
        <a:spcBef>
          <a:spcPct val="0"/>
        </a:spcBef>
        <a:spcAft>
          <a:spcPct val="0"/>
        </a:spcAft>
        <a:defRPr sz="3200" b="1">
          <a:solidFill>
            <a:schemeClr val="tx2"/>
          </a:solidFill>
          <a:latin typeface="Arial" charset="0"/>
          <a:ea typeface="Arial" charset="0"/>
          <a:cs typeface="Arial" charset="0"/>
        </a:defRPr>
      </a:lvl7pPr>
      <a:lvl8pPr marL="1371600" algn="l" rtl="0" fontAlgn="base">
        <a:spcBef>
          <a:spcPct val="0"/>
        </a:spcBef>
        <a:spcAft>
          <a:spcPct val="0"/>
        </a:spcAft>
        <a:defRPr sz="3200" b="1">
          <a:solidFill>
            <a:schemeClr val="tx2"/>
          </a:solidFill>
          <a:latin typeface="Arial" charset="0"/>
          <a:ea typeface="Arial" charset="0"/>
          <a:cs typeface="Arial" charset="0"/>
        </a:defRPr>
      </a:lvl8pPr>
      <a:lvl9pPr marL="1828800" algn="l" rtl="0" fontAlgn="base">
        <a:spcBef>
          <a:spcPct val="0"/>
        </a:spcBef>
        <a:spcAft>
          <a:spcPct val="0"/>
        </a:spcAft>
        <a:defRPr sz="3200" b="1">
          <a:solidFill>
            <a:schemeClr val="tx2"/>
          </a:solidFill>
          <a:latin typeface="Arial" charset="0"/>
          <a:ea typeface="Arial" charset="0"/>
          <a:cs typeface="Arial" charset="0"/>
        </a:defRPr>
      </a:lvl9pPr>
    </p:titleStyle>
    <p:bodyStyle>
      <a:lvl1pPr marL="265113" indent="-265113" algn="l" rtl="0" eaLnBrk="0" fontAlgn="base" hangingPunct="0">
        <a:spcBef>
          <a:spcPct val="0"/>
        </a:spcBef>
        <a:spcAft>
          <a:spcPts val="1200"/>
        </a:spcAft>
        <a:buFont typeface="Wingdings" charset="0"/>
        <a:buChar char="§"/>
        <a:defRPr sz="2000">
          <a:solidFill>
            <a:schemeClr val="tx1"/>
          </a:solidFill>
          <a:latin typeface="+mn-lt"/>
          <a:ea typeface="ＭＳ Ｐゴシック" charset="0"/>
          <a:cs typeface="+mn-cs"/>
        </a:defRPr>
      </a:lvl1pPr>
      <a:lvl2pPr marL="901700" indent="-309563" algn="l" rtl="0" eaLnBrk="0" fontAlgn="base" hangingPunct="0">
        <a:spcBef>
          <a:spcPct val="0"/>
        </a:spcBef>
        <a:spcAft>
          <a:spcPct val="0"/>
        </a:spcAft>
        <a:buChar char="–"/>
        <a:defRPr sz="2000">
          <a:solidFill>
            <a:schemeClr val="tx1"/>
          </a:solidFill>
          <a:latin typeface="+mn-lt"/>
          <a:ea typeface="+mn-ea"/>
          <a:cs typeface="+mn-cs"/>
        </a:defRPr>
      </a:lvl2pPr>
      <a:lvl3pPr marL="1436688" indent="-331788" algn="l" rtl="0" eaLnBrk="0" fontAlgn="base" hangingPunct="0">
        <a:spcBef>
          <a:spcPct val="20000"/>
        </a:spcBef>
        <a:spcAft>
          <a:spcPct val="0"/>
        </a:spcAft>
        <a:buChar char="•"/>
        <a:defRPr sz="2000">
          <a:solidFill>
            <a:schemeClr val="tx1"/>
          </a:solidFill>
          <a:latin typeface="+mn-lt"/>
          <a:ea typeface="+mn-ea"/>
          <a:cs typeface="+mn-cs"/>
        </a:defRPr>
      </a:lvl3pPr>
      <a:lvl4pPr marL="1933575" indent="-228600" algn="l" rtl="0" eaLnBrk="0" fontAlgn="base" hangingPunct="0">
        <a:spcBef>
          <a:spcPct val="20000"/>
        </a:spcBef>
        <a:spcAft>
          <a:spcPct val="0"/>
        </a:spcAft>
        <a:buChar char="–"/>
        <a:defRPr sz="2000">
          <a:solidFill>
            <a:schemeClr val="tx1"/>
          </a:solidFill>
          <a:latin typeface="+mn-lt"/>
          <a:ea typeface="+mn-ea"/>
          <a:cs typeface="+mn-cs"/>
        </a:defRPr>
      </a:lvl4pPr>
      <a:lvl5pPr marL="2341563" indent="-228600" algn="l" rtl="0" eaLnBrk="0" fontAlgn="base" hangingPunct="0">
        <a:spcBef>
          <a:spcPct val="20000"/>
        </a:spcBef>
        <a:spcAft>
          <a:spcPct val="0"/>
        </a:spcAft>
        <a:buChar char="»"/>
        <a:defRPr sz="2000">
          <a:solidFill>
            <a:schemeClr val="tx1"/>
          </a:solidFill>
          <a:latin typeface="Helvetica" charset="0"/>
          <a:ea typeface="+mn-ea"/>
          <a:cs typeface="+mn-cs"/>
        </a:defRPr>
      </a:lvl5pPr>
      <a:lvl6pPr marL="2798763" indent="-228600" algn="l" rtl="0" fontAlgn="base">
        <a:spcBef>
          <a:spcPct val="20000"/>
        </a:spcBef>
        <a:spcAft>
          <a:spcPct val="0"/>
        </a:spcAft>
        <a:buChar char="»"/>
        <a:defRPr sz="2000">
          <a:solidFill>
            <a:schemeClr val="tx1"/>
          </a:solidFill>
          <a:latin typeface="Helvetica" charset="0"/>
          <a:ea typeface="+mn-ea"/>
          <a:cs typeface="+mn-cs"/>
        </a:defRPr>
      </a:lvl6pPr>
      <a:lvl7pPr marL="3255963" indent="-228600" algn="l" rtl="0" fontAlgn="base">
        <a:spcBef>
          <a:spcPct val="20000"/>
        </a:spcBef>
        <a:spcAft>
          <a:spcPct val="0"/>
        </a:spcAft>
        <a:buChar char="»"/>
        <a:defRPr sz="2000">
          <a:solidFill>
            <a:schemeClr val="tx1"/>
          </a:solidFill>
          <a:latin typeface="Helvetica" charset="0"/>
          <a:ea typeface="+mn-ea"/>
          <a:cs typeface="+mn-cs"/>
        </a:defRPr>
      </a:lvl7pPr>
      <a:lvl8pPr marL="3713163" indent="-228600" algn="l" rtl="0" fontAlgn="base">
        <a:spcBef>
          <a:spcPct val="20000"/>
        </a:spcBef>
        <a:spcAft>
          <a:spcPct val="0"/>
        </a:spcAft>
        <a:buChar char="»"/>
        <a:defRPr sz="2000">
          <a:solidFill>
            <a:schemeClr val="tx1"/>
          </a:solidFill>
          <a:latin typeface="Helvetica" charset="0"/>
          <a:ea typeface="+mn-ea"/>
          <a:cs typeface="+mn-cs"/>
        </a:defRPr>
      </a:lvl8pPr>
      <a:lvl9pPr marL="4170363" indent="-228600" algn="l" rtl="0" fontAlgn="base">
        <a:spcBef>
          <a:spcPct val="20000"/>
        </a:spcBef>
        <a:spcAft>
          <a:spcPct val="0"/>
        </a:spcAft>
        <a:buChar char="»"/>
        <a:defRPr sz="2000">
          <a:solidFill>
            <a:schemeClr val="tx1"/>
          </a:solidFill>
          <a:latin typeface="Helvetica"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Rectangle 9"/>
          <p:cNvSpPr>
            <a:spLocks noChangeArrowheads="1"/>
          </p:cNvSpPr>
          <p:nvPr userDrawn="1"/>
        </p:nvSpPr>
        <p:spPr bwMode="auto">
          <a:xfrm>
            <a:off x="0" y="6091119"/>
            <a:ext cx="9144000" cy="774700"/>
          </a:xfrm>
          <a:prstGeom prst="rect">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smtClean="0">
                <a:solidFill>
                  <a:srgbClr val="393938"/>
                </a:solidFill>
                <a:latin typeface="Arial" pitchFamily="34" charset="0"/>
                <a:cs typeface="Arial" pitchFamily="34" charset="0"/>
              </a:rPr>
              <a:t>    </a:t>
            </a:r>
          </a:p>
        </p:txBody>
      </p:sp>
      <p:sp>
        <p:nvSpPr>
          <p:cNvPr id="1026" name="Rectangle 2"/>
          <p:cNvSpPr>
            <a:spLocks noGrp="1" noChangeArrowheads="1"/>
          </p:cNvSpPr>
          <p:nvPr>
            <p:ph type="title"/>
          </p:nvPr>
        </p:nvSpPr>
        <p:spPr bwMode="auto">
          <a:xfrm>
            <a:off x="381000" y="533400"/>
            <a:ext cx="83058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395288" y="1190625"/>
            <a:ext cx="8291511"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2" name="Rectangle 1"/>
          <p:cNvSpPr/>
          <p:nvPr userDrawn="1"/>
        </p:nvSpPr>
        <p:spPr bwMode="auto">
          <a:xfrm rot="2700000">
            <a:off x="981621" y="6172883"/>
            <a:ext cx="381000" cy="381000"/>
          </a:xfrm>
          <a:prstGeom prst="rect">
            <a:avLst/>
          </a:prstGeom>
          <a:solidFill>
            <a:srgbClr val="65357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AU" sz="1400">
              <a:solidFill>
                <a:prstClr val="black"/>
              </a:solidFill>
              <a:latin typeface="Arial" charset="0"/>
              <a:ea typeface="Arial" charset="0"/>
              <a:cs typeface="Arial" charset="0"/>
            </a:endParaRPr>
          </a:p>
        </p:txBody>
      </p:sp>
      <p:sp>
        <p:nvSpPr>
          <p:cNvPr id="19" name="Rectangle 32"/>
          <p:cNvSpPr>
            <a:spLocks noChangeArrowheads="1"/>
          </p:cNvSpPr>
          <p:nvPr userDrawn="1"/>
        </p:nvSpPr>
        <p:spPr bwMode="auto">
          <a:xfrm>
            <a:off x="0" y="6240899"/>
            <a:ext cx="9144000" cy="485775"/>
          </a:xfrm>
          <a:prstGeom prst="rect">
            <a:avLst/>
          </a:prstGeom>
          <a:solidFill>
            <a:srgbClr val="653579"/>
          </a:solidFill>
          <a:ln>
            <a:noFill/>
          </a:ln>
          <a:extLst/>
        </p:spPr>
        <p:txBody>
          <a:bodyPr wrap="none" lIns="576000" tIns="46800" anchor="ctr"/>
          <a:lstStyle/>
          <a:p>
            <a:pPr algn="r" fontAlgn="base">
              <a:spcBef>
                <a:spcPct val="0"/>
              </a:spcBef>
              <a:spcAft>
                <a:spcPct val="0"/>
              </a:spcAft>
            </a:pPr>
            <a:endParaRPr lang="en-US" sz="2400" b="1" i="1" smtClean="0">
              <a:solidFill>
                <a:srgbClr val="FFFFFF"/>
              </a:solidFill>
              <a:latin typeface="Arial" pitchFamily="34" charset="0"/>
              <a:cs typeface="Arial" pitchFamily="34" charset="0"/>
            </a:endParaRPr>
          </a:p>
        </p:txBody>
      </p:sp>
      <p:pic>
        <p:nvPicPr>
          <p:cNvPr id="20" name="Picture 4" descr="http://users.monash.edu.au/~wenlongc/Cheng%20Research%20Groups%20Files/monash_logo.gif"/>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226060" y="6086912"/>
            <a:ext cx="7239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6"/>
          <p:cNvSpPr txBox="1">
            <a:spLocks noChangeArrowheads="1"/>
          </p:cNvSpPr>
          <p:nvPr userDrawn="1"/>
        </p:nvSpPr>
        <p:spPr bwMode="auto">
          <a:xfrm>
            <a:off x="2475858" y="6311101"/>
            <a:ext cx="48018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fontAlgn="base" hangingPunct="1">
              <a:spcBef>
                <a:spcPct val="50000"/>
              </a:spcBef>
              <a:spcAft>
                <a:spcPct val="0"/>
              </a:spcAft>
              <a:defRPr/>
            </a:pPr>
            <a:r>
              <a:rPr lang="en-US" sz="1800" b="1" dirty="0" smtClean="0">
                <a:solidFill>
                  <a:srgbClr val="FFFFFF"/>
                </a:solidFill>
                <a:latin typeface="Arial" pitchFamily="34" charset="0"/>
                <a:cs typeface="Arial" pitchFamily="34" charset="0"/>
              </a:rPr>
              <a:t>Faculty of Information Technology</a:t>
            </a:r>
          </a:p>
        </p:txBody>
      </p:sp>
      <p:sp>
        <p:nvSpPr>
          <p:cNvPr id="22" name="TextBox 16"/>
          <p:cNvSpPr txBox="1">
            <a:spLocks noChangeArrowheads="1"/>
          </p:cNvSpPr>
          <p:nvPr userDrawn="1"/>
        </p:nvSpPr>
        <p:spPr bwMode="auto">
          <a:xfrm>
            <a:off x="1295400" y="6226393"/>
            <a:ext cx="11804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fontAlgn="base" hangingPunct="1">
              <a:spcBef>
                <a:spcPct val="50000"/>
              </a:spcBef>
              <a:spcAft>
                <a:spcPct val="0"/>
              </a:spcAft>
              <a:defRPr/>
            </a:pPr>
            <a:r>
              <a:rPr lang="en-US" b="1" i="1" dirty="0" smtClean="0">
                <a:solidFill>
                  <a:srgbClr val="FFFFFF"/>
                </a:solidFill>
                <a:latin typeface="Arial" pitchFamily="34" charset="0"/>
                <a:cs typeface="Arial" pitchFamily="34" charset="0"/>
              </a:rPr>
              <a:t>Monash University</a:t>
            </a:r>
          </a:p>
        </p:txBody>
      </p:sp>
      <p:sp>
        <p:nvSpPr>
          <p:cNvPr id="23" name="TextBox 16"/>
          <p:cNvSpPr txBox="1">
            <a:spLocks noChangeArrowheads="1"/>
          </p:cNvSpPr>
          <p:nvPr userDrawn="1"/>
        </p:nvSpPr>
        <p:spPr bwMode="auto">
          <a:xfrm>
            <a:off x="7277742" y="6226393"/>
            <a:ext cx="11804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fontAlgn="base" hangingPunct="1">
              <a:spcBef>
                <a:spcPct val="50000"/>
              </a:spcBef>
              <a:spcAft>
                <a:spcPct val="0"/>
              </a:spcAft>
              <a:defRPr/>
            </a:pPr>
            <a:r>
              <a:rPr lang="en-US" b="1" i="1" dirty="0" smtClean="0">
                <a:solidFill>
                  <a:srgbClr val="FFFFFF"/>
                </a:solidFill>
                <a:latin typeface="Arial" pitchFamily="34" charset="0"/>
                <a:cs typeface="Arial" pitchFamily="34" charset="0"/>
              </a:rPr>
              <a:t>Global Innovation</a:t>
            </a:r>
          </a:p>
        </p:txBody>
      </p:sp>
      <p:sp>
        <p:nvSpPr>
          <p:cNvPr id="3" name="Slide Number Placeholder 2"/>
          <p:cNvSpPr>
            <a:spLocks noGrp="1"/>
          </p:cNvSpPr>
          <p:nvPr>
            <p:ph type="sldNum" sz="quarter" idx="4"/>
          </p:nvPr>
        </p:nvSpPr>
        <p:spPr>
          <a:xfrm>
            <a:off x="6781800" y="6264275"/>
            <a:ext cx="2133600" cy="365125"/>
          </a:xfrm>
          <a:prstGeom prst="rect">
            <a:avLst/>
          </a:prstGeom>
        </p:spPr>
        <p:txBody>
          <a:bodyPr vert="horz" lIns="91440" tIns="45720" rIns="91440" bIns="45720" rtlCol="0" anchor="ctr"/>
          <a:lstStyle>
            <a:lvl1pPr algn="r">
              <a:defRPr sz="1200">
                <a:solidFill>
                  <a:schemeClr val="bg1"/>
                </a:solidFill>
              </a:defRPr>
            </a:lvl1pPr>
          </a:lstStyle>
          <a:p>
            <a:fld id="{72119934-F9F1-DE46-AE88-867F9118093D}" type="slidenum">
              <a:rPr lang="en-US" smtClean="0">
                <a:solidFill>
                  <a:prstClr val="white"/>
                </a:solidFill>
                <a:latin typeface="Arial"/>
              </a:rPr>
              <a:pPr/>
              <a:t>‹#›</a:t>
            </a:fld>
            <a:r>
              <a:rPr lang="en-US" dirty="0" smtClean="0">
                <a:solidFill>
                  <a:prstClr val="white"/>
                </a:solidFill>
                <a:latin typeface="Arial"/>
              </a:rPr>
              <a:t>/34</a:t>
            </a:r>
            <a:endParaRPr lang="en-US" dirty="0">
              <a:solidFill>
                <a:prstClr val="white"/>
              </a:solidFill>
              <a:latin typeface="Arial"/>
            </a:endParaRPr>
          </a:p>
        </p:txBody>
      </p:sp>
    </p:spTree>
    <p:extLst>
      <p:ext uri="{BB962C8B-B14F-4D97-AF65-F5344CB8AC3E}">
        <p14:creationId xmlns:p14="http://schemas.microsoft.com/office/powerpoint/2010/main" val="485267124"/>
      </p:ext>
    </p:extLst>
  </p:cSld>
  <p:clrMap bg1="lt1" tx1="dk1" bg2="lt2" tx2="dk2" accent1="accent1" accent2="accent2" accent3="accent3" accent4="accent4" accent5="accent5" accent6="accent6" hlink="hlink" folHlink="folHlink"/>
  <p:sldLayoutIdLst>
    <p:sldLayoutId id="2147483673" r:id="rId1"/>
    <p:sldLayoutId id="2147483675" r:id="rId2"/>
  </p:sldLayoutIdLst>
  <p:timing>
    <p:tnLst>
      <p:par>
        <p:cTn id="1" dur="indefinite" restart="never" nodeType="tmRoot"/>
      </p:par>
    </p:tnLst>
  </p:timing>
  <p:hf hdr="0" ftr="0"/>
  <p:txStyles>
    <p:titleStyle>
      <a:lvl1pPr algn="l" rtl="0" eaLnBrk="0" fontAlgn="base" hangingPunct="0">
        <a:spcBef>
          <a:spcPct val="0"/>
        </a:spcBef>
        <a:spcAft>
          <a:spcPct val="0"/>
        </a:spcAft>
        <a:defRPr sz="3200" b="1">
          <a:solidFill>
            <a:srgbClr val="653579"/>
          </a:solidFill>
          <a:latin typeface="+mj-lt"/>
          <a:ea typeface="+mj-ea"/>
          <a:cs typeface="Arial" pitchFamily="34" charset="0"/>
        </a:defRPr>
      </a:lvl1pPr>
      <a:lvl2pPr algn="l" rtl="0" eaLnBrk="0" fontAlgn="base" hangingPunct="0">
        <a:spcBef>
          <a:spcPct val="0"/>
        </a:spcBef>
        <a:spcAft>
          <a:spcPct val="0"/>
        </a:spcAft>
        <a:defRPr sz="3200" b="1">
          <a:solidFill>
            <a:schemeClr val="tx2"/>
          </a:solidFill>
          <a:latin typeface="Arial" charset="0"/>
          <a:ea typeface="Arial" charset="0"/>
          <a:cs typeface="Arial" charset="0"/>
        </a:defRPr>
      </a:lvl2pPr>
      <a:lvl3pPr algn="l" rtl="0" eaLnBrk="0" fontAlgn="base" hangingPunct="0">
        <a:spcBef>
          <a:spcPct val="0"/>
        </a:spcBef>
        <a:spcAft>
          <a:spcPct val="0"/>
        </a:spcAft>
        <a:defRPr sz="3200" b="1">
          <a:solidFill>
            <a:schemeClr val="tx2"/>
          </a:solidFill>
          <a:latin typeface="Arial" charset="0"/>
          <a:ea typeface="Arial" charset="0"/>
          <a:cs typeface="Arial" charset="0"/>
        </a:defRPr>
      </a:lvl3pPr>
      <a:lvl4pPr algn="l" rtl="0" eaLnBrk="0" fontAlgn="base" hangingPunct="0">
        <a:spcBef>
          <a:spcPct val="0"/>
        </a:spcBef>
        <a:spcAft>
          <a:spcPct val="0"/>
        </a:spcAft>
        <a:defRPr sz="3200" b="1">
          <a:solidFill>
            <a:schemeClr val="tx2"/>
          </a:solidFill>
          <a:latin typeface="Arial" charset="0"/>
          <a:ea typeface="Arial" charset="0"/>
          <a:cs typeface="Arial" charset="0"/>
        </a:defRPr>
      </a:lvl4pPr>
      <a:lvl5pPr algn="l" rtl="0" eaLnBrk="0" fontAlgn="base" hangingPunct="0">
        <a:spcBef>
          <a:spcPct val="0"/>
        </a:spcBef>
        <a:spcAft>
          <a:spcPct val="0"/>
        </a:spcAft>
        <a:defRPr sz="3200" b="1">
          <a:solidFill>
            <a:schemeClr val="tx2"/>
          </a:solidFill>
          <a:latin typeface="Arial" charset="0"/>
          <a:ea typeface="Arial" charset="0"/>
          <a:cs typeface="Arial" charset="0"/>
        </a:defRPr>
      </a:lvl5pPr>
      <a:lvl6pPr marL="457200" algn="l" rtl="0" fontAlgn="base">
        <a:spcBef>
          <a:spcPct val="0"/>
        </a:spcBef>
        <a:spcAft>
          <a:spcPct val="0"/>
        </a:spcAft>
        <a:defRPr sz="3200" b="1">
          <a:solidFill>
            <a:schemeClr val="tx2"/>
          </a:solidFill>
          <a:latin typeface="Arial" charset="0"/>
          <a:ea typeface="Arial" charset="0"/>
          <a:cs typeface="Arial" charset="0"/>
        </a:defRPr>
      </a:lvl6pPr>
      <a:lvl7pPr marL="914400" algn="l" rtl="0" fontAlgn="base">
        <a:spcBef>
          <a:spcPct val="0"/>
        </a:spcBef>
        <a:spcAft>
          <a:spcPct val="0"/>
        </a:spcAft>
        <a:defRPr sz="3200" b="1">
          <a:solidFill>
            <a:schemeClr val="tx2"/>
          </a:solidFill>
          <a:latin typeface="Arial" charset="0"/>
          <a:ea typeface="Arial" charset="0"/>
          <a:cs typeface="Arial" charset="0"/>
        </a:defRPr>
      </a:lvl7pPr>
      <a:lvl8pPr marL="1371600" algn="l" rtl="0" fontAlgn="base">
        <a:spcBef>
          <a:spcPct val="0"/>
        </a:spcBef>
        <a:spcAft>
          <a:spcPct val="0"/>
        </a:spcAft>
        <a:defRPr sz="3200" b="1">
          <a:solidFill>
            <a:schemeClr val="tx2"/>
          </a:solidFill>
          <a:latin typeface="Arial" charset="0"/>
          <a:ea typeface="Arial" charset="0"/>
          <a:cs typeface="Arial" charset="0"/>
        </a:defRPr>
      </a:lvl8pPr>
      <a:lvl9pPr marL="1828800" algn="l" rtl="0" fontAlgn="base">
        <a:spcBef>
          <a:spcPct val="0"/>
        </a:spcBef>
        <a:spcAft>
          <a:spcPct val="0"/>
        </a:spcAft>
        <a:defRPr sz="3200" b="1">
          <a:solidFill>
            <a:schemeClr val="tx2"/>
          </a:solidFill>
          <a:latin typeface="Arial" charset="0"/>
          <a:ea typeface="Arial" charset="0"/>
          <a:cs typeface="Arial" charset="0"/>
        </a:defRPr>
      </a:lvl9pPr>
    </p:titleStyle>
    <p:bodyStyle>
      <a:lvl1pPr marL="265113" indent="-265113" algn="l" rtl="0" eaLnBrk="0" fontAlgn="base" hangingPunct="0">
        <a:spcBef>
          <a:spcPct val="0"/>
        </a:spcBef>
        <a:spcAft>
          <a:spcPts val="400"/>
        </a:spcAft>
        <a:buFont typeface="Wingdings" pitchFamily="2" charset="2"/>
        <a:buChar char="§"/>
        <a:defRPr sz="2200">
          <a:solidFill>
            <a:schemeClr val="tx1"/>
          </a:solidFill>
          <a:latin typeface="Arial" pitchFamily="34" charset="0"/>
          <a:ea typeface="+mn-ea"/>
          <a:cs typeface="Arial" pitchFamily="34" charset="0"/>
        </a:defRPr>
      </a:lvl1pPr>
      <a:lvl2pPr marL="901700" indent="-309563" algn="l" rtl="0" eaLnBrk="0" fontAlgn="base" hangingPunct="0">
        <a:spcBef>
          <a:spcPct val="0"/>
        </a:spcBef>
        <a:spcAft>
          <a:spcPct val="0"/>
        </a:spcAft>
        <a:buChar char="–"/>
        <a:defRPr sz="2000">
          <a:solidFill>
            <a:schemeClr val="tx1"/>
          </a:solidFill>
          <a:latin typeface="Arial" pitchFamily="34" charset="0"/>
          <a:ea typeface="+mn-ea"/>
          <a:cs typeface="Arial" pitchFamily="34" charset="0"/>
        </a:defRPr>
      </a:lvl2pPr>
      <a:lvl3pPr marL="1436688" indent="-331788"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3pPr>
      <a:lvl4pPr marL="1933575"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341563" indent="-228600" algn="l" rtl="0" eaLnBrk="0" fontAlgn="base" hangingPunct="0">
        <a:spcBef>
          <a:spcPct val="20000"/>
        </a:spcBef>
        <a:spcAft>
          <a:spcPct val="0"/>
        </a:spcAft>
        <a:buChar char="»"/>
        <a:defRPr sz="2000">
          <a:solidFill>
            <a:schemeClr val="tx1"/>
          </a:solidFill>
          <a:latin typeface="Helvetica" charset="0"/>
          <a:ea typeface="+mn-ea"/>
          <a:cs typeface="+mn-cs"/>
        </a:defRPr>
      </a:lvl5pPr>
      <a:lvl6pPr marL="2798763" indent="-228600" algn="l" rtl="0" fontAlgn="base">
        <a:spcBef>
          <a:spcPct val="20000"/>
        </a:spcBef>
        <a:spcAft>
          <a:spcPct val="0"/>
        </a:spcAft>
        <a:buChar char="»"/>
        <a:defRPr sz="2000">
          <a:solidFill>
            <a:schemeClr val="tx1"/>
          </a:solidFill>
          <a:latin typeface="Helvetica" charset="0"/>
          <a:ea typeface="+mn-ea"/>
          <a:cs typeface="+mn-cs"/>
        </a:defRPr>
      </a:lvl6pPr>
      <a:lvl7pPr marL="3255963" indent="-228600" algn="l" rtl="0" fontAlgn="base">
        <a:spcBef>
          <a:spcPct val="20000"/>
        </a:spcBef>
        <a:spcAft>
          <a:spcPct val="0"/>
        </a:spcAft>
        <a:buChar char="»"/>
        <a:defRPr sz="2000">
          <a:solidFill>
            <a:schemeClr val="tx1"/>
          </a:solidFill>
          <a:latin typeface="Helvetica" charset="0"/>
          <a:ea typeface="+mn-ea"/>
          <a:cs typeface="+mn-cs"/>
        </a:defRPr>
      </a:lvl7pPr>
      <a:lvl8pPr marL="3713163" indent="-228600" algn="l" rtl="0" fontAlgn="base">
        <a:spcBef>
          <a:spcPct val="20000"/>
        </a:spcBef>
        <a:spcAft>
          <a:spcPct val="0"/>
        </a:spcAft>
        <a:buChar char="»"/>
        <a:defRPr sz="2000">
          <a:solidFill>
            <a:schemeClr val="tx1"/>
          </a:solidFill>
          <a:latin typeface="Helvetica" charset="0"/>
          <a:ea typeface="+mn-ea"/>
          <a:cs typeface="+mn-cs"/>
        </a:defRPr>
      </a:lvl8pPr>
      <a:lvl9pPr marL="4170363" indent="-228600" algn="l" rtl="0" fontAlgn="base">
        <a:spcBef>
          <a:spcPct val="20000"/>
        </a:spcBef>
        <a:spcAft>
          <a:spcPct val="0"/>
        </a:spcAft>
        <a:buChar char="»"/>
        <a:defRPr sz="2000">
          <a:solidFill>
            <a:schemeClr val="tx1"/>
          </a:solidFill>
          <a:latin typeface="Helvetica"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monash.edu.au/research/groups/rcrg/" TargetMode="Externa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infotech.monash.edu.au/research/about/flagships/resilient-communities/" TargetMode="Externa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hyperlink" Target="http://www.infotech.monash.edu.au/research/about/centres/cos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xml"/><Relationship Id="rId5" Type="http://schemas.openxmlformats.org/officeDocument/2006/relationships/image" Target="../media/image1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microsoft.com/office/2007/relationships/hdphoto" Target="../media/hdphoto2.wdp"/><Relationship Id="rId7" Type="http://schemas.microsoft.com/office/2007/relationships/hdphoto" Target="../media/hdphoto1.wdp"/><Relationship Id="rId12" Type="http://schemas.microsoft.com/office/2007/relationships/hdphoto" Target="../media/hdphoto4.wdp"/><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21.png"/><Relationship Id="rId5" Type="http://schemas.openxmlformats.org/officeDocument/2006/relationships/image" Target="../media/image18.png"/><Relationship Id="rId10" Type="http://schemas.microsoft.com/office/2007/relationships/hdphoto" Target="../media/hdphoto3.wdp"/><Relationship Id="rId4" Type="http://schemas.openxmlformats.org/officeDocument/2006/relationships/image" Target="../media/image17.png"/><Relationship Id="rId9" Type="http://schemas.openxmlformats.org/officeDocument/2006/relationships/image" Target="../media/image20.png"/><Relationship Id="rId14" Type="http://schemas.microsoft.com/office/2007/relationships/hdphoto" Target="../media/hdphoto5.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bckonline.monash.edu.au/home/welcome.jsp;jsessionid=502491F440AD51F5AC50333A684A856C"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hyperlink" Target="http://www.infotech.monash.edu.au/research/projects/independent/countrylines-archive/overvie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www.odvce.monash.edu.au/oxfa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Layout" Target="../slideLayouts/slideLayout3.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infotech.monash.edu.au/about/people/dean.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infotech.monash.edu.au/units/fit5104/" TargetMode="External"/><Relationship Id="rId3" Type="http://schemas.openxmlformats.org/officeDocument/2006/relationships/hyperlink" Target="http://www.infotech.monash.edu.au/units/fit5086/" TargetMode="External"/><Relationship Id="rId7" Type="http://schemas.openxmlformats.org/officeDocument/2006/relationships/hyperlink" Target="http://www.infotech.monash.edu.au/units/fit5102/" TargetMode="External"/><Relationship Id="rId2" Type="http://schemas.openxmlformats.org/officeDocument/2006/relationships/hyperlink" Target="http://www.infotech.monash.edu.au/units/fit9003/" TargetMode="External"/><Relationship Id="rId1" Type="http://schemas.openxmlformats.org/officeDocument/2006/relationships/slideLayout" Target="../slideLayouts/slideLayout2.xml"/><Relationship Id="rId6" Type="http://schemas.openxmlformats.org/officeDocument/2006/relationships/hyperlink" Target="http://www.infotech.monash.edu.au/units/fit5090/" TargetMode="External"/><Relationship Id="rId5" Type="http://schemas.openxmlformats.org/officeDocument/2006/relationships/hyperlink" Target="http://www.infotech.monash.edu.au/units/fit5088/" TargetMode="External"/><Relationship Id="rId4" Type="http://schemas.openxmlformats.org/officeDocument/2006/relationships/hyperlink" Target="http://www.infotech.monash.edu.au/units/fit5087/" TargetMode="External"/><Relationship Id="rId9" Type="http://schemas.openxmlformats.org/officeDocument/2006/relationships/hyperlink" Target="http://www.infotech.monash.edu.au/units/fit510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Grp="1" noChangeArrowheads="1"/>
          </p:cNvSpPr>
          <p:nvPr>
            <p:ph type="ctrTitle"/>
          </p:nvPr>
        </p:nvSpPr>
        <p:spPr>
          <a:xfrm>
            <a:off x="381000" y="1447800"/>
            <a:ext cx="8382000" cy="2286000"/>
          </a:xfrm>
          <a:solidFill>
            <a:schemeClr val="tx1">
              <a:lumMod val="65000"/>
              <a:lumOff val="35000"/>
            </a:schemeClr>
          </a:solidFill>
        </p:spPr>
        <p:txBody>
          <a:bodyPr/>
          <a:lstStyle/>
          <a:p>
            <a:pPr algn="ctr" eaLnBrk="1" hangingPunct="1"/>
            <a:r>
              <a:rPr lang="en-AU" sz="3200" dirty="0" smtClean="0"/>
              <a:t>Information and Knowledge Management Education and Research at Monash</a:t>
            </a:r>
            <a:br>
              <a:rPr lang="en-AU" sz="3200" dirty="0" smtClean="0"/>
            </a:br>
            <a:r>
              <a:rPr lang="en-AU" sz="3200" dirty="0" smtClean="0"/>
              <a:t/>
            </a:r>
            <a:br>
              <a:rPr lang="en-AU" sz="3200" dirty="0" smtClean="0"/>
            </a:br>
            <a:r>
              <a:rPr lang="en-AU" sz="2000" dirty="0" smtClean="0"/>
              <a:t>Professor Sue McKemmish</a:t>
            </a:r>
            <a:endParaRPr lang="en-AU" sz="3200" dirty="0" smtClean="0"/>
          </a:p>
        </p:txBody>
      </p:sp>
      <p:pic>
        <p:nvPicPr>
          <p:cNvPr id="5" name="Picture 1" descr="banner-about-i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9532" y="3717032"/>
            <a:ext cx="8389937" cy="283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611187"/>
          </a:xfrm>
        </p:spPr>
        <p:txBody>
          <a:bodyPr/>
          <a:lstStyle/>
          <a:p>
            <a:r>
              <a:rPr lang="en-US" sz="2800" dirty="0" smtClean="0"/>
              <a:t>Managing Business Records: Group Assignment</a:t>
            </a:r>
            <a:endParaRPr lang="en-US" sz="2800" dirty="0"/>
          </a:p>
        </p:txBody>
      </p:sp>
      <p:sp>
        <p:nvSpPr>
          <p:cNvPr id="3" name="Content Placeholder 2"/>
          <p:cNvSpPr>
            <a:spLocks noGrp="1"/>
          </p:cNvSpPr>
          <p:nvPr>
            <p:ph idx="1"/>
          </p:nvPr>
        </p:nvSpPr>
        <p:spPr>
          <a:xfrm>
            <a:off x="381000" y="990600"/>
            <a:ext cx="8291511" cy="4752975"/>
          </a:xfrm>
        </p:spPr>
        <p:txBody>
          <a:bodyPr/>
          <a:lstStyle/>
          <a:p>
            <a:r>
              <a:rPr lang="en-AU" sz="1800" dirty="0"/>
              <a:t>You are a group of recordkeeping consultants, working with a Victorian government </a:t>
            </a:r>
            <a:r>
              <a:rPr lang="en-AU" sz="1800" dirty="0" smtClean="0"/>
              <a:t>organisation </a:t>
            </a:r>
            <a:r>
              <a:rPr lang="en-AU" sz="1800" dirty="0"/>
              <a:t>on a project to review and improve their recordkeeping systems </a:t>
            </a:r>
            <a:r>
              <a:rPr lang="en-AU" sz="1800" dirty="0" smtClean="0"/>
              <a:t>to comply with RM standards. </a:t>
            </a:r>
          </a:p>
          <a:p>
            <a:r>
              <a:rPr lang="en-AU" sz="1800" dirty="0" smtClean="0"/>
              <a:t>You </a:t>
            </a:r>
            <a:r>
              <a:rPr lang="en-AU" sz="1800" dirty="0"/>
              <a:t>will produce a report to provide guidance and recommendations on designing and implementing improved recordkeeping systems in the organisation. </a:t>
            </a:r>
            <a:endParaRPr lang="en-AU" sz="1800" dirty="0" smtClean="0"/>
          </a:p>
          <a:p>
            <a:r>
              <a:rPr lang="en-AU" sz="1800" dirty="0" smtClean="0"/>
              <a:t>You will present a business case to the senior management group to convince them of the need to invest in better recordkeeping.</a:t>
            </a:r>
          </a:p>
          <a:p>
            <a:pPr marL="0" indent="0">
              <a:buNone/>
            </a:pPr>
            <a:endParaRPr lang="en-AU" b="1" dirty="0" smtClean="0"/>
          </a:p>
          <a:p>
            <a:pPr marL="0" indent="0">
              <a:buNone/>
            </a:pPr>
            <a:r>
              <a:rPr lang="en-AU" b="1" dirty="0" smtClean="0"/>
              <a:t>LEARNING OUTCOMES</a:t>
            </a:r>
            <a:endParaRPr lang="en-AU" b="1" dirty="0"/>
          </a:p>
          <a:p>
            <a:pPr marL="0" indent="0">
              <a:buNone/>
            </a:pPr>
            <a:r>
              <a:rPr lang="en-AU" dirty="0" smtClean="0"/>
              <a:t>Students</a:t>
            </a:r>
            <a:r>
              <a:rPr lang="en-AU" dirty="0"/>
              <a:t> </a:t>
            </a:r>
            <a:r>
              <a:rPr lang="en-AU" dirty="0" smtClean="0"/>
              <a:t>learn how to:</a:t>
            </a:r>
          </a:p>
          <a:p>
            <a:r>
              <a:rPr lang="en-AU" sz="1800" dirty="0" smtClean="0"/>
              <a:t>apply their knowledge and practice their skills in a “real life” setting</a:t>
            </a:r>
          </a:p>
          <a:p>
            <a:r>
              <a:rPr lang="en-AU" sz="1800" dirty="0" smtClean="0"/>
              <a:t>work together as a team</a:t>
            </a:r>
          </a:p>
          <a:p>
            <a:r>
              <a:rPr lang="en-AU" sz="1800" dirty="0" smtClean="0"/>
              <a:t>use a project management approach</a:t>
            </a:r>
          </a:p>
          <a:p>
            <a:r>
              <a:rPr lang="en-AU" sz="1800" dirty="0" smtClean="0"/>
              <a:t>think strategically to address the needs of a particular organisation</a:t>
            </a:r>
            <a:endParaRPr lang="en-AU" sz="1800" dirty="0"/>
          </a:p>
          <a:p>
            <a:endParaRPr lang="en-US" dirty="0"/>
          </a:p>
        </p:txBody>
      </p:sp>
    </p:spTree>
    <p:extLst>
      <p:ext uri="{BB962C8B-B14F-4D97-AF65-F5344CB8AC3E}">
        <p14:creationId xmlns:p14="http://schemas.microsoft.com/office/powerpoint/2010/main" val="2161756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05800" cy="762000"/>
          </a:xfrm>
        </p:spPr>
        <p:txBody>
          <a:bodyPr/>
          <a:lstStyle/>
          <a:p>
            <a:r>
              <a:rPr lang="en-US" sz="2800" dirty="0" smtClean="0"/>
              <a:t>Online Blended Learning: Moodle Software and </a:t>
            </a:r>
            <a:r>
              <a:rPr lang="en-US" sz="2800" dirty="0" err="1" smtClean="0"/>
              <a:t>Monash</a:t>
            </a:r>
            <a:r>
              <a:rPr lang="en-US" sz="2800" dirty="0" smtClean="0"/>
              <a:t> University Lectures Online</a:t>
            </a:r>
            <a:endParaRPr lang="en-US" sz="2800" dirty="0"/>
          </a:p>
        </p:txBody>
      </p:sp>
      <p:sp>
        <p:nvSpPr>
          <p:cNvPr id="3" name="Content Placeholder 2"/>
          <p:cNvSpPr>
            <a:spLocks noGrp="1"/>
          </p:cNvSpPr>
          <p:nvPr>
            <p:ph idx="1"/>
          </p:nvPr>
        </p:nvSpPr>
        <p:spPr>
          <a:xfrm>
            <a:off x="381000" y="1905000"/>
            <a:ext cx="8291511" cy="3657600"/>
          </a:xfrm>
        </p:spPr>
        <p:txBody>
          <a:bodyPr/>
          <a:lstStyle/>
          <a:p>
            <a:r>
              <a:rPr lang="en-US" sz="2400" dirty="0" smtClean="0"/>
              <a:t>On campus and off campus students</a:t>
            </a:r>
          </a:p>
          <a:p>
            <a:r>
              <a:rPr lang="en-US" sz="2400" dirty="0" smtClean="0"/>
              <a:t>All teaching materials online</a:t>
            </a:r>
          </a:p>
          <a:p>
            <a:r>
              <a:rPr lang="en-US" sz="2400" dirty="0" smtClean="0"/>
              <a:t>All lectures and tutorials recorded and available online</a:t>
            </a:r>
          </a:p>
          <a:p>
            <a:r>
              <a:rPr lang="en-US" sz="2400" dirty="0" smtClean="0"/>
              <a:t>Assignments submitted online</a:t>
            </a:r>
          </a:p>
          <a:p>
            <a:r>
              <a:rPr lang="en-US" sz="2400" dirty="0" smtClean="0"/>
              <a:t>Assessment and feedback online</a:t>
            </a:r>
          </a:p>
          <a:p>
            <a:r>
              <a:rPr lang="en-US" sz="2400" dirty="0" smtClean="0"/>
              <a:t>Discussion forums and chat rooms</a:t>
            </a:r>
          </a:p>
          <a:p>
            <a:endParaRPr lang="en-US" sz="2400" dirty="0"/>
          </a:p>
          <a:p>
            <a:r>
              <a:rPr lang="en-US" sz="2400" dirty="0" smtClean="0"/>
              <a:t>Subjects managed and administered online</a:t>
            </a:r>
            <a:endParaRPr lang="en-US" sz="2400" dirty="0"/>
          </a:p>
        </p:txBody>
      </p:sp>
    </p:spTree>
    <p:extLst>
      <p:ext uri="{BB962C8B-B14F-4D97-AF65-F5344CB8AC3E}">
        <p14:creationId xmlns:p14="http://schemas.microsoft.com/office/powerpoint/2010/main" val="676827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p:cNvPr>
          <p:cNvPicPr>
            <a:picLocks noChangeAspect="1"/>
          </p:cNvPicPr>
          <p:nvPr/>
        </p:nvPicPr>
        <p:blipFill>
          <a:blip r:embed="rId4"/>
          <a:stretch>
            <a:fillRect/>
          </a:stretch>
        </p:blipFill>
        <p:spPr>
          <a:xfrm>
            <a:off x="228600" y="76200"/>
            <a:ext cx="3238500" cy="2590800"/>
          </a:xfrm>
          <a:prstGeom prst="rect">
            <a:avLst/>
          </a:prstGeom>
        </p:spPr>
      </p:pic>
      <p:pic>
        <p:nvPicPr>
          <p:cNvPr id="7" name="Picture 6"/>
          <p:cNvPicPr>
            <a:picLocks noChangeAspect="1"/>
          </p:cNvPicPr>
          <p:nvPr/>
        </p:nvPicPr>
        <p:blipFill>
          <a:blip r:embed="rId5"/>
          <a:stretch>
            <a:fillRect/>
          </a:stretch>
        </p:blipFill>
        <p:spPr>
          <a:xfrm>
            <a:off x="6705600" y="3352800"/>
            <a:ext cx="1981200" cy="2748914"/>
          </a:xfrm>
          <a:prstGeom prst="rect">
            <a:avLst/>
          </a:prstGeom>
        </p:spPr>
      </p:pic>
      <p:grpSp>
        <p:nvGrpSpPr>
          <p:cNvPr id="59" name="Group 56"/>
          <p:cNvGrpSpPr>
            <a:grpSpLocks noChangeAspect="1"/>
          </p:cNvGrpSpPr>
          <p:nvPr/>
        </p:nvGrpSpPr>
        <p:grpSpPr bwMode="auto">
          <a:xfrm>
            <a:off x="457200" y="1981200"/>
            <a:ext cx="5486400" cy="3878943"/>
            <a:chOff x="1019604" y="1199197"/>
            <a:chExt cx="8000891" cy="5656758"/>
          </a:xfrm>
        </p:grpSpPr>
        <p:sp>
          <p:nvSpPr>
            <p:cNvPr id="60" name="Oval 59"/>
            <p:cNvSpPr>
              <a:spLocks/>
            </p:cNvSpPr>
            <p:nvPr/>
          </p:nvSpPr>
          <p:spPr bwMode="auto">
            <a:xfrm>
              <a:off x="2191132" y="1484784"/>
              <a:ext cx="4995000" cy="4995000"/>
            </a:xfrm>
            <a:prstGeom prst="ellipse">
              <a:avLst/>
            </a:prstGeom>
            <a:solidFill>
              <a:schemeClr val="accent1">
                <a:lumMod val="20000"/>
                <a:lumOff val="80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0" tIns="46800" rIns="0" anchor="b"/>
            <a:lstStyle/>
            <a:p>
              <a:pPr algn="ctr">
                <a:spcBef>
                  <a:spcPct val="50000"/>
                </a:spcBef>
                <a:defRPr/>
              </a:pPr>
              <a:endParaRPr lang="en-AU" sz="2400" dirty="0">
                <a:solidFill>
                  <a:srgbClr val="FFFFFF"/>
                </a:solidFill>
                <a:latin typeface="Arial" charset="0"/>
              </a:endParaRPr>
            </a:p>
          </p:txBody>
        </p:sp>
        <p:grpSp>
          <p:nvGrpSpPr>
            <p:cNvPr id="61" name="Group 44"/>
            <p:cNvGrpSpPr>
              <a:grpSpLocks/>
            </p:cNvGrpSpPr>
            <p:nvPr/>
          </p:nvGrpSpPr>
          <p:grpSpPr bwMode="auto">
            <a:xfrm>
              <a:off x="1019604" y="2092284"/>
              <a:ext cx="8000891" cy="4763671"/>
              <a:chOff x="-392045" y="909000"/>
              <a:chExt cx="10667854" cy="6351560"/>
            </a:xfrm>
          </p:grpSpPr>
          <p:grpSp>
            <p:nvGrpSpPr>
              <p:cNvPr id="66" name="Group 14"/>
              <p:cNvGrpSpPr>
                <a:grpSpLocks/>
              </p:cNvGrpSpPr>
              <p:nvPr/>
            </p:nvGrpSpPr>
            <p:grpSpPr bwMode="auto">
              <a:xfrm>
                <a:off x="1979992" y="909000"/>
                <a:ext cx="5040000" cy="5040000"/>
                <a:chOff x="2052000" y="909000"/>
                <a:chExt cx="5040000" cy="5040000"/>
              </a:xfrm>
            </p:grpSpPr>
            <p:sp>
              <p:nvSpPr>
                <p:cNvPr id="80" name="Oval 79"/>
                <p:cNvSpPr>
                  <a:spLocks/>
                </p:cNvSpPr>
                <p:nvPr/>
              </p:nvSpPr>
              <p:spPr bwMode="auto">
                <a:xfrm>
                  <a:off x="2052948" y="908247"/>
                  <a:ext cx="5039950" cy="5039988"/>
                </a:xfrm>
                <a:prstGeom prst="ellipse">
                  <a:avLst/>
                </a:prstGeom>
                <a:solidFill>
                  <a:schemeClr val="accent1">
                    <a:lumMod val="40000"/>
                    <a:lumOff val="60000"/>
                  </a:schemeClr>
                </a:solidFill>
                <a:ln w="9525" cap="flat" cmpd="sng" algn="ctr">
                  <a:noFill/>
                  <a:prstDash val="solid"/>
                  <a:round/>
                  <a:headEnd type="none" w="med" len="med"/>
                  <a:tailEnd type="none" w="med" len="med"/>
                </a:ln>
                <a:effectLst/>
              </p:spPr>
              <p:txBody>
                <a:bodyPr wrap="none" lIns="0" tIns="46800" rIns="0" anchor="b"/>
                <a:lstStyle/>
                <a:p>
                  <a:pPr algn="ctr">
                    <a:spcBef>
                      <a:spcPct val="50000"/>
                    </a:spcBef>
                    <a:defRPr/>
                  </a:pPr>
                  <a:endParaRPr lang="en-AU" sz="2400" dirty="0">
                    <a:solidFill>
                      <a:srgbClr val="FFFFFF"/>
                    </a:solidFill>
                    <a:latin typeface="Arial" charset="0"/>
                  </a:endParaRPr>
                </a:p>
              </p:txBody>
            </p:sp>
            <p:sp>
              <p:nvSpPr>
                <p:cNvPr id="81" name="TextBox 9"/>
                <p:cNvSpPr txBox="1">
                  <a:spLocks noChangeArrowheads="1"/>
                </p:cNvSpPr>
                <p:nvPr/>
              </p:nvSpPr>
              <p:spPr bwMode="auto">
                <a:xfrm>
                  <a:off x="4427984" y="1286564"/>
                  <a:ext cx="2160240" cy="492443"/>
                </a:xfrm>
                <a:prstGeom prst="rect">
                  <a:avLst/>
                </a:prstGeom>
                <a:noFill/>
                <a:ln w="9525">
                  <a:noFill/>
                  <a:miter lim="800000"/>
                  <a:headEnd/>
                  <a:tailEnd/>
                </a:ln>
              </p:spPr>
              <p:txBody>
                <a:bodyPr>
                  <a:spAutoFit/>
                </a:bodyPr>
                <a:lstStyle/>
                <a:p>
                  <a:pPr algn="ctr">
                    <a:spcBef>
                      <a:spcPct val="50000"/>
                    </a:spcBef>
                  </a:pPr>
                  <a:r>
                    <a:rPr lang="en-AU">
                      <a:solidFill>
                        <a:srgbClr val="FFFFFF"/>
                      </a:solidFill>
                    </a:rPr>
                    <a:t>Organise</a:t>
                  </a:r>
                </a:p>
              </p:txBody>
            </p:sp>
          </p:grpSp>
          <p:grpSp>
            <p:nvGrpSpPr>
              <p:cNvPr id="67" name="Group 35"/>
              <p:cNvGrpSpPr>
                <a:grpSpLocks/>
              </p:cNvGrpSpPr>
              <p:nvPr/>
            </p:nvGrpSpPr>
            <p:grpSpPr bwMode="auto">
              <a:xfrm>
                <a:off x="2879336" y="1809001"/>
                <a:ext cx="3449600" cy="3240831"/>
                <a:chOff x="2951344" y="1809001"/>
                <a:chExt cx="3449600" cy="3240831"/>
              </a:xfrm>
            </p:grpSpPr>
            <p:sp>
              <p:nvSpPr>
                <p:cNvPr id="78" name="Oval 77"/>
                <p:cNvSpPr>
                  <a:spLocks/>
                </p:cNvSpPr>
                <p:nvPr/>
              </p:nvSpPr>
              <p:spPr bwMode="auto">
                <a:xfrm>
                  <a:off x="2951344" y="1809001"/>
                  <a:ext cx="3240807" cy="324083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wrap="none" tIns="46800" anchor="b"/>
                <a:lstStyle/>
                <a:p>
                  <a:pPr algn="ctr">
                    <a:spcBef>
                      <a:spcPct val="50000"/>
                    </a:spcBef>
                    <a:defRPr/>
                  </a:pPr>
                  <a:endParaRPr lang="en-AU" sz="2400" dirty="0">
                    <a:solidFill>
                      <a:srgbClr val="FFFFFF"/>
                    </a:solidFill>
                    <a:latin typeface="Arial" charset="0"/>
                  </a:endParaRPr>
                </a:p>
              </p:txBody>
            </p:sp>
            <p:sp>
              <p:nvSpPr>
                <p:cNvPr id="79" name="TextBox 10"/>
                <p:cNvSpPr txBox="1">
                  <a:spLocks noChangeArrowheads="1"/>
                </p:cNvSpPr>
                <p:nvPr/>
              </p:nvSpPr>
              <p:spPr bwMode="auto">
                <a:xfrm>
                  <a:off x="4421231" y="2088870"/>
                  <a:ext cx="1979713" cy="492443"/>
                </a:xfrm>
                <a:prstGeom prst="rect">
                  <a:avLst/>
                </a:prstGeom>
                <a:noFill/>
                <a:ln w="9525">
                  <a:noFill/>
                  <a:miter lim="800000"/>
                  <a:headEnd/>
                  <a:tailEnd/>
                </a:ln>
              </p:spPr>
              <p:txBody>
                <a:bodyPr>
                  <a:spAutoFit/>
                </a:bodyPr>
                <a:lstStyle/>
                <a:p>
                  <a:pPr algn="ctr">
                    <a:spcBef>
                      <a:spcPct val="50000"/>
                    </a:spcBef>
                  </a:pPr>
                  <a:r>
                    <a:rPr lang="en-AU" dirty="0">
                      <a:solidFill>
                        <a:srgbClr val="FFFFFF"/>
                      </a:solidFill>
                    </a:rPr>
                    <a:t>Capture</a:t>
                  </a:r>
                </a:p>
              </p:txBody>
            </p:sp>
          </p:grpSp>
          <p:sp>
            <p:nvSpPr>
              <p:cNvPr id="68" name="Oval 67"/>
              <p:cNvSpPr>
                <a:spLocks/>
              </p:cNvSpPr>
              <p:nvPr/>
            </p:nvSpPr>
            <p:spPr bwMode="auto">
              <a:xfrm>
                <a:off x="3779992" y="2709000"/>
                <a:ext cx="1440000" cy="1440000"/>
              </a:xfrm>
              <a:prstGeom prst="ellipse">
                <a:avLst/>
              </a:prstGeom>
              <a:solidFill>
                <a:schemeClr val="accent1">
                  <a:lumMod val="75000"/>
                </a:schemeClr>
              </a:solidFill>
              <a:ln w="9525" cap="flat" cmpd="sng" algn="ctr">
                <a:noFill/>
                <a:prstDash val="solid"/>
                <a:round/>
                <a:headEnd type="none" w="med" len="med"/>
                <a:tailEnd type="none" w="med" len="med"/>
              </a:ln>
              <a:effectLst>
                <a:softEdge rad="12700"/>
              </a:effectLst>
            </p:spPr>
            <p:txBody>
              <a:bodyPr wrap="none" anchor="ctr"/>
              <a:lstStyle/>
              <a:p>
                <a:pPr algn="ctr">
                  <a:spcBef>
                    <a:spcPct val="50000"/>
                  </a:spcBef>
                  <a:defRPr/>
                </a:pPr>
                <a:r>
                  <a:rPr lang="en-AU" dirty="0">
                    <a:solidFill>
                      <a:srgbClr val="FFFFFF"/>
                    </a:solidFill>
                    <a:latin typeface="Arial" charset="0"/>
                  </a:rPr>
                  <a:t>Create</a:t>
                </a:r>
              </a:p>
            </p:txBody>
          </p:sp>
          <p:grpSp>
            <p:nvGrpSpPr>
              <p:cNvPr id="69" name="Group 43"/>
              <p:cNvGrpSpPr>
                <a:grpSpLocks/>
              </p:cNvGrpSpPr>
              <p:nvPr/>
            </p:nvGrpSpPr>
            <p:grpSpPr bwMode="auto">
              <a:xfrm>
                <a:off x="2701633" y="4149000"/>
                <a:ext cx="3840425" cy="3111560"/>
                <a:chOff x="2773641" y="4149000"/>
                <a:chExt cx="3840425" cy="3111560"/>
              </a:xfrm>
            </p:grpSpPr>
            <p:cxnSp>
              <p:nvCxnSpPr>
                <p:cNvPr id="76" name="Straight Connector 32"/>
                <p:cNvCxnSpPr>
                  <a:cxnSpLocks noChangeShapeType="1"/>
                </p:cNvCxnSpPr>
                <p:nvPr/>
              </p:nvCxnSpPr>
              <p:spPr bwMode="auto">
                <a:xfrm>
                  <a:off x="4608512" y="4149000"/>
                  <a:ext cx="0" cy="2610000"/>
                </a:xfrm>
                <a:prstGeom prst="line">
                  <a:avLst/>
                </a:prstGeom>
                <a:noFill/>
                <a:ln w="9525" algn="ctr">
                  <a:noFill/>
                  <a:round/>
                  <a:headEnd/>
                  <a:tailEnd/>
                </a:ln>
              </p:spPr>
            </p:cxnSp>
            <p:sp>
              <p:nvSpPr>
                <p:cNvPr id="77" name="TextBox 36"/>
                <p:cNvSpPr txBox="1">
                  <a:spLocks noChangeArrowheads="1"/>
                </p:cNvSpPr>
                <p:nvPr/>
              </p:nvSpPr>
              <p:spPr bwMode="auto">
                <a:xfrm>
                  <a:off x="2773641" y="6758999"/>
                  <a:ext cx="3840425" cy="501561"/>
                </a:xfrm>
                <a:prstGeom prst="rect">
                  <a:avLst/>
                </a:prstGeom>
                <a:noFill/>
                <a:ln w="9525">
                  <a:noFill/>
                  <a:miter lim="800000"/>
                  <a:headEnd/>
                  <a:tailEnd/>
                </a:ln>
              </p:spPr>
              <p:txBody>
                <a:bodyPr>
                  <a:spAutoFit/>
                </a:bodyPr>
                <a:lstStyle/>
                <a:p>
                  <a:pPr algn="ctr">
                    <a:spcBef>
                      <a:spcPct val="50000"/>
                    </a:spcBef>
                  </a:pPr>
                  <a:r>
                    <a:rPr lang="en-AU" sz="1600">
                      <a:solidFill>
                        <a:srgbClr val="4C285B"/>
                      </a:solidFill>
                    </a:rPr>
                    <a:t>Recordkeeping Containers</a:t>
                  </a:r>
                </a:p>
              </p:txBody>
            </p:sp>
          </p:grpSp>
          <p:grpSp>
            <p:nvGrpSpPr>
              <p:cNvPr id="70" name="Group 42"/>
              <p:cNvGrpSpPr>
                <a:grpSpLocks/>
              </p:cNvGrpSpPr>
              <p:nvPr/>
            </p:nvGrpSpPr>
            <p:grpSpPr bwMode="auto">
              <a:xfrm>
                <a:off x="-392045" y="3212976"/>
                <a:ext cx="4208549" cy="501561"/>
                <a:chOff x="-320037" y="3212976"/>
                <a:chExt cx="4208549" cy="501561"/>
              </a:xfrm>
            </p:grpSpPr>
            <p:cxnSp>
              <p:nvCxnSpPr>
                <p:cNvPr id="74" name="Straight Connector 24"/>
                <p:cNvCxnSpPr>
                  <a:cxnSpLocks noChangeShapeType="1"/>
                </p:cNvCxnSpPr>
                <p:nvPr/>
              </p:nvCxnSpPr>
              <p:spPr bwMode="auto">
                <a:xfrm flipH="1">
                  <a:off x="1278512" y="3429000"/>
                  <a:ext cx="2610000" cy="0"/>
                </a:xfrm>
                <a:prstGeom prst="line">
                  <a:avLst/>
                </a:prstGeom>
                <a:noFill/>
                <a:ln w="9525" algn="ctr">
                  <a:noFill/>
                  <a:round/>
                  <a:headEnd/>
                  <a:tailEnd/>
                </a:ln>
              </p:spPr>
            </p:cxnSp>
            <p:sp>
              <p:nvSpPr>
                <p:cNvPr id="75" name="TextBox 38"/>
                <p:cNvSpPr txBox="1">
                  <a:spLocks noChangeArrowheads="1"/>
                </p:cNvSpPr>
                <p:nvPr/>
              </p:nvSpPr>
              <p:spPr bwMode="auto">
                <a:xfrm>
                  <a:off x="-320037" y="3212976"/>
                  <a:ext cx="1813536" cy="501561"/>
                </a:xfrm>
                <a:prstGeom prst="rect">
                  <a:avLst/>
                </a:prstGeom>
                <a:noFill/>
                <a:ln w="9525">
                  <a:noFill/>
                  <a:miter lim="800000"/>
                  <a:headEnd/>
                  <a:tailEnd/>
                </a:ln>
              </p:spPr>
              <p:txBody>
                <a:bodyPr>
                  <a:spAutoFit/>
                </a:bodyPr>
                <a:lstStyle/>
                <a:p>
                  <a:pPr algn="ctr">
                    <a:spcBef>
                      <a:spcPct val="50000"/>
                    </a:spcBef>
                  </a:pPr>
                  <a:r>
                    <a:rPr lang="en-AU" sz="1600">
                      <a:solidFill>
                        <a:srgbClr val="4C285B"/>
                      </a:solidFill>
                    </a:rPr>
                    <a:t>Identity</a:t>
                  </a:r>
                </a:p>
              </p:txBody>
            </p:sp>
          </p:grpSp>
          <p:grpSp>
            <p:nvGrpSpPr>
              <p:cNvPr id="71" name="Group 41"/>
              <p:cNvGrpSpPr>
                <a:grpSpLocks/>
              </p:cNvGrpSpPr>
              <p:nvPr/>
            </p:nvGrpSpPr>
            <p:grpSpPr bwMode="auto">
              <a:xfrm>
                <a:off x="5256504" y="3212976"/>
                <a:ext cx="5019305" cy="598451"/>
                <a:chOff x="5328512" y="3212976"/>
                <a:chExt cx="5019305" cy="598451"/>
              </a:xfrm>
            </p:grpSpPr>
            <p:cxnSp>
              <p:nvCxnSpPr>
                <p:cNvPr id="72" name="Straight Connector 28"/>
                <p:cNvCxnSpPr>
                  <a:cxnSpLocks noChangeShapeType="1"/>
                </p:cNvCxnSpPr>
                <p:nvPr/>
              </p:nvCxnSpPr>
              <p:spPr bwMode="auto">
                <a:xfrm>
                  <a:off x="5328512" y="3429000"/>
                  <a:ext cx="2610000" cy="0"/>
                </a:xfrm>
                <a:prstGeom prst="line">
                  <a:avLst/>
                </a:prstGeom>
                <a:noFill/>
                <a:ln w="9525" algn="ctr">
                  <a:noFill/>
                  <a:round/>
                  <a:headEnd/>
                  <a:tailEnd/>
                </a:ln>
              </p:spPr>
            </p:cxnSp>
            <p:sp>
              <p:nvSpPr>
                <p:cNvPr id="73" name="TextBox 39"/>
                <p:cNvSpPr txBox="1">
                  <a:spLocks noChangeArrowheads="1"/>
                </p:cNvSpPr>
                <p:nvPr/>
              </p:nvSpPr>
              <p:spPr bwMode="auto">
                <a:xfrm>
                  <a:off x="7680853" y="3212976"/>
                  <a:ext cx="2666964" cy="598451"/>
                </a:xfrm>
                <a:prstGeom prst="rect">
                  <a:avLst/>
                </a:prstGeom>
                <a:noFill/>
                <a:ln w="9525">
                  <a:noFill/>
                  <a:miter lim="800000"/>
                  <a:headEnd/>
                  <a:tailEnd/>
                </a:ln>
              </p:spPr>
              <p:txBody>
                <a:bodyPr wrap="square">
                  <a:spAutoFit/>
                </a:bodyPr>
                <a:lstStyle/>
                <a:p>
                  <a:pPr algn="ctr">
                    <a:spcBef>
                      <a:spcPct val="50000"/>
                    </a:spcBef>
                  </a:pPr>
                  <a:r>
                    <a:rPr lang="en-AU" sz="1400" dirty="0">
                      <a:solidFill>
                        <a:srgbClr val="4C285B"/>
                      </a:solidFill>
                    </a:rPr>
                    <a:t>Transactional</a:t>
                  </a:r>
                </a:p>
              </p:txBody>
            </p:sp>
          </p:grpSp>
        </p:grpSp>
        <p:sp>
          <p:nvSpPr>
            <p:cNvPr id="62" name="TextBox 61"/>
            <p:cNvSpPr txBox="1"/>
            <p:nvPr/>
          </p:nvSpPr>
          <p:spPr>
            <a:xfrm>
              <a:off x="4575556" y="1865943"/>
              <a:ext cx="1620180"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spcBef>
                  <a:spcPct val="50000"/>
                </a:spcBef>
                <a:defRPr/>
              </a:pPr>
              <a:r>
                <a:rPr lang="en-AU" dirty="0">
                  <a:solidFill>
                    <a:srgbClr val="FFFFFF"/>
                  </a:solidFill>
                  <a:latin typeface="Arial" charset="0"/>
                </a:rPr>
                <a:t>Pluralise</a:t>
              </a:r>
            </a:p>
          </p:txBody>
        </p:sp>
        <p:grpSp>
          <p:nvGrpSpPr>
            <p:cNvPr id="63" name="Group 51"/>
            <p:cNvGrpSpPr>
              <a:grpSpLocks/>
            </p:cNvGrpSpPr>
            <p:nvPr/>
          </p:nvGrpSpPr>
          <p:grpSpPr bwMode="auto">
            <a:xfrm>
              <a:off x="3824535" y="1199197"/>
              <a:ext cx="1782198" cy="2243087"/>
              <a:chOff x="3824535" y="1199197"/>
              <a:chExt cx="1782198" cy="2243087"/>
            </a:xfrm>
          </p:grpSpPr>
          <p:sp>
            <p:nvSpPr>
              <p:cNvPr id="64" name="TextBox 37"/>
              <p:cNvSpPr txBox="1">
                <a:spLocks noChangeArrowheads="1"/>
              </p:cNvSpPr>
              <p:nvPr/>
            </p:nvSpPr>
            <p:spPr bwMode="auto">
              <a:xfrm>
                <a:off x="3824535" y="1199197"/>
                <a:ext cx="1782198" cy="376171"/>
              </a:xfrm>
              <a:prstGeom prst="rect">
                <a:avLst/>
              </a:prstGeom>
              <a:noFill/>
              <a:ln w="9525">
                <a:noFill/>
                <a:miter lim="800000"/>
                <a:headEnd/>
                <a:tailEnd/>
              </a:ln>
            </p:spPr>
            <p:txBody>
              <a:bodyPr>
                <a:spAutoFit/>
              </a:bodyPr>
              <a:lstStyle/>
              <a:p>
                <a:pPr algn="ctr">
                  <a:spcBef>
                    <a:spcPct val="50000"/>
                  </a:spcBef>
                </a:pPr>
                <a:r>
                  <a:rPr lang="en-AU" sz="1600">
                    <a:solidFill>
                      <a:srgbClr val="4C285B"/>
                    </a:solidFill>
                  </a:rPr>
                  <a:t>Evidential</a:t>
                </a:r>
              </a:p>
            </p:txBody>
          </p:sp>
          <p:cxnSp>
            <p:nvCxnSpPr>
              <p:cNvPr id="65" name="Straight Connector 17"/>
              <p:cNvCxnSpPr>
                <a:cxnSpLocks noChangeShapeType="1"/>
              </p:cNvCxnSpPr>
              <p:nvPr/>
            </p:nvCxnSpPr>
            <p:spPr bwMode="auto">
              <a:xfrm flipV="1">
                <a:off x="4716016" y="1484784"/>
                <a:ext cx="0" cy="1957500"/>
              </a:xfrm>
              <a:prstGeom prst="line">
                <a:avLst/>
              </a:prstGeom>
              <a:noFill/>
              <a:ln w="9525" algn="ctr">
                <a:noFill/>
                <a:round/>
                <a:headEnd/>
                <a:tailEnd/>
              </a:ln>
            </p:spPr>
          </p:cxnSp>
        </p:grpSp>
      </p:grpSp>
      <p:graphicFrame>
        <p:nvGraphicFramePr>
          <p:cNvPr id="82" name="Object 2"/>
          <p:cNvGraphicFramePr>
            <a:graphicFrameLocks noChangeAspect="1"/>
          </p:cNvGraphicFramePr>
          <p:nvPr>
            <p:extLst>
              <p:ext uri="{D42A27DB-BD31-4B8C-83A1-F6EECF244321}">
                <p14:modId xmlns:p14="http://schemas.microsoft.com/office/powerpoint/2010/main" val="3326073570"/>
              </p:ext>
            </p:extLst>
          </p:nvPr>
        </p:nvGraphicFramePr>
        <p:xfrm>
          <a:off x="4724400" y="304800"/>
          <a:ext cx="2674937" cy="2769571"/>
        </p:xfrm>
        <a:graphic>
          <a:graphicData uri="http://schemas.openxmlformats.org/presentationml/2006/ole">
            <mc:AlternateContent xmlns:mc="http://schemas.openxmlformats.org/markup-compatibility/2006">
              <mc:Choice xmlns:v="urn:schemas-microsoft-com:vml" Requires="v">
                <p:oleObj spid="_x0000_s1034" name="Visio" r:id="rId6" imgW="6953179" imgH="7233607" progId="">
                  <p:embed/>
                </p:oleObj>
              </mc:Choice>
              <mc:Fallback>
                <p:oleObj name="Visio" r:id="rId6" imgW="6953179" imgH="7233607"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04800"/>
                        <a:ext cx="2674937" cy="2769571"/>
                      </a:xfrm>
                      <a:prstGeom prst="rect">
                        <a:avLst/>
                      </a:prstGeom>
                      <a:noFill/>
                      <a:ln>
                        <a:solidFill>
                          <a:srgbClr val="B13F9A"/>
                        </a:solidFill>
                      </a:ln>
                      <a:effectLst/>
                      <a:extLst/>
                    </p:spPr>
                  </p:pic>
                </p:oleObj>
              </mc:Fallback>
            </mc:AlternateContent>
          </a:graphicData>
        </a:graphic>
      </p:graphicFrame>
      <p:sp>
        <p:nvSpPr>
          <p:cNvPr id="83" name="TextBox 82"/>
          <p:cNvSpPr txBox="1"/>
          <p:nvPr/>
        </p:nvSpPr>
        <p:spPr>
          <a:xfrm>
            <a:off x="304800" y="5105400"/>
            <a:ext cx="2057400" cy="646331"/>
          </a:xfrm>
          <a:prstGeom prst="rect">
            <a:avLst/>
          </a:prstGeom>
          <a:solidFill>
            <a:schemeClr val="bg2"/>
          </a:solidFill>
        </p:spPr>
        <p:txBody>
          <a:bodyPr wrap="square" rtlCol="0">
            <a:spAutoFit/>
          </a:bodyPr>
          <a:lstStyle/>
          <a:p>
            <a:r>
              <a:rPr lang="en-US" dirty="0" smtClean="0"/>
              <a:t>Records Continuum Model</a:t>
            </a:r>
            <a:endParaRPr lang="en-US" dirty="0"/>
          </a:p>
        </p:txBody>
      </p:sp>
      <p:sp>
        <p:nvSpPr>
          <p:cNvPr id="84" name="TextBox 83"/>
          <p:cNvSpPr txBox="1"/>
          <p:nvPr/>
        </p:nvSpPr>
        <p:spPr>
          <a:xfrm>
            <a:off x="7010400" y="609600"/>
            <a:ext cx="1981200" cy="830997"/>
          </a:xfrm>
          <a:prstGeom prst="rect">
            <a:avLst/>
          </a:prstGeom>
          <a:solidFill>
            <a:srgbClr val="EEE0F1"/>
          </a:solidFill>
        </p:spPr>
        <p:txBody>
          <a:bodyPr wrap="square" rtlCol="0">
            <a:spAutoFit/>
          </a:bodyPr>
          <a:lstStyle/>
          <a:p>
            <a:r>
              <a:rPr lang="en-US" sz="1600" dirty="0" smtClean="0"/>
              <a:t>Data Model for ISO23081 RK Metadata Standard</a:t>
            </a:r>
            <a:endParaRPr lang="en-US" sz="1600" dirty="0"/>
          </a:p>
        </p:txBody>
      </p:sp>
      <p:sp>
        <p:nvSpPr>
          <p:cNvPr id="85" name="TextBox 84"/>
          <p:cNvSpPr txBox="1"/>
          <p:nvPr/>
        </p:nvSpPr>
        <p:spPr>
          <a:xfrm>
            <a:off x="4648200" y="4800600"/>
            <a:ext cx="2362200" cy="923330"/>
          </a:xfrm>
          <a:prstGeom prst="rect">
            <a:avLst/>
          </a:prstGeom>
          <a:solidFill>
            <a:srgbClr val="EEE0F1"/>
          </a:solidFill>
        </p:spPr>
        <p:txBody>
          <a:bodyPr wrap="square" rtlCol="0">
            <a:spAutoFit/>
          </a:bodyPr>
          <a:lstStyle/>
          <a:p>
            <a:r>
              <a:rPr lang="en-US" sz="1200" dirty="0" smtClean="0"/>
              <a:t>Published </a:t>
            </a:r>
            <a:r>
              <a:rPr lang="en-US" sz="1200" dirty="0"/>
              <a:t>by: Centre for Information Studies, Charles </a:t>
            </a:r>
            <a:r>
              <a:rPr lang="en-US" sz="1200" dirty="0" err="1"/>
              <a:t>Sturt</a:t>
            </a:r>
            <a:r>
              <a:rPr lang="en-US" sz="1200" dirty="0"/>
              <a:t> University, </a:t>
            </a:r>
            <a:r>
              <a:rPr lang="en-US" sz="1200" dirty="0" err="1"/>
              <a:t>Wagga</a:t>
            </a:r>
            <a:r>
              <a:rPr lang="en-US" sz="1200" dirty="0"/>
              <a:t> </a:t>
            </a:r>
            <a:r>
              <a:rPr lang="en-US" sz="1200" dirty="0" err="1"/>
              <a:t>Wagga</a:t>
            </a:r>
            <a:r>
              <a:rPr lang="en-US" sz="1200" dirty="0"/>
              <a:t>, New South Wales, 2005</a:t>
            </a:r>
            <a:r>
              <a:rPr lang="en-US" dirty="0"/>
              <a:t>	</a:t>
            </a:r>
          </a:p>
        </p:txBody>
      </p:sp>
    </p:spTree>
    <p:extLst>
      <p:ext uri="{BB962C8B-B14F-4D97-AF65-F5344CB8AC3E}">
        <p14:creationId xmlns:p14="http://schemas.microsoft.com/office/powerpoint/2010/main" val="819591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2286000"/>
            <a:ext cx="5334000" cy="3733800"/>
          </a:xfrm>
        </p:spPr>
        <p:txBody>
          <a:bodyPr/>
          <a:lstStyle/>
          <a:p>
            <a:pPr marL="0" lvl="0" indent="0">
              <a:buNone/>
            </a:pPr>
            <a:r>
              <a:rPr lang="en-AU" sz="2000" b="1" dirty="0" smtClean="0">
                <a:solidFill>
                  <a:srgbClr val="006600"/>
                </a:solidFill>
                <a:hlinkClick r:id="rId2"/>
              </a:rPr>
              <a:t>IT for Resilient Communities &amp; Cultures</a:t>
            </a:r>
            <a:endParaRPr lang="en-AU" sz="2000" b="1" dirty="0" smtClean="0">
              <a:solidFill>
                <a:srgbClr val="006600"/>
              </a:solidFill>
            </a:endParaRPr>
          </a:p>
          <a:p>
            <a:pPr marL="571500" lvl="1" indent="-228600"/>
            <a:r>
              <a:rPr lang="en-AU" sz="1600" i="1" dirty="0" smtClean="0"/>
              <a:t>Community and Development Informatics</a:t>
            </a:r>
          </a:p>
          <a:p>
            <a:pPr marL="571500" lvl="1" indent="-228600"/>
            <a:r>
              <a:rPr lang="en-AU" sz="1600" i="1" dirty="0" smtClean="0"/>
              <a:t>Health Informatics</a:t>
            </a:r>
          </a:p>
          <a:p>
            <a:pPr marL="571500" lvl="1" indent="-228600"/>
            <a:r>
              <a:rPr lang="en-AU" sz="1600" i="1" dirty="0" smtClean="0"/>
              <a:t>Information, Memory and Evidence Infrastructure</a:t>
            </a:r>
          </a:p>
          <a:p>
            <a:pPr marL="571500" lvl="1" indent="-228600"/>
            <a:r>
              <a:rPr lang="en-AU" sz="1600" i="1" dirty="0" smtClean="0"/>
              <a:t>Indigenous and Community Archiving</a:t>
            </a:r>
          </a:p>
          <a:p>
            <a:pPr marL="571500" lvl="1" indent="-228600"/>
            <a:r>
              <a:rPr lang="en-US" sz="1600" i="1" dirty="0" smtClean="0"/>
              <a:t>3D Animation &amp; </a:t>
            </a:r>
            <a:r>
              <a:rPr lang="en-US" sz="1600" i="1" dirty="0" err="1" smtClean="0"/>
              <a:t>Visualisation</a:t>
            </a:r>
            <a:r>
              <a:rPr lang="en-US" sz="1600" i="1" dirty="0" smtClean="0"/>
              <a:t> of Cultural Heritage</a:t>
            </a:r>
          </a:p>
          <a:p>
            <a:pPr marL="0" indent="0">
              <a:buNone/>
            </a:pPr>
            <a:r>
              <a:rPr lang="en-AU" sz="2000" b="1" dirty="0" smtClean="0">
                <a:solidFill>
                  <a:srgbClr val="006600"/>
                </a:solidFill>
              </a:rPr>
              <a:t>Partnerships</a:t>
            </a:r>
          </a:p>
          <a:p>
            <a:pPr marL="571500" lvl="1" indent="-228600"/>
            <a:r>
              <a:rPr lang="en-US" sz="1600" i="1" dirty="0" smtClean="0"/>
              <a:t>Communities, Not-for-Profit </a:t>
            </a:r>
            <a:r>
              <a:rPr lang="en-US" sz="1600" i="1" dirty="0" err="1" smtClean="0"/>
              <a:t>Organisations</a:t>
            </a:r>
            <a:r>
              <a:rPr lang="en-US" sz="1600" i="1" dirty="0" smtClean="0"/>
              <a:t>, Cultural Heritage Institutions, Government Agencies, Health Institutions, Consultancy Companies, Professional Associations, Universities and Academic Networks</a:t>
            </a:r>
            <a:endParaRPr lang="en-AU" sz="1600" i="1" dirty="0" smtClean="0"/>
          </a:p>
          <a:p>
            <a:pPr marL="0" indent="0">
              <a:buNone/>
            </a:pPr>
            <a:r>
              <a:rPr lang="en-US" sz="2000" b="1" dirty="0" smtClean="0">
                <a:solidFill>
                  <a:srgbClr val="006600"/>
                </a:solidFill>
              </a:rPr>
              <a:t>Funding sources</a:t>
            </a:r>
          </a:p>
          <a:p>
            <a:pPr marL="571500" lvl="1" indent="-228600"/>
            <a:r>
              <a:rPr lang="en-US" sz="1600" i="1" dirty="0" smtClean="0"/>
              <a:t>Australian Research Council,</a:t>
            </a:r>
            <a:r>
              <a:rPr lang="en-US" sz="1600" i="1" dirty="0"/>
              <a:t> </a:t>
            </a:r>
            <a:r>
              <a:rPr lang="en-US" sz="1600" i="1" dirty="0" smtClean="0"/>
              <a:t>Health and Government funds, Philanthropic funds</a:t>
            </a:r>
          </a:p>
        </p:txBody>
      </p:sp>
      <p:pic>
        <p:nvPicPr>
          <p:cNvPr id="4" name="Picture 7" descr="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3810000"/>
            <a:ext cx="3429000" cy="1928813"/>
          </a:xfrm>
          <a:prstGeom prst="rect">
            <a:avLst/>
          </a:prstGeom>
          <a:noFill/>
          <a:ln w="9525">
            <a:noFill/>
            <a:miter lim="800000"/>
            <a:headEnd/>
            <a:tailEnd/>
          </a:ln>
        </p:spPr>
      </p:pic>
      <p:sp>
        <p:nvSpPr>
          <p:cNvPr id="7" name="TextBox 6"/>
          <p:cNvSpPr txBox="1"/>
          <p:nvPr/>
        </p:nvSpPr>
        <p:spPr>
          <a:xfrm>
            <a:off x="304800" y="457200"/>
            <a:ext cx="4648200" cy="1538883"/>
          </a:xfrm>
          <a:prstGeom prst="rect">
            <a:avLst/>
          </a:prstGeom>
          <a:solidFill>
            <a:srgbClr val="D8EEC0">
              <a:alpha val="50000"/>
            </a:srgbClr>
          </a:solidFill>
          <a:ln w="25400">
            <a:solidFill>
              <a:srgbClr val="00B050"/>
            </a:solidFill>
          </a:ln>
        </p:spPr>
        <p:txBody>
          <a:bodyPr wrap="square" rtlCol="0">
            <a:spAutoFit/>
          </a:bodyPr>
          <a:lstStyle/>
          <a:p>
            <a:r>
              <a:rPr lang="en-AU" sz="2000" b="1" dirty="0" smtClean="0"/>
              <a:t>Centre for Organizational and Social Informatics</a:t>
            </a:r>
            <a:r>
              <a:rPr lang="en-AU" sz="2000" dirty="0" smtClean="0"/>
              <a:t> - </a:t>
            </a:r>
            <a:r>
              <a:rPr lang="en-AU" i="1" dirty="0" smtClean="0"/>
              <a:t>addressing</a:t>
            </a:r>
            <a:r>
              <a:rPr lang="en-AU" sz="2000" i="1" dirty="0" smtClean="0"/>
              <a:t> </a:t>
            </a:r>
            <a:r>
              <a:rPr lang="en-AU" i="1" dirty="0" smtClean="0"/>
              <a:t>information, evidence and knowledge needs of society, organisations, communities, social networks and individuals</a:t>
            </a:r>
            <a:endParaRPr lang="en-US" dirty="0"/>
          </a:p>
        </p:txBody>
      </p:sp>
      <p:sp>
        <p:nvSpPr>
          <p:cNvPr id="10" name="Rounded Rectangle 9">
            <a:hlinkClick r:id="rId4"/>
          </p:cNvPr>
          <p:cNvSpPr/>
          <p:nvPr/>
        </p:nvSpPr>
        <p:spPr bwMode="auto">
          <a:xfrm>
            <a:off x="304800" y="2590800"/>
            <a:ext cx="3352800" cy="715089"/>
          </a:xfrm>
          <a:prstGeom prst="roundRect">
            <a:avLst/>
          </a:prstGeom>
          <a:solidFill>
            <a:srgbClr val="F1D7EC"/>
          </a:solidFill>
          <a:ln w="9525" cap="flat" cmpd="sng" algn="ctr">
            <a:noFill/>
            <a:prstDash val="solid"/>
            <a:round/>
            <a:headEnd type="none" w="med" len="med"/>
            <a:tailEnd type="none" w="med" len="med"/>
          </a:ln>
          <a:effectLst/>
          <a:scene3d>
            <a:camera prst="orthographicFront"/>
            <a:lightRig rig="threePt" dir="t"/>
          </a:scene3d>
          <a:sp3d>
            <a:bevelT w="63500"/>
            <a:bevelB w="63500"/>
          </a:sp3d>
        </p:spPr>
        <p:txBody>
          <a:bodyPr vert="horz" wrap="square" lIns="91440" tIns="45720" rIns="91440" bIns="45720" numCol="1" rtlCol="0" anchor="ctr" anchorCtr="0" compatLnSpc="1">
            <a:prstTxWarp prst="textNoShape">
              <a:avLst/>
            </a:prstTxWarp>
            <a:spAutoFit/>
          </a:bodyPr>
          <a:lstStyle/>
          <a:p>
            <a:pPr algn="ctr" fontAlgn="base">
              <a:spcBef>
                <a:spcPct val="50000"/>
              </a:spcBef>
              <a:spcAft>
                <a:spcPct val="0"/>
              </a:spcAft>
            </a:pPr>
            <a:r>
              <a:rPr lang="en-US" sz="3600" dirty="0" smtClean="0"/>
              <a:t>COSI Flagship</a:t>
            </a:r>
            <a:endParaRPr kumimoji="0" lang="en-US" sz="3600" b="0" i="0" u="none" strike="noStrike" cap="none" normalizeH="0" baseline="0" dirty="0">
              <a:ln>
                <a:noFill/>
              </a:ln>
              <a:solidFill>
                <a:schemeClr val="tx1"/>
              </a:solidFill>
              <a:effectLst/>
              <a:latin typeface="Arial" charset="0"/>
              <a:ea typeface="Arial" charset="0"/>
              <a:cs typeface="Arial" charset="0"/>
            </a:endParaRPr>
          </a:p>
        </p:txBody>
      </p:sp>
      <p:pic>
        <p:nvPicPr>
          <p:cNvPr id="8" name="Content Placeholder 8"/>
          <p:cNvPicPr>
            <a:picLocks noChangeAspect="1"/>
          </p:cNvPicPr>
          <p:nvPr/>
        </p:nvPicPr>
        <p:blipFill rotWithShape="1">
          <a:blip r:embed="rId5">
            <a:extLst>
              <a:ext uri="{28A0092B-C50C-407E-A947-70E740481C1C}">
                <a14:useLocalDpi xmlns:a14="http://schemas.microsoft.com/office/drawing/2010/main" val="0"/>
              </a:ext>
            </a:extLst>
          </a:blip>
          <a:srcRect l="3516" r="3516"/>
          <a:stretch/>
        </p:blipFill>
        <p:spPr bwMode="auto">
          <a:xfrm>
            <a:off x="5943600" y="152400"/>
            <a:ext cx="2782888" cy="2087166"/>
          </a:xfrm>
          <a:prstGeom prst="rect">
            <a:avLst/>
          </a:prstGeom>
          <a:noFill/>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923" y="351315"/>
            <a:ext cx="6466814" cy="3185081"/>
          </a:xfrm>
          <a:prstGeom prst="rect">
            <a:avLst/>
          </a:prstGeom>
        </p:spPr>
      </p:pic>
      <p:pic>
        <p:nvPicPr>
          <p:cNvPr id="4" name="Picture 3"/>
          <p:cNvPicPr>
            <a:picLocks noChangeAspect="1"/>
          </p:cNvPicPr>
          <p:nvPr/>
        </p:nvPicPr>
        <p:blipFill rotWithShape="1">
          <a:blip r:embed="rId3">
            <a:grayscl/>
            <a:extLst>
              <a:ext uri="{BEBA8EAE-BF5A-486C-A8C5-ECC9F3942E4B}">
                <a14:imgProps xmlns:a14="http://schemas.microsoft.com/office/drawing/2010/main">
                  <a14:imgLayer r:embed="rId4">
                    <a14:imgEffect>
                      <a14:backgroundRemoval t="382" b="41656" l="2821" r="83258"/>
                    </a14:imgEffect>
                  </a14:imgLayer>
                </a14:imgProps>
              </a:ext>
              <a:ext uri="{28A0092B-C50C-407E-A947-70E740481C1C}">
                <a14:useLocalDpi xmlns:a14="http://schemas.microsoft.com/office/drawing/2010/main" val="0"/>
              </a:ext>
            </a:extLst>
          </a:blip>
          <a:srcRect l="1" t="1232" r="50457" b="56111"/>
          <a:stretch/>
        </p:blipFill>
        <p:spPr>
          <a:xfrm>
            <a:off x="663026" y="3501008"/>
            <a:ext cx="4530144" cy="2786096"/>
          </a:xfrm>
          <a:prstGeom prst="rect">
            <a:avLst/>
          </a:prstGeom>
        </p:spPr>
      </p:pic>
      <p:pic>
        <p:nvPicPr>
          <p:cNvPr id="5" name="Picture 4"/>
          <p:cNvPicPr>
            <a:picLocks noChangeAspect="1"/>
          </p:cNvPicPr>
          <p:nvPr/>
        </p:nvPicPr>
        <p:blipFill rotWithShape="1">
          <a:blip r:embed="rId5">
            <a:grayscl/>
            <a:extLst>
              <a:ext uri="{BEBA8EAE-BF5A-486C-A8C5-ECC9F3942E4B}">
                <a14:imgProps xmlns:a14="http://schemas.microsoft.com/office/drawing/2010/main">
                  <a14:imgLayer r:embed="rId4">
                    <a14:imgEffect>
                      <a14:backgroundRemoval t="4204" b="43057" l="48044" r="90810"/>
                    </a14:imgEffect>
                  </a14:imgLayer>
                </a14:imgProps>
              </a:ext>
              <a:ext uri="{28A0092B-C50C-407E-A947-70E740481C1C}">
                <a14:useLocalDpi xmlns:a14="http://schemas.microsoft.com/office/drawing/2010/main" val="0"/>
              </a:ext>
            </a:extLst>
          </a:blip>
          <a:srcRect l="47762" r="8209" b="56739"/>
          <a:stretch/>
        </p:blipFill>
        <p:spPr>
          <a:xfrm>
            <a:off x="4548525" y="3276927"/>
            <a:ext cx="4026089" cy="2825575"/>
          </a:xfrm>
          <a:prstGeom prst="rect">
            <a:avLst/>
          </a:prstGeom>
        </p:spPr>
      </p:pic>
      <p:sp>
        <p:nvSpPr>
          <p:cNvPr id="6" name="Rectangle 5"/>
          <p:cNvSpPr/>
          <p:nvPr/>
        </p:nvSpPr>
        <p:spPr>
          <a:xfrm>
            <a:off x="2314070" y="669627"/>
            <a:ext cx="4680519" cy="2548455"/>
          </a:xfrm>
          <a:prstGeom prst="rect">
            <a:avLst/>
          </a:prstGeom>
          <a:solidFill>
            <a:srgbClr val="DCE6F2">
              <a:alpha val="30196"/>
            </a:srgbClr>
          </a:solidFill>
          <a:ln>
            <a:noFill/>
          </a:ln>
        </p:spPr>
        <p:txBody>
          <a:bodyPr wrap="square">
            <a:spAutoFit/>
          </a:bodyPr>
          <a:lstStyle/>
          <a:p>
            <a:pPr algn="ctr">
              <a:lnSpc>
                <a:spcPct val="114000"/>
              </a:lnSpc>
            </a:pPr>
            <a:r>
              <a:rPr lang="en-AU" sz="2800" b="1" dirty="0" smtClean="0">
                <a:effectLst>
                  <a:outerShdw blurRad="38100" dist="38100" dir="2700000" algn="tl">
                    <a:srgbClr val="000000">
                      <a:alpha val="43137"/>
                    </a:srgbClr>
                  </a:outerShdw>
                </a:effectLst>
                <a:latin typeface="+mj-lt"/>
              </a:rPr>
              <a:t>Human rights</a:t>
            </a:r>
          </a:p>
          <a:p>
            <a:pPr algn="ctr">
              <a:lnSpc>
                <a:spcPct val="114000"/>
              </a:lnSpc>
            </a:pPr>
            <a:r>
              <a:rPr lang="en-AU" sz="2800" b="1" dirty="0" smtClean="0">
                <a:effectLst>
                  <a:outerShdw blurRad="38100" dist="38100" dir="2700000" algn="tl">
                    <a:srgbClr val="000000">
                      <a:alpha val="43137"/>
                    </a:srgbClr>
                  </a:outerShdw>
                </a:effectLst>
                <a:latin typeface="+mj-lt"/>
              </a:rPr>
              <a:t>Social justice</a:t>
            </a:r>
          </a:p>
          <a:p>
            <a:pPr algn="ctr">
              <a:lnSpc>
                <a:spcPct val="114000"/>
              </a:lnSpc>
            </a:pPr>
            <a:r>
              <a:rPr lang="en-AU" sz="2800" b="1" dirty="0" smtClean="0">
                <a:effectLst>
                  <a:outerShdw blurRad="38100" dist="38100" dir="2700000" algn="tl">
                    <a:srgbClr val="000000">
                      <a:alpha val="43137"/>
                    </a:srgbClr>
                  </a:outerShdw>
                </a:effectLst>
                <a:latin typeface="+mj-lt"/>
              </a:rPr>
              <a:t>Social inclusion</a:t>
            </a:r>
          </a:p>
          <a:p>
            <a:pPr algn="ctr">
              <a:lnSpc>
                <a:spcPct val="114000"/>
              </a:lnSpc>
            </a:pPr>
            <a:r>
              <a:rPr lang="en-AU" sz="2800" b="1" dirty="0" smtClean="0">
                <a:effectLst>
                  <a:outerShdw blurRad="38100" dist="38100" dir="2700000" algn="tl">
                    <a:srgbClr val="000000">
                      <a:alpha val="43137"/>
                    </a:srgbClr>
                  </a:outerShdw>
                </a:effectLst>
                <a:latin typeface="+mj-lt"/>
              </a:rPr>
              <a:t>Resilient cultures</a:t>
            </a:r>
          </a:p>
          <a:p>
            <a:pPr algn="ctr">
              <a:lnSpc>
                <a:spcPct val="114000"/>
              </a:lnSpc>
            </a:pPr>
            <a:r>
              <a:rPr lang="en-AU" sz="2800" b="1" dirty="0" smtClean="0">
                <a:effectLst>
                  <a:outerShdw blurRad="38100" dist="38100" dir="2700000" algn="tl">
                    <a:srgbClr val="000000">
                      <a:alpha val="43137"/>
                    </a:srgbClr>
                  </a:outerShdw>
                </a:effectLst>
                <a:latin typeface="+mj-lt"/>
              </a:rPr>
              <a:t>Sustainable communities</a:t>
            </a:r>
            <a:endParaRPr lang="en-AU" sz="28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83086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workstation1\AppData\Local\Microsoft\Windows\Temporary Internet Files\Content.IE5\WQG75KFM\MP900422987[1].jpg"/>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15358"/>
            <a:ext cx="9162745" cy="68733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1655" y="4929855"/>
            <a:ext cx="1155142" cy="1124654"/>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8648" y="4561986"/>
            <a:ext cx="1155142" cy="1124654"/>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6629" y="4436762"/>
            <a:ext cx="1155142" cy="1124654"/>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1487" y="4663587"/>
            <a:ext cx="1155142" cy="1124654"/>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1319" y="4565664"/>
            <a:ext cx="1155142" cy="112465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9058" y="4694567"/>
            <a:ext cx="1155142" cy="112465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2258" y="4436762"/>
            <a:ext cx="1419936" cy="138245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3274" y="4090751"/>
            <a:ext cx="2094240" cy="2038967"/>
          </a:xfrm>
          <a:prstGeom prst="rect">
            <a:avLst/>
          </a:prstGeom>
        </p:spPr>
      </p:pic>
      <p:pic>
        <p:nvPicPr>
          <p:cNvPr id="4" name="Picture 3"/>
          <p:cNvPicPr>
            <a:picLocks noChangeAspect="1"/>
          </p:cNvPicPr>
          <p:nvPr/>
        </p:nvPicPr>
        <p:blipFill rotWithShape="1">
          <a:blip r:embed="rId6">
            <a:extLst>
              <a:ext uri="{BEBA8EAE-BF5A-486C-A8C5-ECC9F3942E4B}">
                <a14:imgProps xmlns:a14="http://schemas.microsoft.com/office/drawing/2010/main">
                  <a14:imgLayer r:embed="rId7">
                    <a14:imgEffect>
                      <a14:backgroundRemoval t="382" b="41656" l="2821" r="83258"/>
                    </a14:imgEffect>
                  </a14:imgLayer>
                </a14:imgProps>
              </a:ext>
              <a:ext uri="{28A0092B-C50C-407E-A947-70E740481C1C}">
                <a14:useLocalDpi xmlns:a14="http://schemas.microsoft.com/office/drawing/2010/main" val="0"/>
              </a:ext>
            </a:extLst>
          </a:blip>
          <a:srcRect l="1" t="1232" r="50457" b="56111"/>
          <a:stretch/>
        </p:blipFill>
        <p:spPr>
          <a:xfrm>
            <a:off x="149470" y="154898"/>
            <a:ext cx="4782570" cy="2482013"/>
          </a:xfrm>
          <a:prstGeom prst="rect">
            <a:avLst/>
          </a:prstGeom>
        </p:spPr>
      </p:pic>
      <p:pic>
        <p:nvPicPr>
          <p:cNvPr id="5" name="Picture 4"/>
          <p:cNvPicPr>
            <a:picLocks noChangeAspect="1"/>
          </p:cNvPicPr>
          <p:nvPr/>
        </p:nvPicPr>
        <p:blipFill rotWithShape="1">
          <a:blip r:embed="rId8">
            <a:grayscl/>
            <a:extLst>
              <a:ext uri="{BEBA8EAE-BF5A-486C-A8C5-ECC9F3942E4B}">
                <a14:imgProps xmlns:a14="http://schemas.microsoft.com/office/drawing/2010/main">
                  <a14:imgLayer r:embed="rId7">
                    <a14:imgEffect>
                      <a14:backgroundRemoval t="4204" b="43057" l="48044" r="90810"/>
                    </a14:imgEffect>
                    <a14:imgEffect>
                      <a14:saturation sat="0"/>
                    </a14:imgEffect>
                  </a14:imgLayer>
                </a14:imgProps>
              </a:ext>
              <a:ext uri="{28A0092B-C50C-407E-A947-70E740481C1C}">
                <a14:useLocalDpi xmlns:a14="http://schemas.microsoft.com/office/drawing/2010/main" val="0"/>
              </a:ext>
            </a:extLst>
          </a:blip>
          <a:srcRect l="47762" r="8209" b="56739"/>
          <a:stretch/>
        </p:blipFill>
        <p:spPr>
          <a:xfrm>
            <a:off x="4178790" y="-15358"/>
            <a:ext cx="4067839" cy="285487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4178" y="2871445"/>
            <a:ext cx="3745088" cy="3646244"/>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2686" y="3493945"/>
            <a:ext cx="2831714" cy="2756976"/>
          </a:xfrm>
          <a:prstGeom prst="rect">
            <a:avLst/>
          </a:prstGeom>
        </p:spPr>
      </p:pic>
      <p:pic>
        <p:nvPicPr>
          <p:cNvPr id="48" name="Picture 47"/>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013200" y="2578100"/>
            <a:ext cx="275067" cy="418852"/>
          </a:xfrm>
          <a:prstGeom prst="rect">
            <a:avLst/>
          </a:prstGeom>
          <a:scene3d>
            <a:camera prst="perspectiveHeroicExtremeLeftFacing"/>
            <a:lightRig rig="threePt" dir="t"/>
          </a:scene3d>
        </p:spPr>
      </p:pic>
      <p:pic>
        <p:nvPicPr>
          <p:cNvPr id="51" name="Picture 50"/>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492256" y="2311648"/>
            <a:ext cx="275067" cy="418852"/>
          </a:xfrm>
          <a:prstGeom prst="rect">
            <a:avLst/>
          </a:prstGeom>
          <a:scene3d>
            <a:camera prst="perspectiveHeroicExtremeLeftFacing"/>
            <a:lightRig rig="threePt" dir="t"/>
          </a:scene3d>
        </p:spPr>
      </p:pic>
      <p:pic>
        <p:nvPicPr>
          <p:cNvPr id="52" name="Picture 51"/>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452686" y="2239799"/>
            <a:ext cx="275067" cy="418852"/>
          </a:xfrm>
          <a:prstGeom prst="rect">
            <a:avLst/>
          </a:prstGeom>
          <a:scene3d>
            <a:camera prst="perspectiveHeroicExtremeLeftFacing"/>
            <a:lightRig rig="threePt" dir="t"/>
          </a:scene3d>
        </p:spPr>
      </p:pic>
      <p:pic>
        <p:nvPicPr>
          <p:cNvPr id="53" name="Picture 52"/>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29111" y="3284519"/>
            <a:ext cx="275067" cy="418852"/>
          </a:xfrm>
          <a:prstGeom prst="rect">
            <a:avLst/>
          </a:prstGeom>
          <a:scene3d>
            <a:camera prst="perspectiveHeroicExtremeLeftFacing"/>
            <a:lightRig rig="threePt" dir="t"/>
          </a:scene3d>
        </p:spPr>
      </p:pic>
      <p:pic>
        <p:nvPicPr>
          <p:cNvPr id="54" name="Picture 53"/>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563785" y="2871445"/>
            <a:ext cx="275067" cy="418852"/>
          </a:xfrm>
          <a:prstGeom prst="rect">
            <a:avLst/>
          </a:prstGeom>
          <a:scene3d>
            <a:camera prst="perspectiveHeroicExtremeLeftFacing"/>
            <a:lightRig rig="threePt" dir="t"/>
          </a:scene3d>
        </p:spPr>
      </p:pic>
      <p:pic>
        <p:nvPicPr>
          <p:cNvPr id="55" name="Picture 54"/>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393991" y="2730500"/>
            <a:ext cx="275067" cy="418852"/>
          </a:xfrm>
          <a:prstGeom prst="rect">
            <a:avLst/>
          </a:prstGeom>
          <a:scene3d>
            <a:camera prst="perspectiveHeroicExtremeLeftFacing"/>
            <a:lightRig rig="threePt" dir="t"/>
          </a:scene3d>
        </p:spPr>
      </p:pic>
      <p:pic>
        <p:nvPicPr>
          <p:cNvPr id="56" name="Picture 55"/>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148064" y="2658651"/>
            <a:ext cx="275067" cy="418852"/>
          </a:xfrm>
          <a:prstGeom prst="rect">
            <a:avLst/>
          </a:prstGeom>
          <a:scene3d>
            <a:camera prst="perspectiveHeroicExtremeLeftFacing"/>
            <a:lightRig rig="threePt" dir="t"/>
          </a:scene3d>
        </p:spPr>
      </p:pic>
      <p:pic>
        <p:nvPicPr>
          <p:cNvPr id="57" name="Picture 56"/>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540755" y="2392199"/>
            <a:ext cx="275067" cy="418852"/>
          </a:xfrm>
          <a:prstGeom prst="rect">
            <a:avLst/>
          </a:prstGeom>
          <a:scene3d>
            <a:camera prst="perspectiveHeroicExtremeLeftFacing"/>
            <a:lightRig rig="threePt" dir="t"/>
          </a:scene3d>
        </p:spPr>
      </p:pic>
      <p:pic>
        <p:nvPicPr>
          <p:cNvPr id="58" name="Picture 57"/>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27584" y="2185217"/>
            <a:ext cx="275067" cy="418852"/>
          </a:xfrm>
          <a:prstGeom prst="rect">
            <a:avLst/>
          </a:prstGeom>
          <a:scene3d>
            <a:camera prst="perspectiveHeroicExtremeLeftFacing"/>
            <a:lightRig rig="threePt" dir="t"/>
          </a:scene3d>
        </p:spPr>
      </p:pic>
      <p:pic>
        <p:nvPicPr>
          <p:cNvPr id="59" name="Picture 58"/>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756741" y="3211895"/>
            <a:ext cx="275067" cy="418852"/>
          </a:xfrm>
          <a:prstGeom prst="rect">
            <a:avLst/>
          </a:prstGeom>
          <a:scene3d>
            <a:camera prst="perspectiveHeroicExtremeLeftFacing"/>
            <a:lightRig rig="threePt" dir="t"/>
          </a:scene3d>
        </p:spPr>
      </p:pic>
      <p:pic>
        <p:nvPicPr>
          <p:cNvPr id="60" name="Picture 59"/>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656973" y="3290297"/>
            <a:ext cx="275067" cy="418852"/>
          </a:xfrm>
          <a:prstGeom prst="rect">
            <a:avLst/>
          </a:prstGeom>
          <a:scene3d>
            <a:camera prst="perspectiveHeroicExtremeLeftFacing"/>
            <a:lightRig rig="threePt" dir="t"/>
          </a:scene3d>
        </p:spPr>
      </p:pic>
      <p:pic>
        <p:nvPicPr>
          <p:cNvPr id="61" name="Picture 60"/>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265688" y="4663007"/>
            <a:ext cx="275067" cy="418852"/>
          </a:xfrm>
          <a:prstGeom prst="rect">
            <a:avLst/>
          </a:prstGeom>
          <a:scene3d>
            <a:camera prst="perspectiveHeroicExtremeLeftFacing"/>
            <a:lightRig rig="threePt" dir="t"/>
          </a:scene3d>
        </p:spPr>
      </p:pic>
      <p:pic>
        <p:nvPicPr>
          <p:cNvPr id="62" name="Picture 61"/>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391577" y="4090751"/>
            <a:ext cx="275067" cy="418852"/>
          </a:xfrm>
          <a:prstGeom prst="rect">
            <a:avLst/>
          </a:prstGeom>
          <a:scene3d>
            <a:camera prst="perspectiveHeroicExtremeLeftFacing"/>
            <a:lightRig rig="threePt" dir="t"/>
          </a:scene3d>
        </p:spPr>
      </p:pic>
      <p:pic>
        <p:nvPicPr>
          <p:cNvPr id="63" name="Picture 62"/>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009333" y="3499723"/>
            <a:ext cx="275067" cy="418852"/>
          </a:xfrm>
          <a:prstGeom prst="rect">
            <a:avLst/>
          </a:prstGeom>
          <a:scene3d>
            <a:camera prst="perspectiveHeroicExtremeLeftFacing"/>
            <a:lightRig rig="threePt" dir="t"/>
          </a:scene3d>
        </p:spPr>
      </p:pic>
      <p:pic>
        <p:nvPicPr>
          <p:cNvPr id="64" name="Picture 63"/>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9600" y="3075093"/>
            <a:ext cx="275067" cy="418852"/>
          </a:xfrm>
          <a:prstGeom prst="rect">
            <a:avLst/>
          </a:prstGeom>
          <a:scene3d>
            <a:camera prst="perspectiveHeroicExtremeLeftFacing"/>
            <a:lightRig rig="threePt" dir="t"/>
          </a:scene3d>
        </p:spPr>
      </p:pic>
      <p:pic>
        <p:nvPicPr>
          <p:cNvPr id="65" name="Picture 2" descr="C:\Users\workstation1\AppData\Local\Microsoft\Windows\Temporary Internet Files\Content.IE5\4VN8L8Q1\MP900431045[1].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675881" y="-2954297"/>
            <a:ext cx="6831211" cy="685800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17640" y="4114800"/>
            <a:ext cx="6096000" cy="2612100"/>
          </a:xfrm>
          <a:prstGeom prst="rect">
            <a:avLst/>
          </a:prstGeom>
          <a:solidFill>
            <a:schemeClr val="accent3">
              <a:lumMod val="60000"/>
              <a:lumOff val="40000"/>
              <a:alpha val="69804"/>
            </a:schemeClr>
          </a:solidFill>
          <a:effectLst>
            <a:outerShdw blurRad="50800" dist="38100" dir="5400000" algn="t" rotWithShape="0">
              <a:prstClr val="black">
                <a:alpha val="40000"/>
              </a:prstClr>
            </a:outerShdw>
          </a:effectLst>
        </p:spPr>
        <p:txBody>
          <a:bodyPr wrap="square">
            <a:spAutoFit/>
          </a:bodyPr>
          <a:lstStyle/>
          <a:p>
            <a:pPr marL="285750" indent="-285750">
              <a:lnSpc>
                <a:spcPct val="114000"/>
              </a:lnSpc>
              <a:buFont typeface="Arial" pitchFamily="34" charset="0"/>
              <a:buChar char="•"/>
            </a:pPr>
            <a:r>
              <a:rPr lang="en-AU" b="1" dirty="0" smtClean="0">
                <a:latin typeface="Arial Unicode MS" pitchFamily="34" charset="-128"/>
                <a:ea typeface="Arial Unicode MS" pitchFamily="34" charset="-128"/>
                <a:cs typeface="Arial Unicode MS" pitchFamily="34" charset="-128"/>
              </a:rPr>
              <a:t>Accessible information</a:t>
            </a:r>
          </a:p>
          <a:p>
            <a:pPr marL="285750" indent="-285750">
              <a:lnSpc>
                <a:spcPct val="114000"/>
              </a:lnSpc>
              <a:buFont typeface="Arial" pitchFamily="34" charset="0"/>
              <a:buChar char="•"/>
            </a:pPr>
            <a:r>
              <a:rPr lang="en-AU" b="1" dirty="0">
                <a:latin typeface="Arial Unicode MS" pitchFamily="34" charset="-128"/>
                <a:ea typeface="Arial Unicode MS" pitchFamily="34" charset="-128"/>
                <a:cs typeface="Arial Unicode MS" pitchFamily="34" charset="-128"/>
              </a:rPr>
              <a:t>C</a:t>
            </a:r>
            <a:r>
              <a:rPr lang="en-AU" b="1" dirty="0" smtClean="0">
                <a:latin typeface="Arial Unicode MS" pitchFamily="34" charset="-128"/>
                <a:ea typeface="Arial Unicode MS" pitchFamily="34" charset="-128"/>
                <a:cs typeface="Arial Unicode MS" pitchFamily="34" charset="-128"/>
              </a:rPr>
              <a:t>ommunity knowledge production</a:t>
            </a:r>
          </a:p>
          <a:p>
            <a:pPr marL="285750" indent="-285750">
              <a:lnSpc>
                <a:spcPct val="114000"/>
              </a:lnSpc>
              <a:buFont typeface="Arial"/>
              <a:buChar char="•"/>
            </a:pPr>
            <a:r>
              <a:rPr lang="en-AU" b="1" dirty="0" smtClean="0">
                <a:latin typeface="Arial Unicode MS" pitchFamily="34" charset="-128"/>
                <a:ea typeface="Arial Unicode MS" pitchFamily="34" charset="-128"/>
                <a:cs typeface="Arial Unicode MS" pitchFamily="34" charset="-128"/>
              </a:rPr>
              <a:t>Information and evidence for </a:t>
            </a:r>
            <a:r>
              <a:rPr lang="en-AU" b="1" dirty="0">
                <a:latin typeface="Arial Unicode MS" pitchFamily="34" charset="-128"/>
                <a:ea typeface="Arial Unicode MS" pitchFamily="34" charset="-128"/>
                <a:cs typeface="Arial Unicode MS" pitchFamily="34" charset="-128"/>
              </a:rPr>
              <a:t>a</a:t>
            </a:r>
            <a:r>
              <a:rPr lang="en-AU" b="1" dirty="0" smtClean="0">
                <a:latin typeface="Arial Unicode MS" pitchFamily="34" charset="-128"/>
                <a:ea typeface="Arial Unicode MS" pitchFamily="34" charset="-128"/>
                <a:cs typeface="Arial Unicode MS" pitchFamily="34" charset="-128"/>
              </a:rPr>
              <a:t>ction, advocacy, activism, autonomy, self- determination</a:t>
            </a:r>
          </a:p>
          <a:p>
            <a:pPr marL="285750" indent="-285750">
              <a:lnSpc>
                <a:spcPct val="114000"/>
              </a:lnSpc>
              <a:buFont typeface="Arial" pitchFamily="34" charset="0"/>
              <a:buChar char="•"/>
            </a:pPr>
            <a:r>
              <a:rPr lang="en-AU" b="1" dirty="0" smtClean="0">
                <a:latin typeface="Arial Unicode MS" pitchFamily="34" charset="-128"/>
                <a:ea typeface="Arial Unicode MS" pitchFamily="34" charset="-128"/>
                <a:cs typeface="Arial Unicode MS" pitchFamily="34" charset="-128"/>
              </a:rPr>
              <a:t>Connectivity</a:t>
            </a:r>
          </a:p>
          <a:p>
            <a:pPr marL="285750" indent="-285750">
              <a:lnSpc>
                <a:spcPct val="114000"/>
              </a:lnSpc>
              <a:buFont typeface="Arial" pitchFamily="34" charset="0"/>
              <a:buChar char="•"/>
            </a:pPr>
            <a:r>
              <a:rPr lang="en-AU" b="1" dirty="0" smtClean="0">
                <a:latin typeface="Arial Unicode MS" pitchFamily="34" charset="-128"/>
                <a:ea typeface="Arial Unicode MS" pitchFamily="34" charset="-128"/>
                <a:cs typeface="Arial Unicode MS" pitchFamily="34" charset="-128"/>
              </a:rPr>
              <a:t>Innovative use of technologies</a:t>
            </a:r>
          </a:p>
          <a:p>
            <a:pPr marL="285750" indent="-285750">
              <a:lnSpc>
                <a:spcPct val="114000"/>
              </a:lnSpc>
              <a:buFont typeface="Arial" pitchFamily="34" charset="0"/>
              <a:buChar char="•"/>
            </a:pPr>
            <a:r>
              <a:rPr lang="en-AU" b="1" dirty="0" smtClean="0">
                <a:latin typeface="Arial Unicode MS" pitchFamily="34" charset="-128"/>
                <a:ea typeface="Arial Unicode MS" pitchFamily="34" charset="-128"/>
                <a:cs typeface="Arial Unicode MS" pitchFamily="34" charset="-128"/>
              </a:rPr>
              <a:t>Identity, memory and accountability infrastructure</a:t>
            </a:r>
          </a:p>
          <a:p>
            <a:pPr marL="285750" indent="-285750">
              <a:lnSpc>
                <a:spcPct val="114000"/>
              </a:lnSpc>
              <a:buFont typeface="Arial" pitchFamily="34" charset="0"/>
              <a:buChar char="•"/>
            </a:pPr>
            <a:r>
              <a:rPr lang="en-AU" b="1" dirty="0">
                <a:latin typeface="Arial Unicode MS" pitchFamily="34" charset="-128"/>
                <a:ea typeface="Arial Unicode MS" pitchFamily="34" charset="-128"/>
                <a:cs typeface="Arial Unicode MS" pitchFamily="34" charset="-128"/>
              </a:rPr>
              <a:t>P</a:t>
            </a:r>
            <a:r>
              <a:rPr lang="en-AU" b="1" dirty="0" smtClean="0">
                <a:latin typeface="Arial Unicode MS" pitchFamily="34" charset="-128"/>
                <a:ea typeface="Arial Unicode MS" pitchFamily="34" charset="-128"/>
                <a:cs typeface="Arial Unicode MS" pitchFamily="34" charset="-128"/>
              </a:rPr>
              <a:t>articipatory research in partnership with communities</a:t>
            </a:r>
            <a:endParaRPr lang="en-AU" b="1"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56800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AU" spc="300" dirty="0" smtClean="0">
                <a:effectLst>
                  <a:outerShdw blurRad="38100" dist="38100" dir="2700000" algn="tl">
                    <a:srgbClr val="000000">
                      <a:alpha val="43137"/>
                    </a:srgbClr>
                  </a:outerShdw>
                </a:effectLst>
              </a:rPr>
              <a:t>Research</a:t>
            </a:r>
            <a:endParaRPr lang="en-AU" spc="300" dirty="0">
              <a:effectLst>
                <a:outerShdw blurRad="38100" dist="38100" dir="2700000" algn="tl">
                  <a:srgbClr val="000000">
                    <a:alpha val="43137"/>
                  </a:srgbClr>
                </a:outerShdw>
              </a:effectLst>
            </a:endParaRPr>
          </a:p>
        </p:txBody>
      </p:sp>
      <p:sp>
        <p:nvSpPr>
          <p:cNvPr id="4" name="Oval Callout 3"/>
          <p:cNvSpPr/>
          <p:nvPr/>
        </p:nvSpPr>
        <p:spPr>
          <a:xfrm rot="5621803">
            <a:off x="4519988" y="1892246"/>
            <a:ext cx="3788519" cy="3905555"/>
          </a:xfrm>
          <a:prstGeom prst="wedgeEllipseCallout">
            <a:avLst>
              <a:gd name="adj1" fmla="val -73673"/>
              <a:gd name="adj2" fmla="val 16955"/>
            </a:avLst>
          </a:prstGeom>
          <a:solidFill>
            <a:schemeClr val="bg1">
              <a:lumMod val="85000"/>
            </a:schemeClr>
          </a:solidFill>
          <a:ln w="76200">
            <a:solidFill>
              <a:schemeClr val="accent6">
                <a:lumMod val="75000"/>
              </a:schemeClr>
            </a:solidFill>
          </a:ln>
          <a:effectLst>
            <a:glow rad="139700">
              <a:schemeClr val="accent6">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AU"/>
          </a:p>
        </p:txBody>
      </p:sp>
      <p:sp>
        <p:nvSpPr>
          <p:cNvPr id="5" name="Oval Callout 4"/>
          <p:cNvSpPr/>
          <p:nvPr/>
        </p:nvSpPr>
        <p:spPr>
          <a:xfrm rot="4922021">
            <a:off x="541860" y="757000"/>
            <a:ext cx="3565384" cy="3579922"/>
          </a:xfrm>
          <a:prstGeom prst="wedgeEllipseCallout">
            <a:avLst>
              <a:gd name="adj1" fmla="val -41629"/>
              <a:gd name="adj2" fmla="val -73862"/>
            </a:avLst>
          </a:prstGeom>
          <a:solidFill>
            <a:schemeClr val="bg1">
              <a:lumMod val="85000"/>
            </a:schemeClr>
          </a:solidFill>
          <a:ln w="76200">
            <a:solidFill>
              <a:schemeClr val="accent6">
                <a:lumMod val="75000"/>
              </a:schemeClr>
            </a:solidFill>
          </a:ln>
          <a:effectLst>
            <a:glow rad="139700">
              <a:schemeClr val="accent6">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AU"/>
          </a:p>
        </p:txBody>
      </p:sp>
      <p:sp>
        <p:nvSpPr>
          <p:cNvPr id="6" name="Rectangle 5"/>
          <p:cNvSpPr/>
          <p:nvPr/>
        </p:nvSpPr>
        <p:spPr>
          <a:xfrm>
            <a:off x="990600" y="1219200"/>
            <a:ext cx="2808312" cy="2585323"/>
          </a:xfrm>
          <a:prstGeom prst="rect">
            <a:avLst/>
          </a:prstGeom>
        </p:spPr>
        <p:txBody>
          <a:bodyPr wrap="square">
            <a:spAutoFit/>
          </a:bodyPr>
          <a:lstStyle/>
          <a:p>
            <a:r>
              <a:rPr lang="en-AU" dirty="0" smtClean="0"/>
              <a:t>How can community and cultural informatics enable the development of strong, healthy and resilient communities, promote and support social inclusion, and bridge the digital and information divides?</a:t>
            </a:r>
            <a:endParaRPr lang="en-AU" dirty="0"/>
          </a:p>
        </p:txBody>
      </p:sp>
      <p:sp>
        <p:nvSpPr>
          <p:cNvPr id="7" name="Rectangle 6"/>
          <p:cNvSpPr/>
          <p:nvPr/>
        </p:nvSpPr>
        <p:spPr>
          <a:xfrm>
            <a:off x="5105400" y="2514600"/>
            <a:ext cx="2952328" cy="2862322"/>
          </a:xfrm>
          <a:prstGeom prst="rect">
            <a:avLst/>
          </a:prstGeom>
        </p:spPr>
        <p:txBody>
          <a:bodyPr wrap="square">
            <a:spAutoFit/>
          </a:bodyPr>
          <a:lstStyle/>
          <a:p>
            <a:r>
              <a:rPr lang="en-AU" dirty="0" smtClean="0"/>
              <a:t>What role do information technologies play in community empowerment and disempowerment, social inclusion and exclusion, and in creating or bridging digital and information divides in an increasingly complex society?</a:t>
            </a:r>
            <a:endParaRPr lang="en-AU" dirty="0"/>
          </a:p>
        </p:txBody>
      </p:sp>
    </p:spTree>
    <p:extLst>
      <p:ext uri="{BB962C8B-B14F-4D97-AF65-F5344CB8AC3E}">
        <p14:creationId xmlns:p14="http://schemas.microsoft.com/office/powerpoint/2010/main" val="362367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AU" dirty="0" smtClean="0">
                <a:effectLst>
                  <a:outerShdw blurRad="38100" dist="38100" dir="2700000" algn="tl">
                    <a:srgbClr val="000000">
                      <a:alpha val="43137"/>
                    </a:srgbClr>
                  </a:outerShdw>
                </a:effectLst>
              </a:rPr>
              <a:t>Education</a:t>
            </a:r>
            <a:endParaRPr lang="en-AU" dirty="0">
              <a:effectLst>
                <a:outerShdw blurRad="38100" dist="38100" dir="2700000" algn="tl">
                  <a:srgbClr val="000000">
                    <a:alpha val="43137"/>
                  </a:srgbClr>
                </a:outerShdw>
              </a:effectLst>
            </a:endParaRPr>
          </a:p>
        </p:txBody>
      </p:sp>
      <p:sp>
        <p:nvSpPr>
          <p:cNvPr id="4" name="Oval Callout 3"/>
          <p:cNvSpPr/>
          <p:nvPr/>
        </p:nvSpPr>
        <p:spPr>
          <a:xfrm rot="5621803">
            <a:off x="5743653" y="1992489"/>
            <a:ext cx="2837149" cy="3035014"/>
          </a:xfrm>
          <a:prstGeom prst="wedgeEllipseCallout">
            <a:avLst>
              <a:gd name="adj1" fmla="val -74563"/>
              <a:gd name="adj2" fmla="val 12720"/>
            </a:avLst>
          </a:prstGeom>
          <a:solidFill>
            <a:schemeClr val="bg1">
              <a:lumMod val="85000"/>
            </a:schemeClr>
          </a:solidFill>
          <a:ln w="76200">
            <a:solidFill>
              <a:schemeClr val="accent2">
                <a:lumMod val="75000"/>
              </a:schemeClr>
            </a:solidFill>
          </a:ln>
          <a:effectLst>
            <a:glow rad="101600">
              <a:schemeClr val="accent2">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AU"/>
          </a:p>
        </p:txBody>
      </p:sp>
      <p:sp>
        <p:nvSpPr>
          <p:cNvPr id="5" name="Oval Callout 4"/>
          <p:cNvSpPr/>
          <p:nvPr/>
        </p:nvSpPr>
        <p:spPr>
          <a:xfrm rot="4922021">
            <a:off x="168704" y="382533"/>
            <a:ext cx="3565384" cy="3579922"/>
          </a:xfrm>
          <a:prstGeom prst="wedgeEllipseCallout">
            <a:avLst>
              <a:gd name="adj1" fmla="val -16868"/>
              <a:gd name="adj2" fmla="val -85039"/>
            </a:avLst>
          </a:prstGeom>
          <a:solidFill>
            <a:schemeClr val="bg1">
              <a:lumMod val="85000"/>
            </a:schemeClr>
          </a:solidFill>
          <a:ln w="76200">
            <a:solidFill>
              <a:schemeClr val="accent2">
                <a:lumMod val="75000"/>
              </a:schemeClr>
            </a:solidFill>
          </a:ln>
          <a:effectLst>
            <a:glow rad="101600">
              <a:schemeClr val="accent2">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AU"/>
          </a:p>
        </p:txBody>
      </p:sp>
      <p:sp>
        <p:nvSpPr>
          <p:cNvPr id="6" name="Rectangle 5"/>
          <p:cNvSpPr/>
          <p:nvPr/>
        </p:nvSpPr>
        <p:spPr>
          <a:xfrm>
            <a:off x="722047" y="872560"/>
            <a:ext cx="2808312" cy="2585323"/>
          </a:xfrm>
          <a:prstGeom prst="rect">
            <a:avLst/>
          </a:prstGeom>
        </p:spPr>
        <p:txBody>
          <a:bodyPr wrap="square">
            <a:spAutoFit/>
          </a:bodyPr>
          <a:lstStyle/>
          <a:p>
            <a:r>
              <a:rPr lang="en-AU" dirty="0" smtClean="0"/>
              <a:t>What community and cultural informatics curriculum and modes of delivery meet community and stakeholder needs relating to building resilient communities and preserving cultural heritage?</a:t>
            </a:r>
            <a:endParaRPr lang="en-AU" dirty="0"/>
          </a:p>
        </p:txBody>
      </p:sp>
      <p:sp>
        <p:nvSpPr>
          <p:cNvPr id="7" name="Rectangle 6"/>
          <p:cNvSpPr/>
          <p:nvPr/>
        </p:nvSpPr>
        <p:spPr>
          <a:xfrm>
            <a:off x="6156176" y="2502786"/>
            <a:ext cx="2304256" cy="2031325"/>
          </a:xfrm>
          <a:prstGeom prst="rect">
            <a:avLst/>
          </a:prstGeom>
        </p:spPr>
        <p:txBody>
          <a:bodyPr wrap="square">
            <a:spAutoFit/>
          </a:bodyPr>
          <a:lstStyle/>
          <a:p>
            <a:r>
              <a:rPr lang="en-AU" dirty="0" smtClean="0"/>
              <a:t>What kind of education infrastructures do we need to support shared curriculum development and delivery?</a:t>
            </a:r>
            <a:endParaRPr lang="en-AU" dirty="0"/>
          </a:p>
        </p:txBody>
      </p:sp>
      <p:sp>
        <p:nvSpPr>
          <p:cNvPr id="10" name="Oval Callout 9"/>
          <p:cNvSpPr/>
          <p:nvPr/>
        </p:nvSpPr>
        <p:spPr>
          <a:xfrm rot="4922021">
            <a:off x="2576813" y="2726386"/>
            <a:ext cx="3565384" cy="3579922"/>
          </a:xfrm>
          <a:prstGeom prst="wedgeEllipseCallout">
            <a:avLst>
              <a:gd name="adj1" fmla="val -71355"/>
              <a:gd name="adj2" fmla="val -38357"/>
            </a:avLst>
          </a:prstGeom>
          <a:solidFill>
            <a:schemeClr val="bg1">
              <a:lumMod val="85000"/>
            </a:schemeClr>
          </a:solidFill>
          <a:ln w="76200">
            <a:solidFill>
              <a:schemeClr val="accent2">
                <a:lumMod val="75000"/>
              </a:schemeClr>
            </a:solidFill>
          </a:ln>
          <a:effectLst>
            <a:glow rad="101600">
              <a:schemeClr val="accent2">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AU"/>
          </a:p>
        </p:txBody>
      </p:sp>
      <p:sp>
        <p:nvSpPr>
          <p:cNvPr id="9" name="Rectangle 8"/>
          <p:cNvSpPr/>
          <p:nvPr/>
        </p:nvSpPr>
        <p:spPr>
          <a:xfrm>
            <a:off x="3022658" y="3223685"/>
            <a:ext cx="2808312" cy="2585323"/>
          </a:xfrm>
          <a:prstGeom prst="rect">
            <a:avLst/>
          </a:prstGeom>
        </p:spPr>
        <p:txBody>
          <a:bodyPr wrap="square">
            <a:spAutoFit/>
          </a:bodyPr>
          <a:lstStyle/>
          <a:p>
            <a:r>
              <a:rPr lang="en-AU" dirty="0" smtClean="0"/>
              <a:t>How can we build partnerships between educators, communities and stakeholders to develop and deliver </a:t>
            </a:r>
          </a:p>
          <a:p>
            <a:r>
              <a:rPr lang="en-AU" dirty="0" smtClean="0"/>
              <a:t>relevant community and cultural informatics </a:t>
            </a:r>
          </a:p>
          <a:p>
            <a:r>
              <a:rPr lang="en-AU" dirty="0" smtClean="0"/>
              <a:t>curriculum in academic and community settings?</a:t>
            </a:r>
            <a:endParaRPr lang="en-AU" dirty="0"/>
          </a:p>
        </p:txBody>
      </p:sp>
    </p:spTree>
    <p:extLst>
      <p:ext uri="{BB962C8B-B14F-4D97-AF65-F5344CB8AC3E}">
        <p14:creationId xmlns:p14="http://schemas.microsoft.com/office/powerpoint/2010/main" val="884654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effectLst>
                  <a:outerShdw blurRad="38100" dist="38100" dir="2700000" algn="tl">
                    <a:srgbClr val="000000">
                      <a:alpha val="43137"/>
                    </a:srgbClr>
                  </a:outerShdw>
                </a:effectLst>
              </a:rPr>
              <a:t>Collaborative networks</a:t>
            </a:r>
            <a:endParaRPr lang="en-AU" dirty="0">
              <a:effectLst>
                <a:outerShdw blurRad="38100" dist="38100" dir="2700000" algn="tl">
                  <a:srgbClr val="000000">
                    <a:alpha val="43137"/>
                  </a:srgbClr>
                </a:outerShdw>
              </a:effectLst>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40769"/>
            <a:ext cx="7023808"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7089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4294967295"/>
          </p:nvPr>
        </p:nvSpPr>
        <p:spPr>
          <a:xfrm>
            <a:off x="8675688" y="6542088"/>
            <a:ext cx="144462" cy="122237"/>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291" tIns="32146" rIns="64291" bIns="32146"/>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EEE8063A-E8E2-A941-9DCE-13C3576E6A3B}" type="slidenum">
              <a:rPr lang="en-AU" sz="900">
                <a:solidFill>
                  <a:srgbClr val="393938"/>
                </a:solidFill>
                <a:latin typeface="Arial" charset="0"/>
                <a:ea typeface="ＭＳ Ｐゴシック" charset="0"/>
                <a:cs typeface="Calibri" charset="0"/>
                <a:sym typeface="Calibri" charset="0"/>
              </a:rPr>
              <a:pPr eaLnBrk="1" hangingPunct="1"/>
              <a:t>19</a:t>
            </a:fld>
            <a:endParaRPr lang="en-AU" sz="900">
              <a:solidFill>
                <a:srgbClr val="393938"/>
              </a:solidFill>
              <a:latin typeface="Arial" charset="0"/>
              <a:ea typeface="ＭＳ Ｐゴシック" charset="0"/>
              <a:cs typeface="Calibri" charset="0"/>
              <a:sym typeface="Calibri" charset="0"/>
            </a:endParaRPr>
          </a:p>
        </p:txBody>
      </p:sp>
      <p:sp>
        <p:nvSpPr>
          <p:cNvPr id="7" name="Oval 6"/>
          <p:cNvSpPr/>
          <p:nvPr/>
        </p:nvSpPr>
        <p:spPr bwMode="auto">
          <a:xfrm>
            <a:off x="5715000" y="533400"/>
            <a:ext cx="2895600" cy="1828800"/>
          </a:xfrm>
          <a:prstGeom prst="ellipse">
            <a:avLst/>
          </a:prstGeom>
          <a:solidFill>
            <a:srgbClr val="D6E8F4"/>
          </a:solidFill>
          <a:ln w="9525" cap="flat" cmpd="sng" algn="ctr">
            <a:noFill/>
            <a:prstDash val="solid"/>
            <a:round/>
            <a:headEnd type="none" w="med" len="med"/>
            <a:tailEnd type="none" w="med" len="med"/>
          </a:ln>
          <a:effectLst/>
          <a:scene3d>
            <a:camera prst="orthographicFront"/>
            <a:lightRig rig="threePt" dir="t"/>
          </a:scene3d>
          <a:sp3d>
            <a:bevelT w="57150"/>
            <a:bevelB w="57150"/>
          </a:sp3d>
        </p:spPr>
        <p:txBody>
          <a:bodyPr vert="horz" wrap="square" lIns="0" tIns="45720" rIns="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Arial" charset="0"/>
                <a:cs typeface="Arial" charset="0"/>
              </a:rPr>
              <a:t>IT</a:t>
            </a:r>
            <a:r>
              <a:rPr kumimoji="0" lang="en-US" sz="2400" b="0" i="0" u="none" strike="noStrike" cap="none" normalizeH="0" dirty="0" smtClean="0">
                <a:ln>
                  <a:noFill/>
                </a:ln>
                <a:solidFill>
                  <a:schemeClr val="tx1"/>
                </a:solidFill>
                <a:effectLst/>
                <a:latin typeface="Arial" charset="0"/>
                <a:ea typeface="Arial" charset="0"/>
                <a:cs typeface="Arial" charset="0"/>
              </a:rPr>
              <a:t> for Resilient </a:t>
            </a:r>
            <a:r>
              <a:rPr lang="en-US" sz="2400" dirty="0" smtClean="0">
                <a:latin typeface="Arial" charset="0"/>
                <a:ea typeface="Arial" charset="0"/>
                <a:cs typeface="Arial" charset="0"/>
              </a:rPr>
              <a:t>C</a:t>
            </a:r>
            <a:r>
              <a:rPr kumimoji="0" lang="en-US" sz="2400" b="0" i="0" u="none" strike="noStrike" cap="none" normalizeH="0" dirty="0" smtClean="0">
                <a:ln>
                  <a:noFill/>
                </a:ln>
                <a:solidFill>
                  <a:schemeClr val="tx1"/>
                </a:solidFill>
                <a:effectLst/>
                <a:latin typeface="Arial" charset="0"/>
                <a:ea typeface="Arial" charset="0"/>
                <a:cs typeface="Arial" charset="0"/>
              </a:rPr>
              <a:t>ommunities Research Flagship</a:t>
            </a:r>
            <a:endParaRPr kumimoji="0" lang="en-US" sz="2400" b="0" i="0" u="none" strike="noStrike" cap="none" normalizeH="0" baseline="0" dirty="0">
              <a:ln>
                <a:noFill/>
              </a:ln>
              <a:solidFill>
                <a:schemeClr val="tx1"/>
              </a:solidFill>
              <a:effectLst/>
              <a:latin typeface="Arial" charset="0"/>
              <a:ea typeface="Arial" charset="0"/>
              <a:cs typeface="Arial" charset="0"/>
            </a:endParaRPr>
          </a:p>
        </p:txBody>
      </p:sp>
      <p:pic>
        <p:nvPicPr>
          <p:cNvPr id="5" name="Picture 3"/>
          <p:cNvPicPr>
            <a:picLocks noChangeAspect="1" noChangeArrowheads="1"/>
          </p:cNvPicPr>
          <p:nvPr/>
        </p:nvPicPr>
        <p:blipFill>
          <a:blip r:embed="rId3" cstate="screen"/>
          <a:srcRect/>
          <a:stretch>
            <a:fillRect/>
          </a:stretch>
        </p:blipFill>
        <p:spPr bwMode="auto">
          <a:xfrm>
            <a:off x="533400" y="609600"/>
            <a:ext cx="4876800" cy="5166339"/>
          </a:xfrm>
          <a:prstGeom prst="rect">
            <a:avLst/>
          </a:prstGeom>
          <a:noFill/>
          <a:ln w="9525">
            <a:noFill/>
            <a:miter lim="800000"/>
            <a:headEnd/>
            <a:tailEnd/>
          </a:ln>
        </p:spPr>
      </p:pic>
      <p:sp>
        <p:nvSpPr>
          <p:cNvPr id="8" name="Rectangle 2"/>
          <p:cNvSpPr>
            <a:spLocks noGrp="1" noChangeArrowheads="1"/>
          </p:cNvSpPr>
          <p:nvPr>
            <p:ph type="title"/>
          </p:nvPr>
        </p:nvSpPr>
        <p:spPr>
          <a:xfrm>
            <a:off x="762000" y="5867400"/>
            <a:ext cx="3276600" cy="228600"/>
          </a:xfrm>
        </p:spPr>
        <p:txBody>
          <a:bodyPr/>
          <a:lstStyle/>
          <a:p>
            <a:r>
              <a:rPr lang="en-AU" sz="1600" i="1" dirty="0" smtClean="0">
                <a:ea typeface="ＭＳ Ｐゴシック"/>
                <a:cs typeface="ＭＳ Ｐゴシック"/>
                <a:hlinkClick r:id="rId4"/>
              </a:rPr>
              <a:t>Smart Health Information Portals </a:t>
            </a:r>
            <a:endParaRPr lang="en-AU" sz="1600" i="1" dirty="0" smtClean="0">
              <a:ea typeface="ＭＳ Ｐゴシック"/>
              <a:cs typeface="ＭＳ Ｐゴシック"/>
            </a:endParaRPr>
          </a:p>
        </p:txBody>
      </p:sp>
      <p:sp>
        <p:nvSpPr>
          <p:cNvPr id="9" name="Oval 8"/>
          <p:cNvSpPr/>
          <p:nvPr/>
        </p:nvSpPr>
        <p:spPr bwMode="auto">
          <a:xfrm>
            <a:off x="5486400" y="2667000"/>
            <a:ext cx="3429000" cy="2667000"/>
          </a:xfrm>
          <a:prstGeom prst="ellipse">
            <a:avLst/>
          </a:prstGeom>
          <a:solidFill>
            <a:srgbClr val="D6E8F4"/>
          </a:solidFill>
          <a:ln w="9525" cap="flat" cmpd="sng" algn="ctr">
            <a:noFill/>
            <a:prstDash val="solid"/>
            <a:round/>
            <a:headEnd type="none" w="med" len="med"/>
            <a:tailEnd type="none" w="med" len="med"/>
          </a:ln>
          <a:effectLst/>
          <a:scene3d>
            <a:camera prst="orthographicFront"/>
            <a:lightRig rig="threePt" dir="t"/>
          </a:scene3d>
          <a:sp3d>
            <a:bevelT w="57150"/>
            <a:bevelB w="57150"/>
          </a:sp3d>
        </p:spPr>
        <p:txBody>
          <a:bodyPr vert="horz" wrap="square" lIns="0" tIns="45720" rIns="0" bIns="45720" numCol="1" rtlCol="0" anchor="ctr" anchorCtr="0" compatLnSpc="1">
            <a:prstTxWarp prst="textNoShape">
              <a:avLst/>
            </a:prstTxWarp>
            <a:noAutofit/>
          </a:bodyPr>
          <a:lstStyle/>
          <a:p>
            <a:pPr marL="285750" indent="-285750">
              <a:buFont typeface="Arial"/>
              <a:buChar char="•"/>
            </a:pPr>
            <a:r>
              <a:rPr lang="en-US" sz="1600" dirty="0" smtClean="0"/>
              <a:t>Enabling strong</a:t>
            </a:r>
            <a:r>
              <a:rPr lang="en-US" sz="1600" dirty="0"/>
              <a:t>, </a:t>
            </a:r>
            <a:r>
              <a:rPr lang="en-US" sz="1600" dirty="0" smtClean="0"/>
              <a:t>healthy,  resilient communities</a:t>
            </a:r>
            <a:endParaRPr lang="en-US" sz="1600" dirty="0"/>
          </a:p>
          <a:p>
            <a:pPr marL="285750" indent="-285750">
              <a:buFont typeface="Arial"/>
              <a:buChar char="•"/>
            </a:pPr>
            <a:r>
              <a:rPr lang="en-US" sz="1600" dirty="0" smtClean="0"/>
              <a:t>Promoting social justice </a:t>
            </a:r>
          </a:p>
          <a:p>
            <a:pPr marL="285750" indent="-285750">
              <a:buFont typeface="Arial"/>
              <a:buChar char="•"/>
            </a:pPr>
            <a:r>
              <a:rPr lang="en-US" sz="1600" dirty="0"/>
              <a:t>B</a:t>
            </a:r>
            <a:r>
              <a:rPr lang="en-US" sz="1600" dirty="0" smtClean="0"/>
              <a:t>ridging the </a:t>
            </a:r>
            <a:r>
              <a:rPr lang="en-US" sz="1600" dirty="0"/>
              <a:t>digital and information divides</a:t>
            </a:r>
          </a:p>
          <a:p>
            <a:pPr marL="285750" indent="-285750">
              <a:buFont typeface="Arial"/>
              <a:buChar char="•"/>
            </a:pPr>
            <a:r>
              <a:rPr lang="en-US" sz="1600" dirty="0" smtClean="0"/>
              <a:t>Sustaining resilient cultures</a:t>
            </a:r>
            <a:endParaRPr lang="en-US" sz="1600" dirty="0"/>
          </a:p>
        </p:txBody>
      </p:sp>
    </p:spTree>
    <p:extLst>
      <p:ext uri="{BB962C8B-B14F-4D97-AF65-F5344CB8AC3E}">
        <p14:creationId xmlns:p14="http://schemas.microsoft.com/office/powerpoint/2010/main" val="30811724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en-US" b="1">
                <a:solidFill>
                  <a:srgbClr val="00528B"/>
                </a:solidFill>
              </a:rPr>
              <a:t>A Global University – Engaging the World</a:t>
            </a:r>
            <a:endParaRPr lang="en-AU" b="1">
              <a:solidFill>
                <a:srgbClr val="00528B"/>
              </a:solidFill>
            </a:endParaRPr>
          </a:p>
        </p:txBody>
      </p:sp>
      <p:grpSp>
        <p:nvGrpSpPr>
          <p:cNvPr id="31748" name="Group 4"/>
          <p:cNvGrpSpPr>
            <a:grpSpLocks/>
          </p:cNvGrpSpPr>
          <p:nvPr/>
        </p:nvGrpSpPr>
        <p:grpSpPr bwMode="auto">
          <a:xfrm>
            <a:off x="368300" y="1350963"/>
            <a:ext cx="8493125" cy="4587875"/>
            <a:chOff x="336" y="624"/>
            <a:chExt cx="5350" cy="3082"/>
          </a:xfrm>
        </p:grpSpPr>
        <p:pic>
          <p:nvPicPr>
            <p:cNvPr id="31749" name="Picture 5" descr="World_2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624"/>
              <a:ext cx="5350" cy="3082"/>
            </a:xfrm>
            <a:prstGeom prst="rect">
              <a:avLst/>
            </a:prstGeom>
            <a:solidFill>
              <a:schemeClr val="tx2"/>
            </a:solidFill>
          </p:spPr>
        </p:pic>
        <p:sp>
          <p:nvSpPr>
            <p:cNvPr id="31750" name="Oval 6"/>
            <p:cNvSpPr>
              <a:spLocks noChangeArrowheads="1"/>
            </p:cNvSpPr>
            <p:nvPr/>
          </p:nvSpPr>
          <p:spPr bwMode="auto">
            <a:xfrm>
              <a:off x="4752" y="2640"/>
              <a:ext cx="96" cy="96"/>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51" name="Oval 7"/>
            <p:cNvSpPr>
              <a:spLocks noChangeArrowheads="1"/>
            </p:cNvSpPr>
            <p:nvPr/>
          </p:nvSpPr>
          <p:spPr bwMode="auto">
            <a:xfrm>
              <a:off x="4272" y="2016"/>
              <a:ext cx="96" cy="96"/>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52" name="Oval 8"/>
            <p:cNvSpPr>
              <a:spLocks noChangeArrowheads="1"/>
            </p:cNvSpPr>
            <p:nvPr/>
          </p:nvSpPr>
          <p:spPr bwMode="auto">
            <a:xfrm>
              <a:off x="3172" y="2510"/>
              <a:ext cx="96" cy="96"/>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53" name="Oval 9"/>
            <p:cNvSpPr>
              <a:spLocks noChangeArrowheads="1"/>
            </p:cNvSpPr>
            <p:nvPr/>
          </p:nvSpPr>
          <p:spPr bwMode="auto">
            <a:xfrm>
              <a:off x="2784" y="1248"/>
              <a:ext cx="96" cy="96"/>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54" name="Oval 10"/>
            <p:cNvSpPr>
              <a:spLocks noChangeArrowheads="1"/>
            </p:cNvSpPr>
            <p:nvPr/>
          </p:nvSpPr>
          <p:spPr bwMode="auto">
            <a:xfrm>
              <a:off x="2937" y="1358"/>
              <a:ext cx="96" cy="96"/>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55" name="Rectangle 11"/>
            <p:cNvSpPr>
              <a:spLocks noChangeArrowheads="1"/>
            </p:cNvSpPr>
            <p:nvPr/>
          </p:nvSpPr>
          <p:spPr bwMode="auto">
            <a:xfrm>
              <a:off x="2688" y="3408"/>
              <a:ext cx="960" cy="240"/>
            </a:xfrm>
            <a:prstGeom prst="rect">
              <a:avLst/>
            </a:prstGeom>
            <a:solidFill>
              <a:schemeClr val="tx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5" tIns="45713" rIns="91425" bIns="45713" anchor="ctr"/>
            <a:lstStyle/>
            <a:p>
              <a:pPr algn="ctr"/>
              <a:r>
                <a:rPr lang="en-AU" sz="900">
                  <a:solidFill>
                    <a:schemeClr val="bg1"/>
                  </a:solidFill>
                </a:rPr>
                <a:t>Monash University</a:t>
              </a:r>
              <a:br>
                <a:rPr lang="en-AU" sz="900">
                  <a:solidFill>
                    <a:schemeClr val="bg1"/>
                  </a:solidFill>
                </a:rPr>
              </a:br>
              <a:r>
                <a:rPr lang="en-AU" sz="900">
                  <a:solidFill>
                    <a:schemeClr val="bg1"/>
                  </a:solidFill>
                </a:rPr>
                <a:t>South Africa</a:t>
              </a:r>
              <a:endParaRPr lang="en-AU" sz="3200">
                <a:solidFill>
                  <a:schemeClr val="bg1"/>
                </a:solidFill>
              </a:endParaRPr>
            </a:p>
          </p:txBody>
        </p:sp>
        <p:sp>
          <p:nvSpPr>
            <p:cNvPr id="31756" name="Rectangle 12"/>
            <p:cNvSpPr>
              <a:spLocks noChangeArrowheads="1"/>
            </p:cNvSpPr>
            <p:nvPr/>
          </p:nvSpPr>
          <p:spPr bwMode="auto">
            <a:xfrm>
              <a:off x="4704" y="1488"/>
              <a:ext cx="960" cy="240"/>
            </a:xfrm>
            <a:prstGeom prst="rect">
              <a:avLst/>
            </a:prstGeom>
            <a:solidFill>
              <a:schemeClr val="tx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5" tIns="45713" rIns="91425" bIns="45713" anchor="ctr"/>
            <a:lstStyle/>
            <a:p>
              <a:pPr algn="ctr"/>
              <a:r>
                <a:rPr lang="en-AU" sz="900">
                  <a:solidFill>
                    <a:schemeClr val="bg1"/>
                  </a:solidFill>
                </a:rPr>
                <a:t>Monash University</a:t>
              </a:r>
              <a:br>
                <a:rPr lang="en-AU" sz="900">
                  <a:solidFill>
                    <a:schemeClr val="bg1"/>
                  </a:solidFill>
                </a:rPr>
              </a:br>
              <a:r>
                <a:rPr lang="en-AU" sz="900">
                  <a:solidFill>
                    <a:schemeClr val="bg1"/>
                  </a:solidFill>
                </a:rPr>
                <a:t>Malaysia</a:t>
              </a:r>
              <a:endParaRPr lang="en-AU" sz="3200">
                <a:solidFill>
                  <a:schemeClr val="bg1"/>
                </a:solidFill>
              </a:endParaRPr>
            </a:p>
          </p:txBody>
        </p:sp>
        <p:sp>
          <p:nvSpPr>
            <p:cNvPr id="31757" name="Line 13"/>
            <p:cNvSpPr>
              <a:spLocks noChangeShapeType="1"/>
            </p:cNvSpPr>
            <p:nvPr/>
          </p:nvSpPr>
          <p:spPr bwMode="auto">
            <a:xfrm flipH="1">
              <a:off x="4373" y="1728"/>
              <a:ext cx="763" cy="317"/>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58" name="Line 14"/>
            <p:cNvSpPr>
              <a:spLocks noChangeShapeType="1"/>
            </p:cNvSpPr>
            <p:nvPr/>
          </p:nvSpPr>
          <p:spPr bwMode="auto">
            <a:xfrm flipV="1">
              <a:off x="3168" y="2592"/>
              <a:ext cx="48" cy="816"/>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59" name="Rectangle 15"/>
            <p:cNvSpPr>
              <a:spLocks noChangeArrowheads="1"/>
            </p:cNvSpPr>
            <p:nvPr/>
          </p:nvSpPr>
          <p:spPr bwMode="auto">
            <a:xfrm>
              <a:off x="3984" y="3120"/>
              <a:ext cx="960" cy="240"/>
            </a:xfrm>
            <a:prstGeom prst="rect">
              <a:avLst/>
            </a:prstGeom>
            <a:solidFill>
              <a:schemeClr val="tx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5" tIns="45713" rIns="91425" bIns="45713" anchor="ctr"/>
            <a:lstStyle/>
            <a:p>
              <a:pPr algn="ctr"/>
              <a:r>
                <a:rPr lang="en-AU" sz="900">
                  <a:solidFill>
                    <a:schemeClr val="bg1"/>
                  </a:solidFill>
                </a:rPr>
                <a:t>Monash University</a:t>
              </a:r>
              <a:br>
                <a:rPr lang="en-AU" sz="900">
                  <a:solidFill>
                    <a:schemeClr val="bg1"/>
                  </a:solidFill>
                </a:rPr>
              </a:br>
              <a:r>
                <a:rPr lang="en-AU" sz="900">
                  <a:solidFill>
                    <a:schemeClr val="bg1"/>
                  </a:solidFill>
                </a:rPr>
                <a:t>Australia</a:t>
              </a:r>
              <a:endParaRPr lang="en-AU" sz="3200">
                <a:solidFill>
                  <a:schemeClr val="bg1"/>
                </a:solidFill>
              </a:endParaRPr>
            </a:p>
          </p:txBody>
        </p:sp>
        <p:sp>
          <p:nvSpPr>
            <p:cNvPr id="31760" name="Line 16"/>
            <p:cNvSpPr>
              <a:spLocks noChangeShapeType="1"/>
            </p:cNvSpPr>
            <p:nvPr/>
          </p:nvSpPr>
          <p:spPr bwMode="auto">
            <a:xfrm flipV="1">
              <a:off x="4464" y="2732"/>
              <a:ext cx="312" cy="388"/>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61" name="Rectangle 17"/>
            <p:cNvSpPr>
              <a:spLocks noChangeArrowheads="1"/>
            </p:cNvSpPr>
            <p:nvPr/>
          </p:nvSpPr>
          <p:spPr bwMode="auto">
            <a:xfrm>
              <a:off x="1392" y="720"/>
              <a:ext cx="1056" cy="240"/>
            </a:xfrm>
            <a:prstGeom prst="rect">
              <a:avLst/>
            </a:prstGeom>
            <a:solidFill>
              <a:schemeClr val="tx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5" tIns="45713" rIns="91425" bIns="45713" anchor="ctr"/>
            <a:lstStyle/>
            <a:p>
              <a:pPr algn="ctr"/>
              <a:r>
                <a:rPr lang="en-AU" sz="900">
                  <a:solidFill>
                    <a:schemeClr val="bg1"/>
                  </a:solidFill>
                </a:rPr>
                <a:t>Monash University</a:t>
              </a:r>
              <a:br>
                <a:rPr lang="en-AU" sz="900">
                  <a:solidFill>
                    <a:schemeClr val="bg1"/>
                  </a:solidFill>
                </a:rPr>
              </a:br>
              <a:r>
                <a:rPr lang="en-AU" sz="900">
                  <a:solidFill>
                    <a:schemeClr val="bg1"/>
                  </a:solidFill>
                </a:rPr>
                <a:t>King’s College Centre</a:t>
              </a:r>
              <a:endParaRPr lang="en-AU" sz="3200">
                <a:solidFill>
                  <a:schemeClr val="bg1"/>
                </a:solidFill>
              </a:endParaRPr>
            </a:p>
          </p:txBody>
        </p:sp>
        <p:sp>
          <p:nvSpPr>
            <p:cNvPr id="31762" name="Line 18"/>
            <p:cNvSpPr>
              <a:spLocks noChangeShapeType="1"/>
            </p:cNvSpPr>
            <p:nvPr/>
          </p:nvSpPr>
          <p:spPr bwMode="auto">
            <a:xfrm>
              <a:off x="1944" y="955"/>
              <a:ext cx="845" cy="317"/>
            </a:xfrm>
            <a:prstGeom prst="line">
              <a:avLst/>
            </a:prstGeom>
            <a:noFill/>
            <a:ln w="952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63" name="Rectangle 19"/>
            <p:cNvSpPr>
              <a:spLocks noChangeArrowheads="1"/>
            </p:cNvSpPr>
            <p:nvPr/>
          </p:nvSpPr>
          <p:spPr bwMode="auto">
            <a:xfrm>
              <a:off x="2928" y="720"/>
              <a:ext cx="960" cy="240"/>
            </a:xfrm>
            <a:prstGeom prst="rect">
              <a:avLst/>
            </a:prstGeom>
            <a:solidFill>
              <a:schemeClr val="tx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5" tIns="45713" rIns="91425" bIns="45713" anchor="ctr"/>
            <a:lstStyle/>
            <a:p>
              <a:pPr algn="ctr"/>
              <a:r>
                <a:rPr lang="en-AU" sz="900">
                  <a:solidFill>
                    <a:schemeClr val="bg1"/>
                  </a:solidFill>
                </a:rPr>
                <a:t>Monash University</a:t>
              </a:r>
              <a:br>
                <a:rPr lang="en-AU" sz="900">
                  <a:solidFill>
                    <a:schemeClr val="bg1"/>
                  </a:solidFill>
                </a:rPr>
              </a:br>
              <a:r>
                <a:rPr lang="en-AU" sz="900">
                  <a:solidFill>
                    <a:schemeClr val="bg1"/>
                  </a:solidFill>
                </a:rPr>
                <a:t>Prato Centre</a:t>
              </a:r>
              <a:endParaRPr lang="en-AU" sz="3200">
                <a:solidFill>
                  <a:schemeClr val="bg1"/>
                </a:solidFill>
              </a:endParaRPr>
            </a:p>
          </p:txBody>
        </p:sp>
        <p:sp>
          <p:nvSpPr>
            <p:cNvPr id="31764" name="Line 20"/>
            <p:cNvSpPr>
              <a:spLocks noChangeShapeType="1"/>
            </p:cNvSpPr>
            <p:nvPr/>
          </p:nvSpPr>
          <p:spPr bwMode="auto">
            <a:xfrm flipH="1">
              <a:off x="3010" y="950"/>
              <a:ext cx="355" cy="423"/>
            </a:xfrm>
            <a:prstGeom prst="line">
              <a:avLst/>
            </a:prstGeom>
            <a:noFill/>
            <a:ln w="952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2" name="Rectangle 3"/>
          <p:cNvSpPr txBox="1">
            <a:spLocks noChangeArrowheads="1"/>
          </p:cNvSpPr>
          <p:nvPr/>
        </p:nvSpPr>
        <p:spPr bwMode="auto">
          <a:xfrm>
            <a:off x="228600" y="4114800"/>
            <a:ext cx="3276599" cy="1981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265113" indent="-265113" algn="l" rtl="0" eaLnBrk="0" fontAlgn="base" hangingPunct="0">
              <a:spcBef>
                <a:spcPct val="0"/>
              </a:spcBef>
              <a:spcAft>
                <a:spcPts val="400"/>
              </a:spcAft>
              <a:buFont typeface="Wingdings" pitchFamily="2" charset="2"/>
              <a:buChar char="§"/>
              <a:defRPr sz="2200">
                <a:solidFill>
                  <a:schemeClr val="tx1"/>
                </a:solidFill>
                <a:latin typeface="Arial" pitchFamily="34" charset="0"/>
                <a:ea typeface="+mn-ea"/>
                <a:cs typeface="Arial" pitchFamily="34" charset="0"/>
              </a:defRPr>
            </a:lvl1pPr>
            <a:lvl2pPr marL="901700" indent="-309563" algn="l" rtl="0" eaLnBrk="0" fontAlgn="base" hangingPunct="0">
              <a:spcBef>
                <a:spcPct val="0"/>
              </a:spcBef>
              <a:spcAft>
                <a:spcPct val="0"/>
              </a:spcAft>
              <a:buChar char="–"/>
              <a:defRPr sz="2000">
                <a:solidFill>
                  <a:schemeClr val="tx1"/>
                </a:solidFill>
                <a:latin typeface="Arial" pitchFamily="34" charset="0"/>
                <a:ea typeface="+mn-ea"/>
                <a:cs typeface="Arial" pitchFamily="34" charset="0"/>
              </a:defRPr>
            </a:lvl2pPr>
            <a:lvl3pPr marL="1436688" indent="-331788"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3pPr>
            <a:lvl4pPr marL="1933575"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341563" indent="-228600" algn="l" rtl="0" eaLnBrk="0" fontAlgn="base" hangingPunct="0">
              <a:spcBef>
                <a:spcPct val="20000"/>
              </a:spcBef>
              <a:spcAft>
                <a:spcPct val="0"/>
              </a:spcAft>
              <a:buChar char="»"/>
              <a:defRPr sz="2000">
                <a:solidFill>
                  <a:schemeClr val="tx1"/>
                </a:solidFill>
                <a:latin typeface="Helvetica" charset="0"/>
                <a:ea typeface="+mn-ea"/>
                <a:cs typeface="+mn-cs"/>
              </a:defRPr>
            </a:lvl5pPr>
            <a:lvl6pPr marL="2798763" indent="-228600" algn="l" rtl="0" fontAlgn="base">
              <a:spcBef>
                <a:spcPct val="20000"/>
              </a:spcBef>
              <a:spcAft>
                <a:spcPct val="0"/>
              </a:spcAft>
              <a:buChar char="»"/>
              <a:defRPr sz="2000">
                <a:solidFill>
                  <a:schemeClr val="tx1"/>
                </a:solidFill>
                <a:latin typeface="Helvetica" charset="0"/>
                <a:ea typeface="+mn-ea"/>
                <a:cs typeface="+mn-cs"/>
              </a:defRPr>
            </a:lvl6pPr>
            <a:lvl7pPr marL="3255963" indent="-228600" algn="l" rtl="0" fontAlgn="base">
              <a:spcBef>
                <a:spcPct val="20000"/>
              </a:spcBef>
              <a:spcAft>
                <a:spcPct val="0"/>
              </a:spcAft>
              <a:buChar char="»"/>
              <a:defRPr sz="2000">
                <a:solidFill>
                  <a:schemeClr val="tx1"/>
                </a:solidFill>
                <a:latin typeface="Helvetica" charset="0"/>
                <a:ea typeface="+mn-ea"/>
                <a:cs typeface="+mn-cs"/>
              </a:defRPr>
            </a:lvl7pPr>
            <a:lvl8pPr marL="3713163" indent="-228600" algn="l" rtl="0" fontAlgn="base">
              <a:spcBef>
                <a:spcPct val="20000"/>
              </a:spcBef>
              <a:spcAft>
                <a:spcPct val="0"/>
              </a:spcAft>
              <a:buChar char="»"/>
              <a:defRPr sz="2000">
                <a:solidFill>
                  <a:schemeClr val="tx1"/>
                </a:solidFill>
                <a:latin typeface="Helvetica" charset="0"/>
                <a:ea typeface="+mn-ea"/>
                <a:cs typeface="+mn-cs"/>
              </a:defRPr>
            </a:lvl8pPr>
            <a:lvl9pPr marL="4170363" indent="-228600" algn="l" rtl="0" fontAlgn="base">
              <a:spcBef>
                <a:spcPct val="20000"/>
              </a:spcBef>
              <a:spcAft>
                <a:spcPct val="0"/>
              </a:spcAft>
              <a:buChar char="»"/>
              <a:defRPr sz="2000">
                <a:solidFill>
                  <a:schemeClr val="tx1"/>
                </a:solidFill>
                <a:latin typeface="Helvetica" charset="0"/>
                <a:ea typeface="+mn-ea"/>
                <a:cs typeface="+mn-cs"/>
              </a:defRPr>
            </a:lvl9pPr>
          </a:lstStyle>
          <a:p>
            <a:pPr>
              <a:lnSpc>
                <a:spcPct val="80000"/>
              </a:lnSpc>
            </a:pPr>
            <a:r>
              <a:rPr lang="en-US" sz="1600" dirty="0" err="1" smtClean="0"/>
              <a:t>Monash</a:t>
            </a:r>
            <a:r>
              <a:rPr lang="en-US" sz="1600" dirty="0" smtClean="0"/>
              <a:t> is a member of the Go8, one of Australia</a:t>
            </a:r>
            <a:r>
              <a:rPr lang="ja-JP" altLang="en-US" sz="1600" dirty="0" smtClean="0">
                <a:latin typeface="Arial"/>
              </a:rPr>
              <a:t>’</a:t>
            </a:r>
            <a:r>
              <a:rPr lang="en-US" sz="1600" dirty="0" smtClean="0"/>
              <a:t>s leading universities</a:t>
            </a:r>
          </a:p>
          <a:p>
            <a:pPr>
              <a:lnSpc>
                <a:spcPct val="80000"/>
              </a:lnSpc>
            </a:pPr>
            <a:r>
              <a:rPr lang="en-US" sz="1600" dirty="0"/>
              <a:t>R</a:t>
            </a:r>
            <a:r>
              <a:rPr lang="en-US" sz="1600" dirty="0" smtClean="0"/>
              <a:t>esearch-intensive</a:t>
            </a:r>
          </a:p>
          <a:p>
            <a:pPr>
              <a:lnSpc>
                <a:spcPct val="80000"/>
              </a:lnSpc>
            </a:pPr>
            <a:r>
              <a:rPr lang="en-US" sz="1600" dirty="0" smtClean="0"/>
              <a:t>Established in 1958, it is now Australia</a:t>
            </a:r>
            <a:r>
              <a:rPr lang="ja-JP" altLang="en-US" sz="1600" dirty="0" smtClean="0">
                <a:latin typeface="Arial"/>
              </a:rPr>
              <a:t>’</a:t>
            </a:r>
            <a:r>
              <a:rPr lang="en-US" sz="1600" dirty="0" smtClean="0"/>
              <a:t>s largest university, </a:t>
            </a:r>
          </a:p>
          <a:p>
            <a:pPr lvl="1">
              <a:lnSpc>
                <a:spcPct val="80000"/>
              </a:lnSpc>
            </a:pPr>
            <a:r>
              <a:rPr lang="en-US" sz="1400" dirty="0" smtClean="0"/>
              <a:t>8 campuses</a:t>
            </a:r>
          </a:p>
          <a:p>
            <a:pPr lvl="1">
              <a:lnSpc>
                <a:spcPct val="80000"/>
              </a:lnSpc>
            </a:pPr>
            <a:r>
              <a:rPr lang="en-US" sz="1400" dirty="0" smtClean="0"/>
              <a:t>10 faculties</a:t>
            </a:r>
          </a:p>
          <a:p>
            <a:pPr lvl="1">
              <a:lnSpc>
                <a:spcPct val="80000"/>
              </a:lnSpc>
            </a:pPr>
            <a:r>
              <a:rPr lang="en-US" sz="1400" dirty="0" smtClean="0"/>
              <a:t>Over 60,000 students</a:t>
            </a:r>
          </a:p>
          <a:p>
            <a:pPr lvl="1">
              <a:lnSpc>
                <a:spcPct val="80000"/>
              </a:lnSpc>
            </a:pPr>
            <a:r>
              <a:rPr lang="en-US" sz="1400" dirty="0" smtClean="0"/>
              <a:t>22,000 international students</a:t>
            </a:r>
            <a:endParaRPr lang="en-U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533400" y="3657600"/>
            <a:ext cx="3886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265113" indent="-265113" algn="l" rtl="0" eaLnBrk="0" fontAlgn="base" hangingPunct="0">
              <a:spcBef>
                <a:spcPct val="0"/>
              </a:spcBef>
              <a:spcAft>
                <a:spcPts val="400"/>
              </a:spcAft>
              <a:buFont typeface="Wingdings" pitchFamily="2" charset="2"/>
              <a:buChar char="§"/>
              <a:defRPr sz="2200">
                <a:solidFill>
                  <a:schemeClr val="tx1"/>
                </a:solidFill>
                <a:latin typeface="Arial" pitchFamily="34" charset="0"/>
                <a:ea typeface="+mn-ea"/>
                <a:cs typeface="Arial" pitchFamily="34" charset="0"/>
              </a:defRPr>
            </a:lvl1pPr>
            <a:lvl2pPr marL="901700" indent="-309563" algn="l" rtl="0" eaLnBrk="0" fontAlgn="base" hangingPunct="0">
              <a:spcBef>
                <a:spcPct val="0"/>
              </a:spcBef>
              <a:spcAft>
                <a:spcPct val="0"/>
              </a:spcAft>
              <a:buChar char="–"/>
              <a:defRPr sz="2000">
                <a:solidFill>
                  <a:schemeClr val="tx1"/>
                </a:solidFill>
                <a:latin typeface="Arial" pitchFamily="34" charset="0"/>
                <a:ea typeface="+mn-ea"/>
                <a:cs typeface="Arial" pitchFamily="34" charset="0"/>
              </a:defRPr>
            </a:lvl2pPr>
            <a:lvl3pPr marL="1436688" indent="-331788"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3pPr>
            <a:lvl4pPr marL="1933575"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341563" indent="-228600" algn="l" rtl="0" eaLnBrk="0" fontAlgn="base" hangingPunct="0">
              <a:spcBef>
                <a:spcPct val="20000"/>
              </a:spcBef>
              <a:spcAft>
                <a:spcPct val="0"/>
              </a:spcAft>
              <a:buChar char="»"/>
              <a:defRPr sz="2000">
                <a:solidFill>
                  <a:schemeClr val="tx1"/>
                </a:solidFill>
                <a:latin typeface="Helvetica" charset="0"/>
                <a:ea typeface="+mn-ea"/>
                <a:cs typeface="+mn-cs"/>
              </a:defRPr>
            </a:lvl5pPr>
            <a:lvl6pPr marL="2798763" indent="-228600" algn="l" rtl="0" fontAlgn="base">
              <a:spcBef>
                <a:spcPct val="20000"/>
              </a:spcBef>
              <a:spcAft>
                <a:spcPct val="0"/>
              </a:spcAft>
              <a:buChar char="»"/>
              <a:defRPr sz="2000">
                <a:solidFill>
                  <a:schemeClr val="tx1"/>
                </a:solidFill>
                <a:latin typeface="Helvetica" charset="0"/>
                <a:ea typeface="+mn-ea"/>
                <a:cs typeface="+mn-cs"/>
              </a:defRPr>
            </a:lvl6pPr>
            <a:lvl7pPr marL="3255963" indent="-228600" algn="l" rtl="0" fontAlgn="base">
              <a:spcBef>
                <a:spcPct val="20000"/>
              </a:spcBef>
              <a:spcAft>
                <a:spcPct val="0"/>
              </a:spcAft>
              <a:buChar char="»"/>
              <a:defRPr sz="2000">
                <a:solidFill>
                  <a:schemeClr val="tx1"/>
                </a:solidFill>
                <a:latin typeface="Helvetica" charset="0"/>
                <a:ea typeface="+mn-ea"/>
                <a:cs typeface="+mn-cs"/>
              </a:defRPr>
            </a:lvl7pPr>
            <a:lvl8pPr marL="3713163" indent="-228600" algn="l" rtl="0" fontAlgn="base">
              <a:spcBef>
                <a:spcPct val="20000"/>
              </a:spcBef>
              <a:spcAft>
                <a:spcPct val="0"/>
              </a:spcAft>
              <a:buChar char="»"/>
              <a:defRPr sz="2000">
                <a:solidFill>
                  <a:schemeClr val="tx1"/>
                </a:solidFill>
                <a:latin typeface="Helvetica" charset="0"/>
                <a:ea typeface="+mn-ea"/>
                <a:cs typeface="+mn-cs"/>
              </a:defRPr>
            </a:lvl8pPr>
            <a:lvl9pPr marL="4170363" indent="-228600" algn="l" rtl="0" fontAlgn="base">
              <a:spcBef>
                <a:spcPct val="20000"/>
              </a:spcBef>
              <a:spcAft>
                <a:spcPct val="0"/>
              </a:spcAft>
              <a:buChar char="»"/>
              <a:defRPr sz="2000">
                <a:solidFill>
                  <a:schemeClr val="tx1"/>
                </a:solidFill>
                <a:latin typeface="Helvetica" charset="0"/>
                <a:ea typeface="+mn-ea"/>
                <a:cs typeface="+mn-cs"/>
              </a:defRPr>
            </a:lvl9pPr>
          </a:lstStyle>
          <a:p>
            <a:pPr marL="0" lvl="1" indent="0">
              <a:spcAft>
                <a:spcPts val="400"/>
              </a:spcAft>
              <a:buNone/>
            </a:pPr>
            <a:r>
              <a:rPr lang="en-US" sz="1800" dirty="0" smtClean="0"/>
              <a:t>Kirsten Ellis’ team is working with</a:t>
            </a:r>
            <a:r>
              <a:rPr lang="en-US" sz="1800" dirty="0"/>
              <a:t> </a:t>
            </a:r>
            <a:r>
              <a:rPr lang="en-US" sz="1800" dirty="0" smtClean="0"/>
              <a:t>Deaf </a:t>
            </a:r>
            <a:r>
              <a:rPr lang="en-US" sz="1800" dirty="0"/>
              <a:t>Children </a:t>
            </a:r>
            <a:r>
              <a:rPr lang="en-US" sz="1800" dirty="0" smtClean="0"/>
              <a:t>Australia, </a:t>
            </a:r>
            <a:r>
              <a:rPr lang="en-US" sz="1800" dirty="0" err="1" smtClean="0"/>
              <a:t>Vicdeaf</a:t>
            </a:r>
            <a:r>
              <a:rPr lang="en-US" sz="1800" dirty="0" smtClean="0"/>
              <a:t> and Microsoft on a </a:t>
            </a:r>
            <a:r>
              <a:rPr lang="en-US" sz="1800" dirty="0" err="1">
                <a:solidFill>
                  <a:srgbClr val="0000FF"/>
                </a:solidFill>
              </a:rPr>
              <a:t>personalised</a:t>
            </a:r>
            <a:r>
              <a:rPr lang="en-US" sz="1800" dirty="0">
                <a:solidFill>
                  <a:srgbClr val="0000FF"/>
                </a:solidFill>
              </a:rPr>
              <a:t> </a:t>
            </a:r>
            <a:r>
              <a:rPr lang="en-US" sz="1800" dirty="0" err="1">
                <a:solidFill>
                  <a:srgbClr val="0000FF"/>
                </a:solidFill>
              </a:rPr>
              <a:t>Auslan</a:t>
            </a:r>
            <a:r>
              <a:rPr lang="en-US" sz="1800" dirty="0">
                <a:solidFill>
                  <a:srgbClr val="0000FF"/>
                </a:solidFill>
              </a:rPr>
              <a:t> tutor</a:t>
            </a:r>
            <a:r>
              <a:rPr lang="en-US" sz="1800" dirty="0"/>
              <a:t> </a:t>
            </a:r>
            <a:r>
              <a:rPr lang="en-US" sz="1800" dirty="0" smtClean="0"/>
              <a:t>to teach </a:t>
            </a:r>
            <a:r>
              <a:rPr lang="en-US" sz="1800" dirty="0"/>
              <a:t>deaf children's parents sign </a:t>
            </a:r>
            <a:r>
              <a:rPr lang="en-US" sz="1800" dirty="0" smtClean="0"/>
              <a:t>language. </a:t>
            </a:r>
            <a:r>
              <a:rPr lang="en-US" sz="1800" dirty="0" err="1" smtClean="0">
                <a:solidFill>
                  <a:srgbClr val="0000FF"/>
                </a:solidFill>
              </a:rPr>
              <a:t>Kinect</a:t>
            </a:r>
            <a:r>
              <a:rPr lang="en-US" sz="1800" dirty="0" smtClean="0">
                <a:solidFill>
                  <a:srgbClr val="0000FF"/>
                </a:solidFill>
              </a:rPr>
              <a:t> with Signs </a:t>
            </a:r>
            <a:r>
              <a:rPr lang="en-US" sz="1800" dirty="0" smtClean="0"/>
              <a:t>will develop </a:t>
            </a:r>
            <a:r>
              <a:rPr lang="en-US" sz="1800" dirty="0"/>
              <a:t>skills that are vital to communication in the family </a:t>
            </a:r>
            <a:r>
              <a:rPr lang="en-US" sz="1800" dirty="0" smtClean="0"/>
              <a:t>home.</a:t>
            </a:r>
            <a:endParaRPr lang="en-US" sz="1800" dirty="0">
              <a:solidFill>
                <a:srgbClr val="0000FF"/>
              </a:solidFill>
            </a:endParaRPr>
          </a:p>
        </p:txBody>
      </p:sp>
      <p:sp>
        <p:nvSpPr>
          <p:cNvPr id="9" name="Content Placeholder 2"/>
          <p:cNvSpPr>
            <a:spLocks noGrp="1"/>
          </p:cNvSpPr>
          <p:nvPr>
            <p:ph idx="1"/>
          </p:nvPr>
        </p:nvSpPr>
        <p:spPr>
          <a:xfrm>
            <a:off x="6000604" y="381000"/>
            <a:ext cx="3124200" cy="2438400"/>
          </a:xfrm>
        </p:spPr>
        <p:txBody>
          <a:bodyPr/>
          <a:lstStyle/>
          <a:p>
            <a:pPr marL="0" indent="0">
              <a:buNone/>
            </a:pPr>
            <a:r>
              <a:rPr lang="en-US" sz="1800" kern="1200" dirty="0" err="1" smtClean="0">
                <a:latin typeface="+mn-lt"/>
                <a:cs typeface="+mn-cs"/>
              </a:rPr>
              <a:t>Frada</a:t>
            </a:r>
            <a:r>
              <a:rPr lang="en-US" sz="1800" kern="1200" dirty="0" smtClean="0">
                <a:latin typeface="+mn-lt"/>
                <a:cs typeface="+mn-cs"/>
              </a:rPr>
              <a:t> Burstein’s team is developing situation-aware </a:t>
            </a:r>
            <a:r>
              <a:rPr lang="en-US" sz="1800" kern="1200" dirty="0" smtClean="0">
                <a:solidFill>
                  <a:srgbClr val="0000FF"/>
                </a:solidFill>
              </a:rPr>
              <a:t>health monitoring </a:t>
            </a:r>
            <a:r>
              <a:rPr lang="en-US" sz="1800" kern="1200" dirty="0" smtClean="0"/>
              <a:t>and</a:t>
            </a:r>
            <a:r>
              <a:rPr lang="en-US" sz="1800" kern="1200" dirty="0" smtClean="0">
                <a:solidFill>
                  <a:srgbClr val="0000FF"/>
                </a:solidFill>
              </a:rPr>
              <a:t> smart information portals </a:t>
            </a:r>
            <a:r>
              <a:rPr lang="en-US" sz="1800" dirty="0" smtClean="0"/>
              <a:t>to provide timely, </a:t>
            </a:r>
            <a:r>
              <a:rPr lang="en-US" sz="1800" dirty="0" err="1" smtClean="0"/>
              <a:t>customised</a:t>
            </a:r>
            <a:r>
              <a:rPr lang="en-US" sz="1800" dirty="0" smtClean="0"/>
              <a:t> and quality information to health consumers to support decision making and better health outcomes.</a:t>
            </a:r>
          </a:p>
          <a:p>
            <a:pPr marL="0" indent="0">
              <a:buNone/>
            </a:pPr>
            <a:endParaRPr lang="en-US" sz="1000" dirty="0" smtClean="0"/>
          </a:p>
        </p:txBody>
      </p:sp>
      <p:pic>
        <p:nvPicPr>
          <p:cNvPr id="11" name="Picture 10"/>
          <p:cNvPicPr>
            <a:picLocks noChangeAspect="1"/>
          </p:cNvPicPr>
          <p:nvPr/>
        </p:nvPicPr>
        <p:blipFill>
          <a:blip r:embed="rId3" cstate="screen"/>
          <a:stretch>
            <a:fillRect/>
          </a:stretch>
        </p:blipFill>
        <p:spPr>
          <a:xfrm>
            <a:off x="0" y="533400"/>
            <a:ext cx="5716332" cy="2440997"/>
          </a:xfrm>
          <a:prstGeom prst="rect">
            <a:avLst/>
          </a:prstGeom>
        </p:spPr>
      </p:pic>
      <p:pic>
        <p:nvPicPr>
          <p:cNvPr id="2" name="Picture 1"/>
          <p:cNvPicPr>
            <a:picLocks noChangeAspect="1"/>
          </p:cNvPicPr>
          <p:nvPr/>
        </p:nvPicPr>
        <p:blipFill>
          <a:blip r:embed="rId4"/>
          <a:stretch>
            <a:fillRect/>
          </a:stretch>
        </p:blipFill>
        <p:spPr>
          <a:xfrm>
            <a:off x="5181600" y="2971800"/>
            <a:ext cx="3581400" cy="3064587"/>
          </a:xfrm>
          <a:prstGeom prst="rect">
            <a:avLst/>
          </a:prstGeom>
        </p:spPr>
      </p:pic>
    </p:spTree>
    <p:extLst>
      <p:ext uri="{BB962C8B-B14F-4D97-AF65-F5344CB8AC3E}">
        <p14:creationId xmlns:p14="http://schemas.microsoft.com/office/powerpoint/2010/main" val="153147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381000" y="36576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265113" indent="-265113" algn="l" rtl="0" eaLnBrk="0" fontAlgn="base" hangingPunct="0">
              <a:spcBef>
                <a:spcPct val="0"/>
              </a:spcBef>
              <a:spcAft>
                <a:spcPts val="400"/>
              </a:spcAft>
              <a:buFont typeface="Wingdings" pitchFamily="2" charset="2"/>
              <a:buChar char="§"/>
              <a:defRPr sz="2200">
                <a:solidFill>
                  <a:schemeClr val="tx1"/>
                </a:solidFill>
                <a:latin typeface="Arial" pitchFamily="34" charset="0"/>
                <a:ea typeface="+mn-ea"/>
                <a:cs typeface="Arial" pitchFamily="34" charset="0"/>
              </a:defRPr>
            </a:lvl1pPr>
            <a:lvl2pPr marL="901700" indent="-309563" algn="l" rtl="0" eaLnBrk="0" fontAlgn="base" hangingPunct="0">
              <a:spcBef>
                <a:spcPct val="0"/>
              </a:spcBef>
              <a:spcAft>
                <a:spcPct val="0"/>
              </a:spcAft>
              <a:buChar char="–"/>
              <a:defRPr sz="2000">
                <a:solidFill>
                  <a:schemeClr val="tx1"/>
                </a:solidFill>
                <a:latin typeface="Arial" pitchFamily="34" charset="0"/>
                <a:ea typeface="+mn-ea"/>
                <a:cs typeface="Arial" pitchFamily="34" charset="0"/>
              </a:defRPr>
            </a:lvl2pPr>
            <a:lvl3pPr marL="1436688" indent="-331788"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3pPr>
            <a:lvl4pPr marL="1933575"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341563" indent="-228600" algn="l" rtl="0" eaLnBrk="0" fontAlgn="base" hangingPunct="0">
              <a:spcBef>
                <a:spcPct val="20000"/>
              </a:spcBef>
              <a:spcAft>
                <a:spcPct val="0"/>
              </a:spcAft>
              <a:buChar char="»"/>
              <a:defRPr sz="2000">
                <a:solidFill>
                  <a:schemeClr val="tx1"/>
                </a:solidFill>
                <a:latin typeface="Helvetica" charset="0"/>
                <a:ea typeface="+mn-ea"/>
                <a:cs typeface="+mn-cs"/>
              </a:defRPr>
            </a:lvl5pPr>
            <a:lvl6pPr marL="2798763" indent="-228600" algn="l" rtl="0" fontAlgn="base">
              <a:spcBef>
                <a:spcPct val="20000"/>
              </a:spcBef>
              <a:spcAft>
                <a:spcPct val="0"/>
              </a:spcAft>
              <a:buChar char="»"/>
              <a:defRPr sz="2000">
                <a:solidFill>
                  <a:schemeClr val="tx1"/>
                </a:solidFill>
                <a:latin typeface="Helvetica" charset="0"/>
                <a:ea typeface="+mn-ea"/>
                <a:cs typeface="+mn-cs"/>
              </a:defRPr>
            </a:lvl6pPr>
            <a:lvl7pPr marL="3255963" indent="-228600" algn="l" rtl="0" fontAlgn="base">
              <a:spcBef>
                <a:spcPct val="20000"/>
              </a:spcBef>
              <a:spcAft>
                <a:spcPct val="0"/>
              </a:spcAft>
              <a:buChar char="»"/>
              <a:defRPr sz="2000">
                <a:solidFill>
                  <a:schemeClr val="tx1"/>
                </a:solidFill>
                <a:latin typeface="Helvetica" charset="0"/>
                <a:ea typeface="+mn-ea"/>
                <a:cs typeface="+mn-cs"/>
              </a:defRPr>
            </a:lvl7pPr>
            <a:lvl8pPr marL="3713163" indent="-228600" algn="l" rtl="0" fontAlgn="base">
              <a:spcBef>
                <a:spcPct val="20000"/>
              </a:spcBef>
              <a:spcAft>
                <a:spcPct val="0"/>
              </a:spcAft>
              <a:buChar char="»"/>
              <a:defRPr sz="2000">
                <a:solidFill>
                  <a:schemeClr val="tx1"/>
                </a:solidFill>
                <a:latin typeface="Helvetica" charset="0"/>
                <a:ea typeface="+mn-ea"/>
                <a:cs typeface="+mn-cs"/>
              </a:defRPr>
            </a:lvl8pPr>
            <a:lvl9pPr marL="4170363" indent="-228600" algn="l" rtl="0" fontAlgn="base">
              <a:spcBef>
                <a:spcPct val="20000"/>
              </a:spcBef>
              <a:spcAft>
                <a:spcPct val="0"/>
              </a:spcAft>
              <a:buChar char="»"/>
              <a:defRPr sz="2000">
                <a:solidFill>
                  <a:schemeClr val="tx1"/>
                </a:solidFill>
                <a:latin typeface="Helvetica" charset="0"/>
                <a:ea typeface="+mn-ea"/>
                <a:cs typeface="+mn-cs"/>
              </a:defRPr>
            </a:lvl9pPr>
          </a:lstStyle>
          <a:p>
            <a:pPr marL="0" lvl="1" indent="0">
              <a:spcAft>
                <a:spcPts val="400"/>
              </a:spcAft>
              <a:buNone/>
            </a:pPr>
            <a:r>
              <a:rPr lang="en-US" sz="1800" dirty="0"/>
              <a:t>Tom Chandler’s team is working with the </a:t>
            </a:r>
            <a:r>
              <a:rPr lang="en-US" sz="1800" dirty="0" err="1"/>
              <a:t>Monash</a:t>
            </a:r>
            <a:r>
              <a:rPr lang="en-US" sz="1800" dirty="0"/>
              <a:t> Indigenous Centre and </a:t>
            </a:r>
            <a:r>
              <a:rPr lang="en-US" sz="1800" dirty="0">
                <a:solidFill>
                  <a:srgbClr val="0000FF"/>
                </a:solidFill>
              </a:rPr>
              <a:t>Australian </a:t>
            </a:r>
            <a:r>
              <a:rPr lang="en-US" sz="1800" dirty="0" smtClean="0">
                <a:solidFill>
                  <a:srgbClr val="0000FF"/>
                </a:solidFill>
              </a:rPr>
              <a:t>Indigenous </a:t>
            </a:r>
            <a:r>
              <a:rPr lang="en-US" sz="1800" dirty="0">
                <a:solidFill>
                  <a:srgbClr val="0000FF"/>
                </a:solidFill>
              </a:rPr>
              <a:t>elders </a:t>
            </a:r>
            <a:r>
              <a:rPr lang="en-US" sz="1800" dirty="0"/>
              <a:t>to help them recover language and preserve and share their knowledge and culture using </a:t>
            </a:r>
            <a:r>
              <a:rPr lang="en-US" sz="1800" dirty="0">
                <a:solidFill>
                  <a:srgbClr val="0000FF"/>
                </a:solidFill>
                <a:hlinkClick r:id="rId3"/>
              </a:rPr>
              <a:t>3D </a:t>
            </a:r>
            <a:r>
              <a:rPr lang="en-US" sz="1800" dirty="0" smtClean="0">
                <a:solidFill>
                  <a:srgbClr val="0000FF"/>
                </a:solidFill>
                <a:hlinkClick r:id="rId3"/>
              </a:rPr>
              <a:t>animation</a:t>
            </a:r>
            <a:r>
              <a:rPr lang="en-US" sz="1800" dirty="0" smtClean="0">
                <a:solidFill>
                  <a:srgbClr val="0000FF"/>
                </a:solidFill>
              </a:rPr>
              <a:t>. Trans-generational knowledge transmission </a:t>
            </a:r>
            <a:r>
              <a:rPr lang="en-US" sz="1800" dirty="0" smtClean="0"/>
              <a:t>is a major goal.</a:t>
            </a:r>
            <a:endParaRPr lang="en-US" sz="1800" dirty="0" smtClean="0">
              <a:solidFill>
                <a:srgbClr val="0000FF"/>
              </a:solidFill>
            </a:endParaRPr>
          </a:p>
          <a:p>
            <a:pPr marL="0" lvl="1" indent="0">
              <a:spcAft>
                <a:spcPts val="400"/>
              </a:spcAft>
              <a:buNone/>
            </a:pPr>
            <a:endParaRPr lang="en-US" sz="1800" dirty="0">
              <a:solidFill>
                <a:srgbClr val="0000FF"/>
              </a:solidFill>
            </a:endParaRPr>
          </a:p>
        </p:txBody>
      </p:sp>
      <p:pic>
        <p:nvPicPr>
          <p:cNvPr id="7" name="Picture 6" descr="Screen Shot 2013-07-23 at 12.54.22 AM.png"/>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953000" y="2895600"/>
            <a:ext cx="3810000" cy="3179282"/>
          </a:xfrm>
          <a:prstGeom prst="rect">
            <a:avLst/>
          </a:prstGeom>
        </p:spPr>
      </p:pic>
      <p:sp>
        <p:nvSpPr>
          <p:cNvPr id="9" name="Content Placeholder 2"/>
          <p:cNvSpPr>
            <a:spLocks noGrp="1"/>
          </p:cNvSpPr>
          <p:nvPr>
            <p:ph idx="1"/>
          </p:nvPr>
        </p:nvSpPr>
        <p:spPr>
          <a:xfrm>
            <a:off x="4953000" y="228600"/>
            <a:ext cx="4191000" cy="2514600"/>
          </a:xfrm>
        </p:spPr>
        <p:txBody>
          <a:bodyPr/>
          <a:lstStyle/>
          <a:p>
            <a:pPr marL="0" indent="0">
              <a:buNone/>
            </a:pPr>
            <a:r>
              <a:rPr lang="en-US" sz="1800" dirty="0"/>
              <a:t>Sue </a:t>
            </a:r>
            <a:r>
              <a:rPr lang="en-US" sz="1800" dirty="0" smtClean="0"/>
              <a:t>McKemmish</a:t>
            </a:r>
            <a:r>
              <a:rPr lang="en-US" sz="1800" dirty="0"/>
              <a:t> </a:t>
            </a:r>
            <a:r>
              <a:rPr lang="en-US" sz="1800" dirty="0" smtClean="0"/>
              <a:t>and her team are </a:t>
            </a:r>
            <a:r>
              <a:rPr lang="en-US" sz="1800" dirty="0"/>
              <a:t>working </a:t>
            </a:r>
            <a:r>
              <a:rPr lang="en-US" sz="1800" dirty="0" smtClean="0"/>
              <a:t>with Australian and international academic partners and </a:t>
            </a:r>
            <a:r>
              <a:rPr lang="en-US" sz="1800" dirty="0">
                <a:solidFill>
                  <a:srgbClr val="0000FF"/>
                </a:solidFill>
              </a:rPr>
              <a:t>communities in </a:t>
            </a:r>
            <a:r>
              <a:rPr lang="en-US" sz="1800" dirty="0" smtClean="0">
                <a:solidFill>
                  <a:srgbClr val="0000FF"/>
                </a:solidFill>
              </a:rPr>
              <a:t>crisis </a:t>
            </a:r>
            <a:r>
              <a:rPr lang="en-US" sz="1800" dirty="0" smtClean="0">
                <a:solidFill>
                  <a:srgbClr val="000000"/>
                </a:solidFill>
              </a:rPr>
              <a:t>(Stolen Generations, Child Migrants, Forgotten Australians, Kidnapped Babies, Asylum Seekers)</a:t>
            </a:r>
            <a:r>
              <a:rPr lang="en-US" sz="1800" dirty="0" smtClean="0">
                <a:solidFill>
                  <a:srgbClr val="0000FF"/>
                </a:solidFill>
              </a:rPr>
              <a:t> </a:t>
            </a:r>
            <a:r>
              <a:rPr lang="en-US" sz="1800" dirty="0"/>
              <a:t>who need access to </a:t>
            </a:r>
            <a:r>
              <a:rPr lang="en-US" sz="1800" dirty="0">
                <a:solidFill>
                  <a:srgbClr val="0000FF"/>
                </a:solidFill>
              </a:rPr>
              <a:t>archival evidence </a:t>
            </a:r>
            <a:r>
              <a:rPr lang="en-US" sz="1800" dirty="0"/>
              <a:t>for identity, family link-up, memory, compensation and </a:t>
            </a:r>
            <a:r>
              <a:rPr lang="en-US" sz="1800" dirty="0" smtClean="0"/>
              <a:t>redress purposes</a:t>
            </a:r>
            <a:endParaRPr lang="en-US" sz="18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04800"/>
            <a:ext cx="4063825" cy="2711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373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533400"/>
            <a:ext cx="5257800" cy="1905000"/>
          </a:xfrm>
        </p:spPr>
        <p:txBody>
          <a:bodyPr/>
          <a:lstStyle/>
          <a:p>
            <a:pPr marL="0" indent="0">
              <a:buNone/>
            </a:pPr>
            <a:r>
              <a:rPr lang="en-US" sz="2000" dirty="0" smtClean="0"/>
              <a:t>Julie Fisher’s team </a:t>
            </a:r>
            <a:r>
              <a:rPr lang="en-US" sz="2000" dirty="0"/>
              <a:t>is </a:t>
            </a:r>
            <a:r>
              <a:rPr lang="en-US" sz="2000" dirty="0" smtClean="0"/>
              <a:t>working with the </a:t>
            </a:r>
            <a:r>
              <a:rPr lang="en-US" sz="2000" dirty="0" err="1" smtClean="0"/>
              <a:t>Wunan</a:t>
            </a:r>
            <a:r>
              <a:rPr lang="en-US" sz="2000" dirty="0" smtClean="0"/>
              <a:t> </a:t>
            </a:r>
            <a:r>
              <a:rPr lang="en-US" sz="2000" dirty="0"/>
              <a:t>Foundation </a:t>
            </a:r>
            <a:r>
              <a:rPr lang="en-US" sz="2000" dirty="0" smtClean="0"/>
              <a:t>in </a:t>
            </a:r>
            <a:r>
              <a:rPr lang="en-US" sz="2000" dirty="0" err="1" smtClean="0"/>
              <a:t>Kununurra</a:t>
            </a:r>
            <a:r>
              <a:rPr lang="en-US" sz="2000" dirty="0" smtClean="0"/>
              <a:t> to evaluate </a:t>
            </a:r>
            <a:r>
              <a:rPr lang="en-US" sz="2000" dirty="0"/>
              <a:t>the </a:t>
            </a:r>
            <a:r>
              <a:rPr lang="en-US" sz="2000" dirty="0" smtClean="0">
                <a:solidFill>
                  <a:srgbClr val="0000FF"/>
                </a:solidFill>
              </a:rPr>
              <a:t>impact of digital </a:t>
            </a:r>
            <a:r>
              <a:rPr lang="en-US" sz="2000" dirty="0">
                <a:solidFill>
                  <a:srgbClr val="0000FF"/>
                </a:solidFill>
              </a:rPr>
              <a:t>technology </a:t>
            </a:r>
            <a:r>
              <a:rPr lang="en-US" sz="2000" dirty="0"/>
              <a:t>and the internet </a:t>
            </a:r>
            <a:r>
              <a:rPr lang="en-US" sz="2000" dirty="0" smtClean="0"/>
              <a:t>in </a:t>
            </a:r>
            <a:r>
              <a:rPr lang="en-US" sz="2000" dirty="0"/>
              <a:t>remote </a:t>
            </a:r>
            <a:r>
              <a:rPr lang="en-US" sz="2000" dirty="0">
                <a:solidFill>
                  <a:srgbClr val="0000FF"/>
                </a:solidFill>
              </a:rPr>
              <a:t>I</a:t>
            </a:r>
            <a:r>
              <a:rPr lang="en-US" sz="2000" dirty="0" smtClean="0">
                <a:solidFill>
                  <a:srgbClr val="0000FF"/>
                </a:solidFill>
              </a:rPr>
              <a:t>ndigenous communities</a:t>
            </a:r>
            <a:r>
              <a:rPr lang="en-US" sz="2000" dirty="0" smtClean="0"/>
              <a:t>, particularly in relation to the education of children</a:t>
            </a:r>
            <a:endParaRPr lang="en-US" sz="2000" dirty="0">
              <a:solidFill>
                <a:srgbClr val="0000FF"/>
              </a:solidFill>
            </a:endParaRPr>
          </a:p>
          <a:p>
            <a:pPr marL="0" indent="0">
              <a:buNone/>
            </a:pPr>
            <a:endParaRPr lang="en-US" sz="500" dirty="0">
              <a:solidFill>
                <a:srgbClr val="0000FF"/>
              </a:solidFill>
            </a:endParaRPr>
          </a:p>
          <a:p>
            <a:pPr marL="0" indent="0">
              <a:buNone/>
            </a:pPr>
            <a:r>
              <a:rPr lang="en-US" sz="1400" i="1" dirty="0"/>
              <a:t>Photograph provided by </a:t>
            </a:r>
            <a:r>
              <a:rPr lang="en-US" sz="1400" i="1" dirty="0" err="1"/>
              <a:t>Wunan</a:t>
            </a:r>
            <a:r>
              <a:rPr lang="en-US" sz="1400" i="1" dirty="0"/>
              <a:t> Foundation, </a:t>
            </a:r>
            <a:r>
              <a:rPr lang="en-US" sz="1400" i="1" dirty="0" err="1"/>
              <a:t>Kununarra</a:t>
            </a:r>
            <a:r>
              <a:rPr lang="en-US" sz="1400" i="1" dirty="0"/>
              <a:t>, WA</a:t>
            </a:r>
            <a:endParaRPr lang="en-US" sz="1400" dirty="0" smtClean="0">
              <a:solidFill>
                <a:srgbClr val="0000FF"/>
              </a:solidFill>
            </a:endParaRPr>
          </a:p>
          <a:p>
            <a:pPr marL="0" indent="0">
              <a:buNone/>
            </a:pPr>
            <a:endParaRPr lang="en-US" sz="1000" dirty="0" smtClean="0"/>
          </a:p>
        </p:txBody>
      </p:sp>
      <p:pic>
        <p:nvPicPr>
          <p:cNvPr id="5" name="Picture 4"/>
          <p:cNvPicPr>
            <a:picLocks noChangeAspect="1"/>
          </p:cNvPicPr>
          <p:nvPr/>
        </p:nvPicPr>
        <p:blipFill>
          <a:blip r:embed="rId3" cstate="screen"/>
          <a:stretch>
            <a:fillRect/>
          </a:stretch>
        </p:blipFill>
        <p:spPr>
          <a:xfrm>
            <a:off x="304800" y="457200"/>
            <a:ext cx="3357172" cy="2514600"/>
          </a:xfrm>
          <a:prstGeom prst="rect">
            <a:avLst/>
          </a:prstGeom>
        </p:spPr>
      </p:pic>
      <p:sp>
        <p:nvSpPr>
          <p:cNvPr id="6" name="Rectangle 5"/>
          <p:cNvSpPr/>
          <p:nvPr/>
        </p:nvSpPr>
        <p:spPr>
          <a:xfrm>
            <a:off x="152400" y="3886200"/>
            <a:ext cx="4038600" cy="1754327"/>
          </a:xfrm>
          <a:prstGeom prst="rect">
            <a:avLst/>
          </a:prstGeom>
        </p:spPr>
        <p:txBody>
          <a:bodyPr wrap="square">
            <a:spAutoFit/>
          </a:bodyPr>
          <a:lstStyle/>
          <a:p>
            <a:r>
              <a:rPr lang="en-US" dirty="0" smtClean="0"/>
              <a:t>Larry </a:t>
            </a:r>
            <a:r>
              <a:rPr lang="en-US" dirty="0" err="1" smtClean="0"/>
              <a:t>Stillman’s</a:t>
            </a:r>
            <a:r>
              <a:rPr lang="en-US" dirty="0" smtClean="0"/>
              <a:t> team is collaborating with </a:t>
            </a:r>
            <a:r>
              <a:rPr lang="en-US" dirty="0" smtClean="0">
                <a:hlinkClick r:id="rId4"/>
              </a:rPr>
              <a:t>Oxfam</a:t>
            </a:r>
            <a:r>
              <a:rPr lang="en-US" dirty="0" smtClean="0"/>
              <a:t> and using </a:t>
            </a:r>
            <a:r>
              <a:rPr lang="en-US" dirty="0" smtClean="0">
                <a:solidFill>
                  <a:srgbClr val="0000FF"/>
                </a:solidFill>
              </a:rPr>
              <a:t>Development </a:t>
            </a:r>
            <a:r>
              <a:rPr lang="en-US" dirty="0">
                <a:solidFill>
                  <a:srgbClr val="0000FF"/>
                </a:solidFill>
              </a:rPr>
              <a:t>Informatics</a:t>
            </a:r>
            <a:r>
              <a:rPr lang="en-US" dirty="0"/>
              <a:t> </a:t>
            </a:r>
            <a:r>
              <a:rPr lang="en-US" dirty="0" smtClean="0"/>
              <a:t>to study the </a:t>
            </a:r>
            <a:r>
              <a:rPr lang="en-US" dirty="0"/>
              <a:t>role of </a:t>
            </a:r>
            <a:r>
              <a:rPr lang="en-US" dirty="0" smtClean="0"/>
              <a:t>ICT in ensuring </a:t>
            </a:r>
            <a:r>
              <a:rPr lang="en-US" dirty="0" smtClean="0">
                <a:solidFill>
                  <a:srgbClr val="0000FF"/>
                </a:solidFill>
              </a:rPr>
              <a:t>community </a:t>
            </a:r>
            <a:r>
              <a:rPr lang="en-US" dirty="0">
                <a:solidFill>
                  <a:srgbClr val="0000FF"/>
                </a:solidFill>
              </a:rPr>
              <a:t>voices </a:t>
            </a:r>
            <a:r>
              <a:rPr lang="en-US" dirty="0" smtClean="0">
                <a:solidFill>
                  <a:srgbClr val="0000FF"/>
                </a:solidFill>
              </a:rPr>
              <a:t>are well represented</a:t>
            </a:r>
            <a:r>
              <a:rPr lang="en-US" dirty="0" smtClean="0"/>
              <a:t> in the decision making processes of aid </a:t>
            </a:r>
            <a:r>
              <a:rPr lang="en-US" dirty="0" err="1" smtClean="0"/>
              <a:t>organisations</a:t>
            </a:r>
            <a:endParaRPr lang="en-US" dirty="0"/>
          </a:p>
        </p:txBody>
      </p:sp>
      <p:pic>
        <p:nvPicPr>
          <p:cNvPr id="10" name="Picture 9"/>
          <p:cNvPicPr>
            <a:picLocks noChangeAspect="1"/>
          </p:cNvPicPr>
          <p:nvPr/>
        </p:nvPicPr>
        <p:blipFill>
          <a:blip r:embed="rId5" cstate="screen"/>
          <a:stretch>
            <a:fillRect/>
          </a:stretch>
        </p:blipFill>
        <p:spPr>
          <a:xfrm>
            <a:off x="4445000" y="2794000"/>
            <a:ext cx="4394200" cy="3302000"/>
          </a:xfrm>
          <a:prstGeom prst="rect">
            <a:avLst/>
          </a:prstGeom>
        </p:spPr>
      </p:pic>
    </p:spTree>
    <p:extLst>
      <p:ext uri="{BB962C8B-B14F-4D97-AF65-F5344CB8AC3E}">
        <p14:creationId xmlns:p14="http://schemas.microsoft.com/office/powerpoint/2010/main" val="82394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9532" y="44624"/>
            <a:ext cx="6840760" cy="1143000"/>
          </a:xfrm>
        </p:spPr>
        <p:txBody>
          <a:bodyPr/>
          <a:lstStyle/>
          <a:p>
            <a:pPr algn="l"/>
            <a:r>
              <a:rPr lang="en-AU" dirty="0" smtClean="0">
                <a:effectLst>
                  <a:outerShdw blurRad="38100" dist="38100" dir="2700000" algn="tl">
                    <a:srgbClr val="000000">
                      <a:alpha val="43137"/>
                    </a:srgbClr>
                  </a:outerShdw>
                </a:effectLst>
              </a:rPr>
              <a:t>Education Flagship</a:t>
            </a:r>
            <a:endParaRPr lang="en-AU"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5" y="1474222"/>
            <a:ext cx="4276554" cy="4163684"/>
          </a:xfrm>
          <a:prstGeom prst="rect">
            <a:avLst/>
          </a:prstGeom>
        </p:spPr>
      </p:pic>
      <p:pic>
        <p:nvPicPr>
          <p:cNvPr id="24" name="Picture 2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099260" y="3106702"/>
            <a:ext cx="576064" cy="667854"/>
          </a:xfrm>
          <a:prstGeom prst="rect">
            <a:avLst/>
          </a:prstGeom>
        </p:spPr>
      </p:pic>
      <p:pic>
        <p:nvPicPr>
          <p:cNvPr id="25" name="Picture 24"/>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483519" y="1813923"/>
            <a:ext cx="576064" cy="667854"/>
          </a:xfrm>
          <a:prstGeom prst="rect">
            <a:avLst/>
          </a:prstGeom>
        </p:spPr>
      </p:pic>
      <p:pic>
        <p:nvPicPr>
          <p:cNvPr id="26" name="Picture 2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811228" y="1591164"/>
            <a:ext cx="576064" cy="667854"/>
          </a:xfrm>
          <a:prstGeom prst="rect">
            <a:avLst/>
          </a:prstGeom>
        </p:spPr>
      </p:pic>
      <p:pic>
        <p:nvPicPr>
          <p:cNvPr id="27" name="Picture 2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35708" y="2051972"/>
            <a:ext cx="576064" cy="667854"/>
          </a:xfrm>
          <a:prstGeom prst="rect">
            <a:avLst/>
          </a:prstGeom>
        </p:spPr>
      </p:pic>
      <p:pic>
        <p:nvPicPr>
          <p:cNvPr id="28" name="Picture 2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07455" y="3106702"/>
            <a:ext cx="576064" cy="667854"/>
          </a:xfrm>
          <a:prstGeom prst="rect">
            <a:avLst/>
          </a:prstGeom>
        </p:spPr>
      </p:pic>
      <p:pic>
        <p:nvPicPr>
          <p:cNvPr id="29" name="Picture 28"/>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236200" y="2344333"/>
            <a:ext cx="576064" cy="667854"/>
          </a:xfrm>
          <a:prstGeom prst="rect">
            <a:avLst/>
          </a:prstGeom>
        </p:spPr>
      </p:pic>
      <p:pic>
        <p:nvPicPr>
          <p:cNvPr id="30" name="Picture 29"/>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491880" y="2104921"/>
            <a:ext cx="576064" cy="667854"/>
          </a:xfrm>
          <a:prstGeom prst="rect">
            <a:avLst/>
          </a:prstGeom>
        </p:spPr>
      </p:pic>
      <p:sp>
        <p:nvSpPr>
          <p:cNvPr id="3" name="Rectangle 2"/>
          <p:cNvSpPr/>
          <p:nvPr/>
        </p:nvSpPr>
        <p:spPr>
          <a:xfrm>
            <a:off x="4248742" y="1484784"/>
            <a:ext cx="3960440" cy="1508105"/>
          </a:xfrm>
          <a:prstGeom prst="rect">
            <a:avLst/>
          </a:prstGeom>
        </p:spPr>
        <p:txBody>
          <a:bodyPr wrap="square">
            <a:spAutoFit/>
          </a:bodyPr>
          <a:lstStyle/>
          <a:p>
            <a:r>
              <a:rPr lang="en-AU" sz="2000" b="1" dirty="0" smtClean="0">
                <a:latin typeface="+mj-lt"/>
              </a:rPr>
              <a:t>Community Informatics</a:t>
            </a:r>
          </a:p>
          <a:p>
            <a:pPr marL="285750" indent="-285750">
              <a:buFont typeface="Arial" pitchFamily="34" charset="0"/>
              <a:buChar char="•"/>
            </a:pPr>
            <a:r>
              <a:rPr lang="en-AU" dirty="0" smtClean="0">
                <a:latin typeface="+mj-lt"/>
              </a:rPr>
              <a:t>IKM in Communities</a:t>
            </a:r>
          </a:p>
          <a:p>
            <a:pPr marL="285750" indent="-285750">
              <a:buFont typeface="Arial" pitchFamily="34" charset="0"/>
              <a:buChar char="•"/>
            </a:pPr>
            <a:r>
              <a:rPr lang="en-AU" dirty="0" smtClean="0">
                <a:latin typeface="+mj-lt"/>
              </a:rPr>
              <a:t>Community Archives </a:t>
            </a:r>
          </a:p>
          <a:p>
            <a:pPr marL="285750" indent="-285750">
              <a:buFont typeface="Arial" pitchFamily="34" charset="0"/>
              <a:buChar char="•"/>
            </a:pPr>
            <a:r>
              <a:rPr lang="en-AU" dirty="0" smtClean="0">
                <a:latin typeface="+mj-lt"/>
              </a:rPr>
              <a:t>Indigenous IKM </a:t>
            </a:r>
          </a:p>
          <a:p>
            <a:pPr marL="285750" indent="-285750">
              <a:buFont typeface="Arial" pitchFamily="34" charset="0"/>
              <a:buChar char="•"/>
            </a:pPr>
            <a:r>
              <a:rPr lang="en-AU" dirty="0" smtClean="0">
                <a:latin typeface="+mj-lt"/>
              </a:rPr>
              <a:t>Community Health Informatics</a:t>
            </a:r>
            <a:endParaRPr lang="en-AU" dirty="0">
              <a:latin typeface="+mj-lt"/>
            </a:endParaRPr>
          </a:p>
        </p:txBody>
      </p:sp>
      <p:sp>
        <p:nvSpPr>
          <p:cNvPr id="4" name="Rectangle 3"/>
          <p:cNvSpPr/>
          <p:nvPr/>
        </p:nvSpPr>
        <p:spPr>
          <a:xfrm>
            <a:off x="4067945" y="1052736"/>
            <a:ext cx="4971468" cy="400110"/>
          </a:xfrm>
          <a:prstGeom prst="rect">
            <a:avLst/>
          </a:prstGeom>
          <a:solidFill>
            <a:schemeClr val="bg1">
              <a:lumMod val="85000"/>
            </a:schemeClr>
          </a:solidFill>
        </p:spPr>
        <p:txBody>
          <a:bodyPr wrap="square">
            <a:spAutoFit/>
          </a:bodyPr>
          <a:lstStyle/>
          <a:p>
            <a:pPr algn="r"/>
            <a:r>
              <a:rPr lang="en-AU" sz="2000" b="1" dirty="0" smtClean="0">
                <a:latin typeface="+mj-lt"/>
              </a:rPr>
              <a:t>Shared Curriculum Development</a:t>
            </a:r>
          </a:p>
        </p:txBody>
      </p:sp>
      <p:sp>
        <p:nvSpPr>
          <p:cNvPr id="5" name="Rectangle 4"/>
          <p:cNvSpPr/>
          <p:nvPr/>
        </p:nvSpPr>
        <p:spPr>
          <a:xfrm>
            <a:off x="4248742" y="3068960"/>
            <a:ext cx="4572000" cy="1508105"/>
          </a:xfrm>
          <a:prstGeom prst="rect">
            <a:avLst/>
          </a:prstGeom>
        </p:spPr>
        <p:txBody>
          <a:bodyPr>
            <a:spAutoFit/>
          </a:bodyPr>
          <a:lstStyle/>
          <a:p>
            <a:r>
              <a:rPr lang="en-AU" sz="2000" b="1" dirty="0" smtClean="0">
                <a:latin typeface="+mj-lt"/>
              </a:rPr>
              <a:t>Cultural Informatics</a:t>
            </a:r>
          </a:p>
          <a:p>
            <a:pPr marL="285750" indent="-285750">
              <a:buFont typeface="Arial" pitchFamily="34" charset="0"/>
              <a:buChar char="•"/>
            </a:pPr>
            <a:r>
              <a:rPr lang="en-AU" dirty="0" smtClean="0">
                <a:latin typeface="+mj-lt"/>
              </a:rPr>
              <a:t>Technologies for Virtual Heritage</a:t>
            </a:r>
          </a:p>
          <a:p>
            <a:pPr marL="285750" indent="-285750">
              <a:buFont typeface="Arial" pitchFamily="34" charset="0"/>
              <a:buChar char="•"/>
            </a:pPr>
            <a:r>
              <a:rPr lang="en-AU" dirty="0" smtClean="0">
                <a:latin typeface="+mj-lt"/>
              </a:rPr>
              <a:t>3D Modelling Foundations</a:t>
            </a:r>
          </a:p>
          <a:p>
            <a:pPr marL="285750" indent="-285750">
              <a:buFont typeface="Arial" pitchFamily="34" charset="0"/>
              <a:buChar char="•"/>
            </a:pPr>
            <a:r>
              <a:rPr lang="en-AU" dirty="0" smtClean="0">
                <a:latin typeface="+mj-lt"/>
              </a:rPr>
              <a:t>Information Visualisation </a:t>
            </a:r>
          </a:p>
          <a:p>
            <a:pPr marL="285750" indent="-285750">
              <a:buFont typeface="Arial" pitchFamily="34" charset="0"/>
              <a:buChar char="•"/>
            </a:pPr>
            <a:r>
              <a:rPr lang="en-AU" dirty="0" smtClean="0">
                <a:latin typeface="+mj-lt"/>
              </a:rPr>
              <a:t>Managing Multimedia Object Archives</a:t>
            </a:r>
            <a:endParaRPr lang="en-AU" dirty="0">
              <a:latin typeface="+mj-lt"/>
            </a:endParaRPr>
          </a:p>
        </p:txBody>
      </p:sp>
      <p:sp>
        <p:nvSpPr>
          <p:cNvPr id="7" name="Rectangle 6"/>
          <p:cNvSpPr/>
          <p:nvPr/>
        </p:nvSpPr>
        <p:spPr>
          <a:xfrm>
            <a:off x="4067944" y="4653136"/>
            <a:ext cx="4971468" cy="400110"/>
          </a:xfrm>
          <a:prstGeom prst="rect">
            <a:avLst/>
          </a:prstGeom>
          <a:solidFill>
            <a:schemeClr val="bg1">
              <a:lumMod val="85000"/>
            </a:schemeClr>
          </a:solidFill>
        </p:spPr>
        <p:txBody>
          <a:bodyPr wrap="square">
            <a:spAutoFit/>
          </a:bodyPr>
          <a:lstStyle/>
          <a:p>
            <a:pPr algn="r"/>
            <a:r>
              <a:rPr lang="en-AU" sz="2000" b="1" dirty="0" smtClean="0">
                <a:latin typeface="+mj-lt"/>
              </a:rPr>
              <a:t>Community &amp; Stakeholder Workshops</a:t>
            </a:r>
          </a:p>
        </p:txBody>
      </p:sp>
      <p:sp>
        <p:nvSpPr>
          <p:cNvPr id="9" name="Rectangle 8"/>
          <p:cNvSpPr/>
          <p:nvPr/>
        </p:nvSpPr>
        <p:spPr>
          <a:xfrm>
            <a:off x="6156176" y="5085184"/>
            <a:ext cx="2883236" cy="400110"/>
          </a:xfrm>
          <a:prstGeom prst="rect">
            <a:avLst/>
          </a:prstGeom>
          <a:solidFill>
            <a:schemeClr val="bg1">
              <a:lumMod val="85000"/>
            </a:schemeClr>
          </a:solidFill>
        </p:spPr>
        <p:txBody>
          <a:bodyPr wrap="square">
            <a:spAutoFit/>
          </a:bodyPr>
          <a:lstStyle/>
          <a:p>
            <a:pPr algn="r"/>
            <a:r>
              <a:rPr lang="en-AU" sz="2000" b="1" dirty="0">
                <a:latin typeface="+mj-lt"/>
              </a:rPr>
              <a:t>Learning Pathways</a:t>
            </a:r>
          </a:p>
        </p:txBody>
      </p:sp>
      <p:sp>
        <p:nvSpPr>
          <p:cNvPr id="10" name="Rectangle 9"/>
          <p:cNvSpPr/>
          <p:nvPr/>
        </p:nvSpPr>
        <p:spPr>
          <a:xfrm>
            <a:off x="2808312" y="5517232"/>
            <a:ext cx="6228184" cy="707886"/>
          </a:xfrm>
          <a:prstGeom prst="rect">
            <a:avLst/>
          </a:prstGeom>
          <a:solidFill>
            <a:schemeClr val="bg1">
              <a:lumMod val="85000"/>
            </a:schemeClr>
          </a:solidFill>
        </p:spPr>
        <p:txBody>
          <a:bodyPr wrap="square">
            <a:spAutoFit/>
          </a:bodyPr>
          <a:lstStyle/>
          <a:p>
            <a:pPr algn="r"/>
            <a:r>
              <a:rPr lang="en-AU" sz="2000" b="1" dirty="0">
                <a:latin typeface="+mj-lt"/>
              </a:rPr>
              <a:t>Shared Delivery of Units and Modules in University Programs</a:t>
            </a:r>
          </a:p>
        </p:txBody>
      </p:sp>
    </p:spTree>
    <p:extLst>
      <p:ext uri="{BB962C8B-B14F-4D97-AF65-F5344CB8AC3E}">
        <p14:creationId xmlns:p14="http://schemas.microsoft.com/office/powerpoint/2010/main" val="3404679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4800" y="533400"/>
            <a:ext cx="8458200" cy="1219200"/>
          </a:xfrm>
        </p:spPr>
        <p:txBody>
          <a:bodyPr/>
          <a:lstStyle/>
          <a:p>
            <a:r>
              <a:rPr lang="en-AU" sz="4000" dirty="0" smtClean="0">
                <a:solidFill>
                  <a:schemeClr val="accent2"/>
                </a:solidFill>
              </a:rPr>
              <a:t>Faculty of Information </a:t>
            </a:r>
            <a:br>
              <a:rPr lang="en-AU" sz="4000" dirty="0" smtClean="0">
                <a:solidFill>
                  <a:schemeClr val="accent2"/>
                </a:solidFill>
              </a:rPr>
            </a:br>
            <a:r>
              <a:rPr lang="en-AU" sz="4000" dirty="0" smtClean="0">
                <a:solidFill>
                  <a:schemeClr val="accent2"/>
                </a:solidFill>
              </a:rPr>
              <a:t>Technology</a:t>
            </a:r>
            <a:endParaRPr lang="en-AU" sz="4000" dirty="0">
              <a:solidFill>
                <a:schemeClr val="accent2"/>
              </a:solidFill>
            </a:endParaRPr>
          </a:p>
        </p:txBody>
      </p:sp>
      <p:sp>
        <p:nvSpPr>
          <p:cNvPr id="58371" name="Rectangle 3"/>
          <p:cNvSpPr>
            <a:spLocks noGrp="1" noChangeArrowheads="1"/>
          </p:cNvSpPr>
          <p:nvPr>
            <p:ph type="body" idx="1"/>
          </p:nvPr>
        </p:nvSpPr>
        <p:spPr>
          <a:xfrm>
            <a:off x="381000" y="2209800"/>
            <a:ext cx="8305800" cy="3733800"/>
          </a:xfrm>
        </p:spPr>
        <p:txBody>
          <a:bodyPr/>
          <a:lstStyle/>
          <a:p>
            <a:pPr marL="0" indent="0">
              <a:buNone/>
            </a:pPr>
            <a:r>
              <a:rPr lang="en-US" sz="2000" i="1" dirty="0" smtClean="0"/>
              <a:t>The </a:t>
            </a:r>
            <a:r>
              <a:rPr lang="en-US" sz="2000" i="1" dirty="0" err="1"/>
              <a:t>Monash</a:t>
            </a:r>
            <a:r>
              <a:rPr lang="en-US" sz="2000" i="1" dirty="0"/>
              <a:t> Faculty of Information Technology's mission is to lead global IT research and education. Our goal is to innovate tomorrow's information technology for the benefit of society and to educate our students to become global technology leaders</a:t>
            </a:r>
            <a:r>
              <a:rPr lang="en-US" sz="2000" i="1" dirty="0" smtClean="0"/>
              <a:t>.”</a:t>
            </a:r>
            <a:endParaRPr lang="en-US" sz="2000" dirty="0"/>
          </a:p>
          <a:p>
            <a:pPr marL="0" indent="0">
              <a:buNone/>
            </a:pPr>
            <a:r>
              <a:rPr lang="en-US" sz="2000" i="1" u="sng" dirty="0" smtClean="0">
                <a:hlinkClick r:id="rId2"/>
              </a:rPr>
              <a:t>Professor </a:t>
            </a:r>
            <a:r>
              <a:rPr lang="en-US" sz="2000" i="1" u="sng" dirty="0">
                <a:hlinkClick r:id="rId2"/>
              </a:rPr>
              <a:t>Frieder </a:t>
            </a:r>
            <a:r>
              <a:rPr lang="en-US" sz="2000" i="1" u="sng" dirty="0" smtClean="0">
                <a:hlinkClick r:id="rId2"/>
              </a:rPr>
              <a:t>Seible, Dean of IT</a:t>
            </a:r>
            <a:endParaRPr lang="en-US" sz="2000" u="sng" dirty="0">
              <a:hlinkClick r:id="rId2"/>
            </a:endParaRPr>
          </a:p>
          <a:p>
            <a:pPr marL="0" indent="0">
              <a:buNone/>
            </a:pPr>
            <a:r>
              <a:rPr lang="en-US" sz="1800" b="1" dirty="0" err="1" smtClean="0"/>
              <a:t>Monash</a:t>
            </a:r>
            <a:r>
              <a:rPr lang="en-US" sz="1800" b="1" dirty="0" smtClean="0"/>
              <a:t> is </a:t>
            </a:r>
            <a:r>
              <a:rPr lang="en-US" sz="1800" b="1" dirty="0"/>
              <a:t>the only Go8 university with a dedicated IT faculty.</a:t>
            </a:r>
            <a:r>
              <a:rPr lang="en-US" sz="1800" b="1" dirty="0" smtClean="0"/>
              <a:t> </a:t>
            </a:r>
            <a:r>
              <a:rPr lang="en-US" sz="1800" dirty="0" smtClean="0"/>
              <a:t>It is </a:t>
            </a:r>
            <a:r>
              <a:rPr lang="en-US" sz="1800" dirty="0"/>
              <a:t>also ranked one of the top 60 universities in the world by the 2011 QS World University Rankings for Computer Science and Information Systems. </a:t>
            </a:r>
            <a:endParaRPr lang="en-US" sz="1800" dirty="0" smtClean="0"/>
          </a:p>
          <a:p>
            <a:pPr marL="0" indent="0">
              <a:buNone/>
            </a:pPr>
            <a:r>
              <a:rPr lang="en-US" sz="1800" dirty="0" smtClean="0"/>
              <a:t>The </a:t>
            </a:r>
            <a:r>
              <a:rPr lang="en-US" sz="1800" b="1" dirty="0" smtClean="0"/>
              <a:t>Faculty of IT </a:t>
            </a:r>
            <a:r>
              <a:rPr lang="en-US" sz="1800" dirty="0" smtClean="0"/>
              <a:t>is the </a:t>
            </a:r>
            <a:r>
              <a:rPr lang="en-US" sz="1800" dirty="0"/>
              <a:t>largest and most diverse Faculty of IT in Australia teaching and researching across the socio-business-technical spectrum from Software Engineering to Business Systems to Information Management and Social Informatics</a:t>
            </a:r>
          </a:p>
          <a:p>
            <a:pPr marL="0" indent="0">
              <a:buNone/>
            </a:pPr>
            <a:endParaRPr lang="en-US" sz="2000" b="0" dirty="0">
              <a:solidFill>
                <a:schemeClr val="tx1"/>
              </a:solidFill>
            </a:endParaRPr>
          </a:p>
          <a:p>
            <a:pPr>
              <a:lnSpc>
                <a:spcPct val="80000"/>
              </a:lnSpc>
              <a:buFontTx/>
              <a:buNone/>
            </a:pPr>
            <a:endParaRPr lang="en-AU" sz="2400" dirty="0"/>
          </a:p>
        </p:txBody>
      </p:sp>
      <p:pic>
        <p:nvPicPr>
          <p:cNvPr id="2" name="Picture 1"/>
          <p:cNvPicPr>
            <a:picLocks noChangeAspect="1"/>
          </p:cNvPicPr>
          <p:nvPr/>
        </p:nvPicPr>
        <p:blipFill>
          <a:blip r:embed="rId3"/>
          <a:stretch>
            <a:fillRect/>
          </a:stretch>
        </p:blipFill>
        <p:spPr>
          <a:xfrm>
            <a:off x="6477000" y="228600"/>
            <a:ext cx="1625600" cy="18613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611187"/>
          </a:xfrm>
        </p:spPr>
        <p:txBody>
          <a:bodyPr/>
          <a:lstStyle/>
          <a:p>
            <a:r>
              <a:rPr lang="en-US" dirty="0" smtClean="0"/>
              <a:t>Master of Business Systems: Structure</a:t>
            </a:r>
            <a:endParaRPr lang="en-US" dirty="0"/>
          </a:p>
        </p:txBody>
      </p:sp>
      <p:sp>
        <p:nvSpPr>
          <p:cNvPr id="3" name="Content Placeholder 2"/>
          <p:cNvSpPr>
            <a:spLocks noGrp="1"/>
          </p:cNvSpPr>
          <p:nvPr>
            <p:ph idx="1"/>
          </p:nvPr>
        </p:nvSpPr>
        <p:spPr>
          <a:xfrm>
            <a:off x="457200" y="838200"/>
            <a:ext cx="8291511" cy="4876800"/>
          </a:xfrm>
        </p:spPr>
        <p:txBody>
          <a:bodyPr/>
          <a:lstStyle/>
          <a:p>
            <a:pPr marL="0" indent="0">
              <a:buNone/>
            </a:pPr>
            <a:r>
              <a:rPr lang="en-US" sz="2000" b="1" dirty="0" smtClean="0"/>
              <a:t>FOUNDATION SUBJECTS</a:t>
            </a:r>
          </a:p>
          <a:p>
            <a:r>
              <a:rPr lang="en-US" sz="2000" dirty="0" smtClean="0"/>
              <a:t>Introduction to information technology and systems, e.g. database design, systems design, basic programming, IT governance</a:t>
            </a:r>
          </a:p>
          <a:p>
            <a:pPr marL="0" indent="0">
              <a:buNone/>
            </a:pPr>
            <a:endParaRPr lang="en-US" sz="2000" b="1" dirty="0" smtClean="0"/>
          </a:p>
          <a:p>
            <a:pPr marL="0" indent="0">
              <a:buNone/>
            </a:pPr>
            <a:r>
              <a:rPr lang="en-US" sz="2000" b="1" dirty="0" smtClean="0"/>
              <a:t>STUDY AREA SUBJECTS</a:t>
            </a:r>
          </a:p>
          <a:p>
            <a:r>
              <a:rPr lang="en-US" sz="2000" dirty="0" smtClean="0"/>
              <a:t>Business Information Systems</a:t>
            </a:r>
          </a:p>
          <a:p>
            <a:r>
              <a:rPr lang="en-US" sz="2000" dirty="0" smtClean="0"/>
              <a:t>Librarianship and Information Science</a:t>
            </a:r>
          </a:p>
          <a:p>
            <a:r>
              <a:rPr lang="en-US" sz="2000" dirty="0" smtClean="0"/>
              <a:t>Archives and Recordkeeping</a:t>
            </a:r>
          </a:p>
          <a:p>
            <a:pPr marL="0" indent="0">
              <a:buNone/>
            </a:pPr>
            <a:endParaRPr lang="en-US" sz="2000" b="1" dirty="0" smtClean="0"/>
          </a:p>
          <a:p>
            <a:pPr marL="0" indent="0">
              <a:buNone/>
            </a:pPr>
            <a:r>
              <a:rPr lang="en-US" sz="2000" b="1" dirty="0" smtClean="0"/>
              <a:t>INDUSTRY EXPERIENCE</a:t>
            </a:r>
          </a:p>
          <a:p>
            <a:r>
              <a:rPr lang="en-US" sz="2000" dirty="0" smtClean="0"/>
              <a:t>Industry internships, placements and projects</a:t>
            </a:r>
          </a:p>
          <a:p>
            <a:pPr marL="0" indent="0">
              <a:buNone/>
            </a:pPr>
            <a:r>
              <a:rPr lang="en-US" sz="2000" dirty="0" smtClean="0"/>
              <a:t>OR</a:t>
            </a:r>
          </a:p>
          <a:p>
            <a:pPr marL="0" indent="0">
              <a:buNone/>
            </a:pPr>
            <a:r>
              <a:rPr lang="en-US" sz="2000" b="1" dirty="0" smtClean="0"/>
              <a:t>RESEARCH</a:t>
            </a:r>
          </a:p>
          <a:p>
            <a:r>
              <a:rPr lang="en-US" sz="2000" dirty="0" smtClean="0"/>
              <a:t>Research methods subject</a:t>
            </a:r>
          </a:p>
          <a:p>
            <a:r>
              <a:rPr lang="en-US" sz="2000" dirty="0" smtClean="0"/>
              <a:t>Minor research </a:t>
            </a:r>
            <a:r>
              <a:rPr lang="en-US" sz="2000" dirty="0"/>
              <a:t>t</a:t>
            </a:r>
            <a:r>
              <a:rPr lang="en-US" sz="2000" dirty="0" smtClean="0"/>
              <a:t>hesis</a:t>
            </a:r>
          </a:p>
          <a:p>
            <a:endParaRPr lang="en-US" dirty="0"/>
          </a:p>
        </p:txBody>
      </p:sp>
    </p:spTree>
    <p:extLst>
      <p:ext uri="{BB962C8B-B14F-4D97-AF65-F5344CB8AC3E}">
        <p14:creationId xmlns:p14="http://schemas.microsoft.com/office/powerpoint/2010/main" val="1320631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838200"/>
          </a:xfrm>
        </p:spPr>
        <p:txBody>
          <a:bodyPr/>
          <a:lstStyle/>
          <a:p>
            <a:r>
              <a:rPr lang="en-US" sz="2400" dirty="0" smtClean="0"/>
              <a:t>Master of Business Systems: Study Areas</a:t>
            </a:r>
            <a:endParaRPr lang="en-US" sz="2400" dirty="0"/>
          </a:p>
        </p:txBody>
      </p:sp>
      <p:sp>
        <p:nvSpPr>
          <p:cNvPr id="3" name="Content Placeholder 2"/>
          <p:cNvSpPr>
            <a:spLocks noGrp="1"/>
          </p:cNvSpPr>
          <p:nvPr>
            <p:ph idx="1"/>
          </p:nvPr>
        </p:nvSpPr>
        <p:spPr>
          <a:xfrm>
            <a:off x="304800" y="685800"/>
            <a:ext cx="8291511" cy="5410200"/>
          </a:xfrm>
        </p:spPr>
        <p:txBody>
          <a:bodyPr/>
          <a:lstStyle/>
          <a:p>
            <a:pPr marL="0" indent="0">
              <a:buNone/>
            </a:pPr>
            <a:r>
              <a:rPr lang="en-US" sz="1600" b="1" dirty="0" smtClean="0"/>
              <a:t>BUSINESS INFORMATION SYSTEMS &amp; KNOWLEDGE MANAGEMENT</a:t>
            </a:r>
          </a:p>
          <a:p>
            <a:r>
              <a:rPr lang="en-US" sz="1600" dirty="0" smtClean="0"/>
              <a:t>Subjects covered: technologies </a:t>
            </a:r>
            <a:r>
              <a:rPr lang="en-US" sz="1600" dirty="0"/>
              <a:t>such as enterprise systems and business intelligence; approaches to technology planning and management including enterprise architecture, project management and information technology governance; and design skills such as conceptual </a:t>
            </a:r>
            <a:r>
              <a:rPr lang="en-US" sz="1600" dirty="0" smtClean="0"/>
              <a:t>modeling; </a:t>
            </a:r>
            <a:r>
              <a:rPr lang="en-US" sz="1600" dirty="0"/>
              <a:t>strategies and processes for managing </a:t>
            </a:r>
            <a:r>
              <a:rPr lang="en-US" sz="1600" dirty="0" err="1"/>
              <a:t>organisational</a:t>
            </a:r>
            <a:r>
              <a:rPr lang="en-US" sz="1600" dirty="0"/>
              <a:t> knowledge and knowledge flows to achieve </a:t>
            </a:r>
            <a:r>
              <a:rPr lang="en-US" sz="1600" dirty="0" err="1"/>
              <a:t>organisational</a:t>
            </a:r>
            <a:r>
              <a:rPr lang="en-US" sz="1600" dirty="0"/>
              <a:t> goals, enhance performance and add value.</a:t>
            </a:r>
          </a:p>
          <a:p>
            <a:pPr marL="0" indent="0">
              <a:buNone/>
            </a:pPr>
            <a:endParaRPr lang="en-US" sz="1600" b="1" dirty="0" smtClean="0"/>
          </a:p>
          <a:p>
            <a:pPr marL="0" indent="0">
              <a:buNone/>
            </a:pPr>
            <a:r>
              <a:rPr lang="en-US" sz="1600" b="1" dirty="0" smtClean="0"/>
              <a:t>LIBRARIANSHIP </a:t>
            </a:r>
            <a:r>
              <a:rPr lang="en-US" sz="1600" b="1" dirty="0"/>
              <a:t>AND INFORMATION SCIENCE</a:t>
            </a:r>
          </a:p>
          <a:p>
            <a:r>
              <a:rPr lang="en-US" sz="1600" dirty="0" smtClean="0"/>
              <a:t>Subjects covered: </a:t>
            </a:r>
            <a:r>
              <a:rPr lang="en-US" sz="1600" dirty="0" err="1" smtClean="0"/>
              <a:t>analysing</a:t>
            </a:r>
            <a:r>
              <a:rPr lang="en-US" sz="1600" dirty="0" smtClean="0"/>
              <a:t> </a:t>
            </a:r>
            <a:r>
              <a:rPr lang="en-US" sz="1600" dirty="0"/>
              <a:t>information </a:t>
            </a:r>
            <a:r>
              <a:rPr lang="en-US" sz="1600" dirty="0" smtClean="0"/>
              <a:t>needs; </a:t>
            </a:r>
            <a:r>
              <a:rPr lang="en-US" sz="1600" dirty="0"/>
              <a:t>solving information </a:t>
            </a:r>
            <a:r>
              <a:rPr lang="en-US" sz="1600" dirty="0" smtClean="0"/>
              <a:t>problems; </a:t>
            </a:r>
            <a:r>
              <a:rPr lang="en-US" sz="1600" dirty="0"/>
              <a:t>evaluating information </a:t>
            </a:r>
            <a:r>
              <a:rPr lang="en-US" sz="1600" dirty="0" smtClean="0"/>
              <a:t>sources; </a:t>
            </a:r>
            <a:r>
              <a:rPr lang="en-US" sz="1600" dirty="0" err="1"/>
              <a:t>organising</a:t>
            </a:r>
            <a:r>
              <a:rPr lang="en-US" sz="1600" dirty="0"/>
              <a:t> </a:t>
            </a:r>
            <a:r>
              <a:rPr lang="en-US" sz="1600" dirty="0" smtClean="0"/>
              <a:t>information; </a:t>
            </a:r>
            <a:r>
              <a:rPr lang="en-US" sz="1600" dirty="0" err="1"/>
              <a:t>synthesising</a:t>
            </a:r>
            <a:r>
              <a:rPr lang="en-US" sz="1600" dirty="0"/>
              <a:t> information into targeted information </a:t>
            </a:r>
            <a:r>
              <a:rPr lang="en-US" sz="1600" dirty="0" smtClean="0"/>
              <a:t>products; </a:t>
            </a:r>
            <a:r>
              <a:rPr lang="en-US" sz="1600" dirty="0"/>
              <a:t>training clients in the use of information products, services and systems. </a:t>
            </a:r>
            <a:endParaRPr lang="en-US" sz="1600" dirty="0" smtClean="0"/>
          </a:p>
          <a:p>
            <a:pPr marL="0" indent="0">
              <a:buNone/>
            </a:pPr>
            <a:endParaRPr lang="en-US" sz="1600" dirty="0" smtClean="0"/>
          </a:p>
          <a:p>
            <a:pPr marL="0" indent="0">
              <a:buNone/>
            </a:pPr>
            <a:r>
              <a:rPr lang="en-US" sz="1600" b="1" dirty="0"/>
              <a:t>ARCHIVES AND </a:t>
            </a:r>
            <a:r>
              <a:rPr lang="en-US" sz="1600" b="1" dirty="0" smtClean="0"/>
              <a:t>RECORDKEEPING</a:t>
            </a:r>
          </a:p>
          <a:p>
            <a:r>
              <a:rPr lang="en-US" sz="1600" dirty="0" smtClean="0"/>
              <a:t>Subjects covered: management of current records, including recordkeeping system design and implementation; recordkeeping standards, policies, process and tools; evaluating and selecting recordkeeping technologies; the role of recordkeeping and archiving in society and </a:t>
            </a:r>
            <a:r>
              <a:rPr lang="en-US" sz="1600" dirty="0" err="1" smtClean="0"/>
              <a:t>organisations</a:t>
            </a:r>
            <a:r>
              <a:rPr lang="en-US" sz="1600" dirty="0" smtClean="0"/>
              <a:t>; appraisal and disposal; recordkeeping and archival metadata; access and use of records and archives.</a:t>
            </a:r>
            <a:endParaRPr lang="en-US" sz="1600" dirty="0"/>
          </a:p>
        </p:txBody>
      </p:sp>
    </p:spTree>
    <p:extLst>
      <p:ext uri="{BB962C8B-B14F-4D97-AF65-F5344CB8AC3E}">
        <p14:creationId xmlns:p14="http://schemas.microsoft.com/office/powerpoint/2010/main" val="22014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Subjects Accredited by Australian Society of Archivists and Records and Information Professionals Australasia</a:t>
            </a:r>
            <a:endParaRPr lang="en-US" dirty="0"/>
          </a:p>
        </p:txBody>
      </p:sp>
      <p:sp>
        <p:nvSpPr>
          <p:cNvPr id="3" name="Content Placeholder 2"/>
          <p:cNvSpPr>
            <a:spLocks noGrp="1"/>
          </p:cNvSpPr>
          <p:nvPr>
            <p:ph idx="1"/>
          </p:nvPr>
        </p:nvSpPr>
        <p:spPr>
          <a:xfrm>
            <a:off x="381000" y="2286000"/>
            <a:ext cx="8291511" cy="3381375"/>
          </a:xfrm>
        </p:spPr>
        <p:txBody>
          <a:bodyPr/>
          <a:lstStyle/>
          <a:p>
            <a:r>
              <a:rPr lang="en-US" u="sng" dirty="0">
                <a:hlinkClick r:id="rId2"/>
              </a:rPr>
              <a:t>FIT9003 Database systems design</a:t>
            </a:r>
          </a:p>
          <a:p>
            <a:r>
              <a:rPr lang="en-US" u="sng" dirty="0">
                <a:hlinkClick r:id="rId3"/>
              </a:rPr>
              <a:t>FIT5086 Information and knowledge management principles</a:t>
            </a:r>
          </a:p>
          <a:p>
            <a:r>
              <a:rPr lang="en-US" u="sng" dirty="0">
                <a:hlinkClick r:id="rId4"/>
              </a:rPr>
              <a:t>FIT5087 Archival systems</a:t>
            </a:r>
          </a:p>
          <a:p>
            <a:r>
              <a:rPr lang="en-US" u="sng" dirty="0">
                <a:hlinkClick r:id="rId5"/>
              </a:rPr>
              <a:t>FIT5088 Information and knowledge management systems</a:t>
            </a:r>
          </a:p>
          <a:p>
            <a:r>
              <a:rPr lang="en-US" u="sng" dirty="0">
                <a:hlinkClick r:id="rId6"/>
              </a:rPr>
              <a:t>FIT5090 Social informatics</a:t>
            </a:r>
          </a:p>
          <a:p>
            <a:r>
              <a:rPr lang="en-US" u="sng" dirty="0">
                <a:hlinkClick r:id="rId7"/>
              </a:rPr>
              <a:t>FIT5102 IT strategy and governance</a:t>
            </a:r>
          </a:p>
          <a:p>
            <a:r>
              <a:rPr lang="en-US" u="sng" dirty="0">
                <a:hlinkClick r:id="rId8"/>
              </a:rPr>
              <a:t>FIT5104 Professional practice</a:t>
            </a:r>
          </a:p>
          <a:p>
            <a:r>
              <a:rPr lang="en-US" u="sng" dirty="0">
                <a:hlinkClick r:id="rId9"/>
              </a:rPr>
              <a:t>FIT5107 Managing business </a:t>
            </a:r>
            <a:r>
              <a:rPr lang="en-US" u="sng" dirty="0" smtClean="0">
                <a:hlinkClick r:id="rId9"/>
              </a:rPr>
              <a:t>records</a:t>
            </a:r>
            <a:endParaRPr lang="en-US" dirty="0" smtClean="0"/>
          </a:p>
          <a:p>
            <a:pPr marL="0" indent="0">
              <a:buNone/>
            </a:pPr>
            <a:endParaRPr lang="en-US" dirty="0" smtClean="0"/>
          </a:p>
        </p:txBody>
      </p:sp>
    </p:spTree>
    <p:extLst>
      <p:ext uri="{BB962C8B-B14F-4D97-AF65-F5344CB8AC3E}">
        <p14:creationId xmlns:p14="http://schemas.microsoft.com/office/powerpoint/2010/main" val="3449725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Business Records</a:t>
            </a:r>
            <a:endParaRPr lang="en-US" dirty="0"/>
          </a:p>
        </p:txBody>
      </p:sp>
      <p:sp>
        <p:nvSpPr>
          <p:cNvPr id="3" name="Content Placeholder 2"/>
          <p:cNvSpPr>
            <a:spLocks noGrp="1"/>
          </p:cNvSpPr>
          <p:nvPr>
            <p:ph idx="1"/>
          </p:nvPr>
        </p:nvSpPr>
        <p:spPr/>
        <p:txBody>
          <a:bodyPr/>
          <a:lstStyle/>
          <a:p>
            <a:r>
              <a:rPr lang="en-US" dirty="0"/>
              <a:t>M</a:t>
            </a:r>
            <a:r>
              <a:rPr lang="en-US" dirty="0" smtClean="0"/>
              <a:t>anaging </a:t>
            </a:r>
            <a:r>
              <a:rPr lang="en-US" dirty="0"/>
              <a:t>the creation, storage, recall and dissemination of business records within </a:t>
            </a:r>
            <a:r>
              <a:rPr lang="en-US" dirty="0" err="1"/>
              <a:t>organisation</a:t>
            </a:r>
            <a:r>
              <a:rPr lang="en-US" dirty="0"/>
              <a:t>-wide </a:t>
            </a:r>
            <a:r>
              <a:rPr lang="en-US" dirty="0" smtClean="0"/>
              <a:t>frameworks </a:t>
            </a:r>
          </a:p>
          <a:p>
            <a:r>
              <a:rPr lang="en-US" dirty="0" smtClean="0"/>
              <a:t>Specifying socio</a:t>
            </a:r>
            <a:r>
              <a:rPr lang="en-US" dirty="0"/>
              <a:t>-legal and business requirements for </a:t>
            </a:r>
            <a:r>
              <a:rPr lang="en-US" dirty="0" smtClean="0"/>
              <a:t>evidence </a:t>
            </a:r>
          </a:p>
          <a:p>
            <a:r>
              <a:rPr lang="en-US" dirty="0" smtClean="0"/>
              <a:t>Specifying recordkeeping requirements</a:t>
            </a:r>
          </a:p>
          <a:p>
            <a:r>
              <a:rPr lang="en-US" dirty="0"/>
              <a:t>D</a:t>
            </a:r>
            <a:r>
              <a:rPr lang="en-US" dirty="0" smtClean="0"/>
              <a:t>esigning </a:t>
            </a:r>
            <a:r>
              <a:rPr lang="en-US" dirty="0"/>
              <a:t>and implementing recordkeeping policies, strategies and systems in accordance with industry and professional standards, including the International </a:t>
            </a:r>
            <a:r>
              <a:rPr lang="en-US" dirty="0" smtClean="0"/>
              <a:t>Standards </a:t>
            </a:r>
            <a:r>
              <a:rPr lang="en-US" dirty="0"/>
              <a:t>for r</a:t>
            </a:r>
            <a:r>
              <a:rPr lang="en-US" dirty="0" smtClean="0"/>
              <a:t>ecords </a:t>
            </a:r>
            <a:r>
              <a:rPr lang="en-US" dirty="0"/>
              <a:t>m</a:t>
            </a:r>
            <a:r>
              <a:rPr lang="en-US" dirty="0" smtClean="0"/>
              <a:t>anagement ISO 30300, ISO15489, ISO23081 etc.</a:t>
            </a:r>
          </a:p>
          <a:p>
            <a:r>
              <a:rPr lang="en-US" dirty="0" smtClean="0"/>
              <a:t>Evaluating, selecting, implementing and using EDRMS and other recordkeeping technologies</a:t>
            </a:r>
            <a:endParaRPr lang="en-US" dirty="0"/>
          </a:p>
          <a:p>
            <a:r>
              <a:rPr lang="en-US" dirty="0"/>
              <a:t>U</a:t>
            </a:r>
            <a:r>
              <a:rPr lang="en-US" dirty="0" smtClean="0"/>
              <a:t>sing </a:t>
            </a:r>
            <a:r>
              <a:rPr lang="en-US" dirty="0"/>
              <a:t>recordkeeping business analysis tools (workflow, risk management, identification of vital records, functional analysis</a:t>
            </a:r>
            <a:r>
              <a:rPr lang="en-US" dirty="0" smtClean="0"/>
              <a:t>)</a:t>
            </a:r>
            <a:endParaRPr lang="en-US" dirty="0"/>
          </a:p>
          <a:p>
            <a:r>
              <a:rPr lang="en-US" dirty="0" smtClean="0"/>
              <a:t>Managing access and use</a:t>
            </a:r>
          </a:p>
          <a:p>
            <a:pPr marL="0" indent="0">
              <a:buNone/>
            </a:pPr>
            <a:endParaRPr lang="en-US" dirty="0" smtClean="0"/>
          </a:p>
        </p:txBody>
      </p:sp>
    </p:spTree>
    <p:extLst>
      <p:ext uri="{BB962C8B-B14F-4D97-AF65-F5344CB8AC3E}">
        <p14:creationId xmlns:p14="http://schemas.microsoft.com/office/powerpoint/2010/main" val="626115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Archival Systems</a:t>
            </a:r>
            <a:endParaRPr lang="en-US" dirty="0"/>
          </a:p>
        </p:txBody>
      </p:sp>
      <p:sp>
        <p:nvSpPr>
          <p:cNvPr id="3" name="Content Placeholder 2"/>
          <p:cNvSpPr>
            <a:spLocks noGrp="1"/>
          </p:cNvSpPr>
          <p:nvPr>
            <p:ph idx="1"/>
          </p:nvPr>
        </p:nvSpPr>
        <p:spPr>
          <a:xfrm>
            <a:off x="381000" y="1219200"/>
            <a:ext cx="8291511" cy="4524375"/>
          </a:xfrm>
        </p:spPr>
        <p:txBody>
          <a:bodyPr/>
          <a:lstStyle/>
          <a:p>
            <a:r>
              <a:rPr lang="en-US" sz="2000" dirty="0"/>
              <a:t>Records continuum theory and the records continuum </a:t>
            </a:r>
            <a:r>
              <a:rPr lang="en-US" sz="2000" dirty="0" smtClean="0"/>
              <a:t>model: </a:t>
            </a:r>
            <a:r>
              <a:rPr lang="en-US" sz="2000" dirty="0" err="1" smtClean="0"/>
              <a:t>postcustodial</a:t>
            </a:r>
            <a:r>
              <a:rPr lang="en-US" sz="2000" dirty="0" smtClean="0"/>
              <a:t>, postmodern and postcolonial approaches to recordkeeping and archiving</a:t>
            </a:r>
          </a:p>
          <a:p>
            <a:r>
              <a:rPr lang="en-US" sz="2000" dirty="0" smtClean="0"/>
              <a:t>Understanding the </a:t>
            </a:r>
            <a:r>
              <a:rPr lang="en-US" sz="2000" dirty="0"/>
              <a:t>fundamental role of recordkeeping </a:t>
            </a:r>
            <a:r>
              <a:rPr lang="en-US" sz="2000" dirty="0" smtClean="0"/>
              <a:t>and archiving in society </a:t>
            </a:r>
            <a:r>
              <a:rPr lang="en-US" sz="2000" dirty="0"/>
              <a:t>- to provide access to recorded information in the form of essential evidence of social and </a:t>
            </a:r>
            <a:r>
              <a:rPr lang="en-US" sz="2000" dirty="0" err="1"/>
              <a:t>organisational</a:t>
            </a:r>
            <a:r>
              <a:rPr lang="en-US" sz="2000" dirty="0"/>
              <a:t> activity for business, commercial, governmental, social, </a:t>
            </a:r>
            <a:r>
              <a:rPr lang="en-US" sz="2000" dirty="0" smtClean="0"/>
              <a:t>community and </a:t>
            </a:r>
            <a:r>
              <a:rPr lang="en-US" sz="2000" dirty="0"/>
              <a:t>cultural purposes. </a:t>
            </a:r>
          </a:p>
          <a:p>
            <a:r>
              <a:rPr lang="en-US" sz="2000" dirty="0"/>
              <a:t>F</a:t>
            </a:r>
            <a:r>
              <a:rPr lang="en-US" sz="2000" dirty="0" smtClean="0"/>
              <a:t>unctional </a:t>
            </a:r>
            <a:r>
              <a:rPr lang="en-US" sz="2000" dirty="0"/>
              <a:t>requirements for </a:t>
            </a:r>
            <a:r>
              <a:rPr lang="en-US" sz="2000" dirty="0" smtClean="0"/>
              <a:t>evidence</a:t>
            </a:r>
            <a:r>
              <a:rPr lang="en-US" sz="2000" dirty="0"/>
              <a:t> </a:t>
            </a:r>
            <a:r>
              <a:rPr lang="en-US" sz="2000" dirty="0" smtClean="0"/>
              <a:t>and functional analysis as a vital tool in managing records and archives</a:t>
            </a:r>
          </a:p>
          <a:p>
            <a:r>
              <a:rPr lang="en-US" sz="2000" dirty="0" smtClean="0"/>
              <a:t>Appraisal </a:t>
            </a:r>
            <a:r>
              <a:rPr lang="en-US" sz="2000" dirty="0"/>
              <a:t>and </a:t>
            </a:r>
            <a:r>
              <a:rPr lang="en-US" sz="2000" dirty="0" smtClean="0"/>
              <a:t>disposal in the records continuum</a:t>
            </a:r>
            <a:endParaRPr lang="en-US" sz="2000" dirty="0"/>
          </a:p>
          <a:p>
            <a:r>
              <a:rPr lang="en-US" sz="2000" dirty="0" smtClean="0"/>
              <a:t>Development </a:t>
            </a:r>
            <a:r>
              <a:rPr lang="en-US" sz="2000" dirty="0"/>
              <a:t>of metadata schemas and their implementation in recordkeeping </a:t>
            </a:r>
            <a:r>
              <a:rPr lang="en-US" sz="2000" dirty="0" smtClean="0"/>
              <a:t>and archival systems</a:t>
            </a:r>
          </a:p>
          <a:p>
            <a:r>
              <a:rPr lang="en-US" sz="2000" dirty="0" smtClean="0"/>
              <a:t>Access, accessibility and use</a:t>
            </a:r>
          </a:p>
          <a:p>
            <a:r>
              <a:rPr lang="en-US" sz="2000" dirty="0" smtClean="0"/>
              <a:t>The archival multiverse; community archiving; Indigenous archiving.</a:t>
            </a:r>
          </a:p>
          <a:p>
            <a:endParaRPr lang="en-US" dirty="0"/>
          </a:p>
        </p:txBody>
      </p:sp>
    </p:spTree>
    <p:extLst>
      <p:ext uri="{BB962C8B-B14F-4D97-AF65-F5344CB8AC3E}">
        <p14:creationId xmlns:p14="http://schemas.microsoft.com/office/powerpoint/2010/main" val="1112457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611187"/>
          </a:xfrm>
        </p:spPr>
        <p:txBody>
          <a:bodyPr/>
          <a:lstStyle/>
          <a:p>
            <a:r>
              <a:rPr lang="en-US" dirty="0" smtClean="0"/>
              <a:t>Professional Practice</a:t>
            </a:r>
            <a:endParaRPr lang="en-US" dirty="0"/>
          </a:p>
        </p:txBody>
      </p:sp>
      <p:sp>
        <p:nvSpPr>
          <p:cNvPr id="3" name="Content Placeholder 2"/>
          <p:cNvSpPr>
            <a:spLocks noGrp="1"/>
          </p:cNvSpPr>
          <p:nvPr>
            <p:ph idx="1"/>
          </p:nvPr>
        </p:nvSpPr>
        <p:spPr>
          <a:xfrm>
            <a:off x="381000" y="1066800"/>
            <a:ext cx="8596312" cy="4905375"/>
          </a:xfrm>
        </p:spPr>
        <p:txBody>
          <a:bodyPr/>
          <a:lstStyle/>
          <a:p>
            <a:pPr marL="0" indent="0">
              <a:buNone/>
            </a:pPr>
            <a:r>
              <a:rPr lang="en-US" sz="1800" b="1" dirty="0" smtClean="0"/>
              <a:t>Seminars with guest speakers</a:t>
            </a:r>
          </a:p>
          <a:p>
            <a:r>
              <a:rPr lang="en-US" sz="1800" dirty="0" err="1" smtClean="0"/>
              <a:t>Organisational</a:t>
            </a:r>
            <a:r>
              <a:rPr lang="en-US" sz="1800" dirty="0" smtClean="0"/>
              <a:t> </a:t>
            </a:r>
            <a:r>
              <a:rPr lang="en-US" sz="1800" dirty="0"/>
              <a:t>and community contexts in which librarianship, records and archives management, and information management are practiced. </a:t>
            </a:r>
          </a:p>
          <a:p>
            <a:r>
              <a:rPr lang="en-US" sz="1800" dirty="0" smtClean="0"/>
              <a:t>The </a:t>
            </a:r>
            <a:r>
              <a:rPr lang="en-US" sz="1800" dirty="0"/>
              <a:t>role of professional associations and networks. </a:t>
            </a:r>
            <a:endParaRPr lang="en-US" sz="1800" dirty="0" smtClean="0"/>
          </a:p>
          <a:p>
            <a:r>
              <a:rPr lang="en-US" sz="1800" dirty="0" smtClean="0"/>
              <a:t>Career planning and professional development.</a:t>
            </a:r>
          </a:p>
          <a:p>
            <a:r>
              <a:rPr lang="en-US" sz="1800" dirty="0" smtClean="0"/>
              <a:t>Professional ethics and reflective practice</a:t>
            </a:r>
            <a:r>
              <a:rPr lang="en-US" sz="1800" dirty="0"/>
              <a:t>. </a:t>
            </a:r>
            <a:endParaRPr lang="en-US" sz="1800" dirty="0" smtClean="0"/>
          </a:p>
          <a:p>
            <a:r>
              <a:rPr lang="en-US" sz="1800" dirty="0" err="1" smtClean="0"/>
              <a:t>Reseach</a:t>
            </a:r>
            <a:r>
              <a:rPr lang="en-US" sz="1800" dirty="0" smtClean="0"/>
              <a:t> and education.</a:t>
            </a:r>
          </a:p>
          <a:p>
            <a:r>
              <a:rPr lang="en-US" sz="1800" dirty="0" smtClean="0"/>
              <a:t>Information futures: topical </a:t>
            </a:r>
            <a:r>
              <a:rPr lang="en-US" sz="1800" dirty="0"/>
              <a:t>issues relating to professional practice and the information </a:t>
            </a:r>
            <a:r>
              <a:rPr lang="en-US" sz="1800" dirty="0" smtClean="0"/>
              <a:t>industry, e.g.</a:t>
            </a:r>
          </a:p>
          <a:p>
            <a:pPr lvl="1"/>
            <a:r>
              <a:rPr lang="en-US" sz="1800" dirty="0" smtClean="0"/>
              <a:t>Open access, open data and creative commons</a:t>
            </a:r>
          </a:p>
          <a:p>
            <a:pPr lvl="1"/>
            <a:r>
              <a:rPr lang="en-US" sz="1800" dirty="0" smtClean="0"/>
              <a:t>Digital and information divides: inclusive practice and community engagement</a:t>
            </a:r>
            <a:endParaRPr lang="en-US" dirty="0" smtClean="0"/>
          </a:p>
          <a:p>
            <a:pPr marL="0" indent="0">
              <a:buNone/>
            </a:pPr>
            <a:endParaRPr lang="en-US" dirty="0" smtClean="0"/>
          </a:p>
          <a:p>
            <a:pPr marL="0" indent="0">
              <a:buNone/>
            </a:pPr>
            <a:r>
              <a:rPr lang="en-US" sz="1800" b="1" dirty="0" smtClean="0"/>
              <a:t>Fieldwork Placement</a:t>
            </a:r>
            <a:endParaRPr lang="en-US" sz="1800" b="1" dirty="0"/>
          </a:p>
          <a:p>
            <a:pPr marL="0" indent="0">
              <a:buNone/>
            </a:pPr>
            <a:r>
              <a:rPr lang="en-US" sz="1800" dirty="0" smtClean="0"/>
              <a:t>Through </a:t>
            </a:r>
            <a:r>
              <a:rPr lang="en-US" sz="1800" dirty="0"/>
              <a:t>a fieldwork placement, students gain in-depth understanding of an information </a:t>
            </a:r>
            <a:r>
              <a:rPr lang="en-US" sz="1800" dirty="0" smtClean="0"/>
              <a:t>workplace.</a:t>
            </a:r>
            <a:endParaRPr lang="en-US" sz="1800" dirty="0"/>
          </a:p>
        </p:txBody>
      </p:sp>
    </p:spTree>
    <p:extLst>
      <p:ext uri="{BB962C8B-B14F-4D97-AF65-F5344CB8AC3E}">
        <p14:creationId xmlns:p14="http://schemas.microsoft.com/office/powerpoint/2010/main" val="19780273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IT Layouts">
  <a:themeElements>
    <a:clrScheme name="Custom 1">
      <a:dk1>
        <a:sysClr val="windowText" lastClr="000000"/>
      </a:dk1>
      <a:lt1>
        <a:sysClr val="window" lastClr="FFFFFF"/>
      </a:lt1>
      <a:dk2>
        <a:srgbClr val="7030A0"/>
      </a:dk2>
      <a:lt2>
        <a:srgbClr val="EEE0F1"/>
      </a:lt2>
      <a:accent1>
        <a:srgbClr val="B13F9A"/>
      </a:accent1>
      <a:accent2>
        <a:srgbClr val="AC66BB"/>
      </a:accent2>
      <a:accent3>
        <a:srgbClr val="DE6C36"/>
      </a:accent3>
      <a:accent4>
        <a:srgbClr val="F9B639"/>
      </a:accent4>
      <a:accent5>
        <a:srgbClr val="CF6DA4"/>
      </a:accent5>
      <a:accent6>
        <a:srgbClr val="FA8D3D"/>
      </a:accent6>
      <a:hlink>
        <a:srgbClr val="C28FCC"/>
      </a:hlink>
      <a:folHlink>
        <a:srgbClr val="48245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Master with image 1">
        <a:dk1>
          <a:srgbClr val="393938"/>
        </a:dk1>
        <a:lt1>
          <a:srgbClr val="FFFFFF"/>
        </a:lt1>
        <a:dk2>
          <a:srgbClr val="393938"/>
        </a:dk2>
        <a:lt2>
          <a:srgbClr val="343333"/>
        </a:lt2>
        <a:accent1>
          <a:srgbClr val="DF8F05"/>
        </a:accent1>
        <a:accent2>
          <a:srgbClr val="939598"/>
        </a:accent2>
        <a:accent3>
          <a:srgbClr val="FFFFFF"/>
        </a:accent3>
        <a:accent4>
          <a:srgbClr val="2F2F2E"/>
        </a:accent4>
        <a:accent5>
          <a:srgbClr val="ECC6AA"/>
        </a:accent5>
        <a:accent6>
          <a:srgbClr val="858789"/>
        </a:accent6>
        <a:hlink>
          <a:srgbClr val="911C11"/>
        </a:hlink>
        <a:folHlink>
          <a:srgbClr val="00528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nash_ppt_engineering_v2">
  <a:themeElements>
    <a:clrScheme name="Master with image 1">
      <a:dk1>
        <a:srgbClr val="393938"/>
      </a:dk1>
      <a:lt1>
        <a:srgbClr val="FFFFFF"/>
      </a:lt1>
      <a:dk2>
        <a:srgbClr val="393938"/>
      </a:dk2>
      <a:lt2>
        <a:srgbClr val="343333"/>
      </a:lt2>
      <a:accent1>
        <a:srgbClr val="DF8F05"/>
      </a:accent1>
      <a:accent2>
        <a:srgbClr val="939598"/>
      </a:accent2>
      <a:accent3>
        <a:srgbClr val="FFFFFF"/>
      </a:accent3>
      <a:accent4>
        <a:srgbClr val="2F2F2E"/>
      </a:accent4>
      <a:accent5>
        <a:srgbClr val="ECC6AA"/>
      </a:accent5>
      <a:accent6>
        <a:srgbClr val="858789"/>
      </a:accent6>
      <a:hlink>
        <a:srgbClr val="911C11"/>
      </a:hlink>
      <a:folHlink>
        <a:srgbClr val="00528B"/>
      </a:folHlink>
    </a:clrScheme>
    <a:fontScheme name="Master with image">
      <a:majorFont>
        <a:latin typeface="Arial"/>
        <a:ea typeface="Arial"/>
        <a:cs typeface="Arial"/>
      </a:majorFont>
      <a:minorFont>
        <a:latin typeface="Arial"/>
        <a:ea typeface="Arial"/>
        <a:cs typeface="Arial"/>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Master with image 1">
        <a:dk1>
          <a:srgbClr val="393938"/>
        </a:dk1>
        <a:lt1>
          <a:srgbClr val="FFFFFF"/>
        </a:lt1>
        <a:dk2>
          <a:srgbClr val="393938"/>
        </a:dk2>
        <a:lt2>
          <a:srgbClr val="343333"/>
        </a:lt2>
        <a:accent1>
          <a:srgbClr val="DF8F05"/>
        </a:accent1>
        <a:accent2>
          <a:srgbClr val="939598"/>
        </a:accent2>
        <a:accent3>
          <a:srgbClr val="FFFFFF"/>
        </a:accent3>
        <a:accent4>
          <a:srgbClr val="2F2F2E"/>
        </a:accent4>
        <a:accent5>
          <a:srgbClr val="ECC6AA"/>
        </a:accent5>
        <a:accent6>
          <a:srgbClr val="858789"/>
        </a:accent6>
        <a:hlink>
          <a:srgbClr val="911C11"/>
        </a:hlink>
        <a:folHlink>
          <a:srgbClr val="00528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IT Layouts">
  <a:themeElements>
    <a:clrScheme name="Custom 1">
      <a:dk1>
        <a:sysClr val="windowText" lastClr="000000"/>
      </a:dk1>
      <a:lt1>
        <a:sysClr val="window" lastClr="FFFFFF"/>
      </a:lt1>
      <a:dk2>
        <a:srgbClr val="7030A0"/>
      </a:dk2>
      <a:lt2>
        <a:srgbClr val="EEE0F1"/>
      </a:lt2>
      <a:accent1>
        <a:srgbClr val="B13F9A"/>
      </a:accent1>
      <a:accent2>
        <a:srgbClr val="AC66BB"/>
      </a:accent2>
      <a:accent3>
        <a:srgbClr val="DE6C36"/>
      </a:accent3>
      <a:accent4>
        <a:srgbClr val="F9B639"/>
      </a:accent4>
      <a:accent5>
        <a:srgbClr val="CF6DA4"/>
      </a:accent5>
      <a:accent6>
        <a:srgbClr val="FA8D3D"/>
      </a:accent6>
      <a:hlink>
        <a:srgbClr val="C28FCC"/>
      </a:hlink>
      <a:folHlink>
        <a:srgbClr val="48245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Master with image 1">
        <a:dk1>
          <a:srgbClr val="393938"/>
        </a:dk1>
        <a:lt1>
          <a:srgbClr val="FFFFFF"/>
        </a:lt1>
        <a:dk2>
          <a:srgbClr val="393938"/>
        </a:dk2>
        <a:lt2>
          <a:srgbClr val="343333"/>
        </a:lt2>
        <a:accent1>
          <a:srgbClr val="DF8F05"/>
        </a:accent1>
        <a:accent2>
          <a:srgbClr val="939598"/>
        </a:accent2>
        <a:accent3>
          <a:srgbClr val="FFFFFF"/>
        </a:accent3>
        <a:accent4>
          <a:srgbClr val="2F2F2E"/>
        </a:accent4>
        <a:accent5>
          <a:srgbClr val="ECC6AA"/>
        </a:accent5>
        <a:accent6>
          <a:srgbClr val="858789"/>
        </a:accent6>
        <a:hlink>
          <a:srgbClr val="911C11"/>
        </a:hlink>
        <a:folHlink>
          <a:srgbClr val="00528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8140</TotalTime>
  <Words>1515</Words>
  <Application>Microsoft Office PowerPoint</Application>
  <PresentationFormat>On-screen Show (4:3)</PresentationFormat>
  <Paragraphs>180</Paragraphs>
  <Slides>23</Slides>
  <Notes>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27" baseType="lpstr">
      <vt:lpstr>FIT Layouts</vt:lpstr>
      <vt:lpstr>1_monash_ppt_engineering_v2</vt:lpstr>
      <vt:lpstr>1_FIT Layouts</vt:lpstr>
      <vt:lpstr>Visio</vt:lpstr>
      <vt:lpstr>Information and Knowledge Management Education and Research at Monash  Professor Sue McKemmish</vt:lpstr>
      <vt:lpstr>A Global University – Engaging the World</vt:lpstr>
      <vt:lpstr>Faculty of Information  Technology</vt:lpstr>
      <vt:lpstr>Master of Business Systems: Structure</vt:lpstr>
      <vt:lpstr>Master of Business Systems: Study Areas</vt:lpstr>
      <vt:lpstr>Subjects Accredited by Australian Society of Archivists and Records and Information Professionals Australasia</vt:lpstr>
      <vt:lpstr>Managing Business Records</vt:lpstr>
      <vt:lpstr>Archival Systems</vt:lpstr>
      <vt:lpstr>Professional Practice</vt:lpstr>
      <vt:lpstr>Managing Business Records: Group Assignment</vt:lpstr>
      <vt:lpstr>Online Blended Learning: Moodle Software and Monash University Lectures Online</vt:lpstr>
      <vt:lpstr>PowerPoint Presentation</vt:lpstr>
      <vt:lpstr>PowerPoint Presentation</vt:lpstr>
      <vt:lpstr>PowerPoint Presentation</vt:lpstr>
      <vt:lpstr>PowerPoint Presentation</vt:lpstr>
      <vt:lpstr>Research</vt:lpstr>
      <vt:lpstr>Education</vt:lpstr>
      <vt:lpstr>Collaborative networks</vt:lpstr>
      <vt:lpstr>Smart Health Information Portals </vt:lpstr>
      <vt:lpstr>PowerPoint Presentation</vt:lpstr>
      <vt:lpstr>PowerPoint Presentation</vt:lpstr>
      <vt:lpstr>PowerPoint Presentation</vt:lpstr>
      <vt:lpstr>Education Flagship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Frieder Seible</dc:creator>
  <cp:lastModifiedBy>sseljan</cp:lastModifiedBy>
  <cp:revision>611</cp:revision>
  <dcterms:created xsi:type="dcterms:W3CDTF">2006-08-16T00:00:00Z</dcterms:created>
  <dcterms:modified xsi:type="dcterms:W3CDTF">2013-11-07T14:38:43Z</dcterms:modified>
</cp:coreProperties>
</file>