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0"/>
  </p:notesMasterIdLst>
  <p:sldIdLst>
    <p:sldId id="256" r:id="rId2"/>
    <p:sldId id="271" r:id="rId3"/>
    <p:sldId id="257" r:id="rId4"/>
    <p:sldId id="258" r:id="rId5"/>
    <p:sldId id="260" r:id="rId6"/>
    <p:sldId id="267" r:id="rId7"/>
    <p:sldId id="261" r:id="rId8"/>
    <p:sldId id="262" r:id="rId9"/>
    <p:sldId id="264" r:id="rId10"/>
    <p:sldId id="265" r:id="rId11"/>
    <p:sldId id="275" r:id="rId12"/>
    <p:sldId id="276" r:id="rId13"/>
    <p:sldId id="266" r:id="rId14"/>
    <p:sldId id="268" r:id="rId15"/>
    <p:sldId id="273" r:id="rId16"/>
    <p:sldId id="274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0" autoAdjust="0"/>
    <p:restoredTop sz="86980" autoAdjust="0"/>
  </p:normalViewPr>
  <p:slideViewPr>
    <p:cSldViewPr>
      <p:cViewPr varScale="1">
        <p:scale>
          <a:sx n="76" d="100"/>
          <a:sy n="76" d="100"/>
        </p:scale>
        <p:origin x="-8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45A5D-B518-4A8A-90BA-C94666D5CC4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52D5C-C704-439A-A3DF-F2BFB9E10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7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52D5C-C704-439A-A3DF-F2BFB9E100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98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 access </a:t>
            </a:r>
            <a:r>
              <a:rPr lang="hr-H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Web </a:t>
            </a:r>
            <a:r>
              <a:rPr lang="hr-H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sites</a:t>
            </a:r>
            <a:r>
              <a:rPr lang="hr-H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automated programs </a:t>
            </a:r>
            <a:r>
              <a:rPr lang="hr-H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hr-H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hr-H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</a:t>
            </a:r>
            <a:r>
              <a:rPr lang="hr-HR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r-H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same time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reCAPTCHA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improves the process of digitizing books by sending words that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cannot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be read by computers to the Web in the form of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CAPTCHA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FYI: With the assistance of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reCAPTCHA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entire New York Times archive from the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1850′s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1980′s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have been completely transcribed in less than 12 months.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52D5C-C704-439A-A3DF-F2BFB9E100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50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the ESP Game does is to reframe the image labeling process as a game,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52D5C-C704-439A-A3DF-F2BFB9E100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90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poles</a:t>
            </a:r>
            <a:r>
              <a:rPr lang="hr-HR" dirty="0" smtClean="0"/>
              <a:t> 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52D5C-C704-439A-A3DF-F2BFB9E100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43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 smtClean="0"/>
              <a:t>Good</a:t>
            </a:r>
            <a:r>
              <a:rPr lang="hr-HR" baseline="0" dirty="0" smtClean="0"/>
              <a:t> </a:t>
            </a:r>
            <a:r>
              <a:rPr lang="hr-HR" baseline="0" dirty="0" err="1" smtClean="0"/>
              <a:t>starting</a:t>
            </a:r>
            <a:r>
              <a:rPr lang="hr-HR" baseline="0" dirty="0" smtClean="0"/>
              <a:t> </a:t>
            </a:r>
            <a:r>
              <a:rPr lang="hr-HR" baseline="0" dirty="0" err="1" smtClean="0"/>
              <a:t>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52D5C-C704-439A-A3DF-F2BFB9E100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44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11FE2D0-67A4-4BC9-A04C-FDF1561B250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15919C-A5B7-4CD4-8271-A1ED202DEE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E2D0-67A4-4BC9-A04C-FDF1561B250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919C-A5B7-4CD4-8271-A1ED202DE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11FE2D0-67A4-4BC9-A04C-FDF1561B250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215919C-A5B7-4CD4-8271-A1ED202DEE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E2D0-67A4-4BC9-A04C-FDF1561B250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15919C-A5B7-4CD4-8271-A1ED202DEE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E2D0-67A4-4BC9-A04C-FDF1561B250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215919C-A5B7-4CD4-8271-A1ED202DEE2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1FE2D0-67A4-4BC9-A04C-FDF1561B250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15919C-A5B7-4CD4-8271-A1ED202DEE2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1FE2D0-67A4-4BC9-A04C-FDF1561B250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15919C-A5B7-4CD4-8271-A1ED202DEE2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E2D0-67A4-4BC9-A04C-FDF1561B250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15919C-A5B7-4CD4-8271-A1ED202DE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E2D0-67A4-4BC9-A04C-FDF1561B250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15919C-A5B7-4CD4-8271-A1ED202DE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E2D0-67A4-4BC9-A04C-FDF1561B250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15919C-A5B7-4CD4-8271-A1ED202DEE2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11FE2D0-67A4-4BC9-A04C-FDF1561B250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215919C-A5B7-4CD4-8271-A1ED202DEE2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1FE2D0-67A4-4BC9-A04C-FDF1561B250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15919C-A5B7-4CD4-8271-A1ED202DEE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268760"/>
            <a:ext cx="6477000" cy="1828800"/>
          </a:xfrm>
        </p:spPr>
        <p:txBody>
          <a:bodyPr/>
          <a:lstStyle/>
          <a:p>
            <a:pPr hangingPunct="0"/>
            <a:r>
              <a:rPr lang="hr-HR" b="1" dirty="0" err="1"/>
              <a:t>Crowdsourcing</a:t>
            </a:r>
            <a:r>
              <a:rPr lang="hr-HR" b="1" dirty="0"/>
              <a:t> </a:t>
            </a:r>
            <a:r>
              <a:rPr lang="hr-HR" b="1" dirty="0" err="1"/>
              <a:t>digital</a:t>
            </a:r>
            <a:r>
              <a:rPr lang="hr-HR" b="1" dirty="0"/>
              <a:t> </a:t>
            </a:r>
            <a:r>
              <a:rPr lang="hr-HR" b="1" dirty="0" err="1"/>
              <a:t>cultural</a:t>
            </a:r>
            <a:r>
              <a:rPr lang="hr-HR" b="1" dirty="0"/>
              <a:t> </a:t>
            </a:r>
            <a:r>
              <a:rPr lang="hr-HR" b="1" dirty="0" err="1"/>
              <a:t>heritage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altLang="en-US" sz="2400" b="1" dirty="0" smtClean="0">
                <a:latin typeface="Arial" pitchFamily="34" charset="0"/>
                <a:cs typeface="Arial" panose="020B0604020202020204" pitchFamily="34" charset="0"/>
              </a:rPr>
              <a:t>Zagreb,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6-8 November 2013</a:t>
            </a:r>
            <a:r>
              <a:rPr lang="en-GB" sz="2400" dirty="0"/>
              <a:t> </a:t>
            </a:r>
            <a:endParaRPr lang="hr-HR" altLang="en-US" sz="2400" dirty="0"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165304"/>
            <a:ext cx="2411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altLang="en-US" sz="2400" b="1" dirty="0" err="1" smtClean="0">
                <a:solidFill>
                  <a:srgbClr val="FFFFFF"/>
                </a:solidFill>
                <a:latin typeface="Arial" pitchFamily="34" charset="0"/>
              </a:rPr>
              <a:t>INFuture2013</a:t>
            </a:r>
            <a:endParaRPr lang="en-US" sz="24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63688" y="3777261"/>
            <a:ext cx="712879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en-US" sz="2000" dirty="0" smtClean="0">
                <a:latin typeface="Arial" pitchFamily="34" charset="0"/>
              </a:rPr>
              <a:t>Goran </a:t>
            </a:r>
            <a:r>
              <a:rPr lang="hr-HR" altLang="en-US" sz="2000" dirty="0">
                <a:latin typeface="Arial" pitchFamily="34" charset="0"/>
              </a:rPr>
              <a:t>Zlodi, </a:t>
            </a:r>
            <a:r>
              <a:rPr lang="hr-HR" altLang="en-US" sz="2000" dirty="0" smtClean="0">
                <a:latin typeface="Arial" pitchFamily="34" charset="0"/>
              </a:rPr>
              <a:t>Tomislav Ivanjko</a:t>
            </a:r>
            <a:endParaRPr lang="hr-HR" altLang="en-US" sz="2000" dirty="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Arial" pitchFamily="34" charset="0"/>
              </a:rPr>
              <a:t>Faculty of Humanities and Social Sciences, Zagreb University</a:t>
            </a:r>
          </a:p>
        </p:txBody>
      </p:sp>
    </p:spTree>
    <p:extLst>
      <p:ext uri="{BB962C8B-B14F-4D97-AF65-F5344CB8AC3E}">
        <p14:creationId xmlns:p14="http://schemas.microsoft.com/office/powerpoint/2010/main" val="120933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</a:t>
            </a:r>
            <a:r>
              <a:rPr lang="en-GB" dirty="0" err="1" smtClean="0"/>
              <a:t>rowdsourcing</a:t>
            </a:r>
            <a:r>
              <a:rPr lang="en-GB" dirty="0" smtClean="0"/>
              <a:t> </a:t>
            </a:r>
            <a:r>
              <a:rPr lang="en-GB" dirty="0"/>
              <a:t>taxonomy </a:t>
            </a:r>
            <a:r>
              <a:rPr lang="hr-HR" dirty="0" smtClean="0"/>
              <a:t>as a </a:t>
            </a:r>
            <a:r>
              <a:rPr lang="en-GB" dirty="0" smtClean="0"/>
              <a:t>framework </a:t>
            </a:r>
            <a:r>
              <a:rPr lang="en-GB" dirty="0"/>
              <a:t>for the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90"/>
          <a:stretch/>
        </p:blipFill>
        <p:spPr bwMode="auto">
          <a:xfrm>
            <a:off x="1259632" y="1603587"/>
            <a:ext cx="6566626" cy="469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630932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http://</a:t>
            </a:r>
            <a:r>
              <a:rPr lang="en-US" dirty="0" err="1"/>
              <a:t>www.crowdsourcing.org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4482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/>
              <a:t>C</a:t>
            </a:r>
            <a:r>
              <a:rPr lang="en-GB" sz="3200" b="1" dirty="0" err="1"/>
              <a:t>rowdsourcing</a:t>
            </a:r>
            <a:r>
              <a:rPr lang="en-GB" sz="3200" b="1" dirty="0"/>
              <a:t> </a:t>
            </a:r>
            <a:r>
              <a:rPr lang="hr-HR" sz="3200" b="1" dirty="0" err="1" smtClean="0"/>
              <a:t>taxonomy</a:t>
            </a:r>
            <a:r>
              <a:rPr lang="hr-HR" sz="3200" b="1" dirty="0" smtClean="0"/>
              <a:t> </a:t>
            </a:r>
            <a:r>
              <a:rPr lang="en-US" sz="3200" b="1" dirty="0" err="1" smtClean="0"/>
              <a:t>categorising</a:t>
            </a:r>
            <a:r>
              <a:rPr lang="en-US" sz="3200" b="1" dirty="0" smtClean="0"/>
              <a:t> </a:t>
            </a:r>
            <a:r>
              <a:rPr lang="en-US" sz="3200" b="1" dirty="0"/>
              <a:t>the field in six different </a:t>
            </a:r>
            <a:r>
              <a:rPr lang="en-US" sz="3200" b="1" dirty="0" smtClean="0"/>
              <a:t>areas</a:t>
            </a:r>
            <a:r>
              <a:rPr lang="hr-HR" sz="3200" b="1" dirty="0" smtClean="0"/>
              <a:t> ...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hangingPunct="0"/>
            <a:r>
              <a:rPr lang="en-GB" b="1" dirty="0" err="1"/>
              <a:t>crowdfunding</a:t>
            </a:r>
            <a:r>
              <a:rPr lang="en-GB" dirty="0"/>
              <a:t> – financial contributions from online investors, sponsors or donors </a:t>
            </a:r>
            <a:endParaRPr lang="hr-HR" dirty="0" smtClean="0"/>
          </a:p>
          <a:p>
            <a:pPr lvl="0" hangingPunct="0"/>
            <a:r>
              <a:rPr lang="en-GB" b="1" dirty="0" smtClean="0"/>
              <a:t>crowd </a:t>
            </a:r>
            <a:r>
              <a:rPr lang="en-GB" b="1" dirty="0"/>
              <a:t>creativity</a:t>
            </a:r>
            <a:r>
              <a:rPr lang="en-GB" dirty="0"/>
              <a:t> – tapping of creative talent pools to design and develop original art, media or content (e.g. </a:t>
            </a:r>
            <a:r>
              <a:rPr lang="en-GB" dirty="0" err="1" smtClean="0"/>
              <a:t>istockphoto.com</a:t>
            </a:r>
            <a:r>
              <a:rPr lang="hr-HR" dirty="0" smtClean="0"/>
              <a:t>)</a:t>
            </a:r>
            <a:r>
              <a:rPr lang="en-GB" dirty="0" smtClean="0"/>
              <a:t> </a:t>
            </a:r>
            <a:endParaRPr lang="hr-HR" dirty="0" smtClean="0"/>
          </a:p>
          <a:p>
            <a:pPr lvl="0" hangingPunct="0"/>
            <a:r>
              <a:rPr lang="en-GB" b="1" dirty="0" smtClean="0"/>
              <a:t>distributed </a:t>
            </a:r>
            <a:r>
              <a:rPr lang="en-GB" b="1" dirty="0"/>
              <a:t>knowledge</a:t>
            </a:r>
            <a:r>
              <a:rPr lang="en-GB" dirty="0"/>
              <a:t> – development of knowledge assets or information resources from a distributed pool of contributors (e.g. </a:t>
            </a:r>
            <a:r>
              <a:rPr lang="en-GB" dirty="0" err="1"/>
              <a:t>GalaxyZoo</a:t>
            </a:r>
            <a:r>
              <a:rPr lang="en-GB" dirty="0"/>
              <a:t>, </a:t>
            </a:r>
            <a:r>
              <a:rPr lang="en-GB" dirty="0" err="1"/>
              <a:t>openbuildings.com</a:t>
            </a:r>
            <a:r>
              <a:rPr lang="en-GB" dirty="0"/>
              <a:t>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43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 smtClean="0"/>
              <a:t>...C</a:t>
            </a:r>
            <a:r>
              <a:rPr lang="en-GB" sz="3200" b="1" dirty="0" err="1"/>
              <a:t>rowdsourcing</a:t>
            </a:r>
            <a:r>
              <a:rPr lang="en-GB" sz="3200" b="1" dirty="0"/>
              <a:t> </a:t>
            </a:r>
            <a:r>
              <a:rPr lang="hr-HR" sz="3200" b="1" dirty="0" err="1"/>
              <a:t>taxonomy</a:t>
            </a:r>
            <a:r>
              <a:rPr lang="hr-HR" sz="3200" b="1" dirty="0"/>
              <a:t> </a:t>
            </a:r>
            <a:r>
              <a:rPr lang="en-US" sz="3200" b="1" dirty="0" err="1"/>
              <a:t>categorising</a:t>
            </a:r>
            <a:r>
              <a:rPr lang="en-US" sz="3200" b="1" dirty="0"/>
              <a:t> the field in six different areas</a:t>
            </a:r>
            <a:r>
              <a:rPr lang="hr-HR" sz="3200" b="1" dirty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hangingPunct="0"/>
            <a:r>
              <a:rPr lang="en-GB" b="1" dirty="0"/>
              <a:t>cloud labour</a:t>
            </a:r>
            <a:r>
              <a:rPr lang="en-GB" dirty="0"/>
              <a:t> – leveraging of a distributed virtual labour pool </a:t>
            </a:r>
            <a:r>
              <a:rPr lang="en-GB" dirty="0" smtClean="0"/>
              <a:t>available </a:t>
            </a:r>
            <a:r>
              <a:rPr lang="en-GB" dirty="0"/>
              <a:t>on-demand to fulfil a range of tasks from simple to complex (e.g. </a:t>
            </a:r>
            <a:r>
              <a:rPr lang="en-GB" dirty="0" err="1" smtClean="0"/>
              <a:t>AmazonMechanicalTurk</a:t>
            </a:r>
            <a:r>
              <a:rPr lang="en-GB" dirty="0" smtClean="0"/>
              <a:t>)</a:t>
            </a:r>
            <a:endParaRPr lang="en-US" b="1" dirty="0"/>
          </a:p>
          <a:p>
            <a:pPr lvl="0" hangingPunct="0"/>
            <a:r>
              <a:rPr lang="en-GB" b="1" dirty="0"/>
              <a:t>open innovation – </a:t>
            </a:r>
            <a:r>
              <a:rPr lang="en-GB" dirty="0"/>
              <a:t>use of sources outside of the entity or group to generate, develop and implement ideas (e.g. </a:t>
            </a:r>
            <a:r>
              <a:rPr lang="en-GB" dirty="0" err="1" smtClean="0"/>
              <a:t>challengepost.com</a:t>
            </a:r>
            <a:r>
              <a:rPr lang="en-GB" dirty="0" smtClean="0"/>
              <a:t>)</a:t>
            </a:r>
            <a:endParaRPr lang="en-US" b="1" dirty="0"/>
          </a:p>
          <a:p>
            <a:pPr lvl="0" hangingPunct="0"/>
            <a:r>
              <a:rPr lang="en-GB" b="1" dirty="0"/>
              <a:t>tools – </a:t>
            </a:r>
            <a:r>
              <a:rPr lang="en-GB" dirty="0"/>
              <a:t>applications, platforms and tools that support collaboration, communication and sharing among distributed groups of people (e.g. </a:t>
            </a:r>
            <a:r>
              <a:rPr lang="en-GB" dirty="0" err="1"/>
              <a:t>socialvibe.com</a:t>
            </a:r>
            <a:r>
              <a:rPr lang="en-GB" dirty="0"/>
              <a:t>, </a:t>
            </a:r>
            <a:r>
              <a:rPr lang="en-GB" dirty="0" err="1"/>
              <a:t>bigdoor.com</a:t>
            </a:r>
            <a:r>
              <a:rPr lang="en-GB" dirty="0"/>
              <a:t>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67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000" dirty="0" smtClean="0"/>
              <a:t>F</a:t>
            </a:r>
            <a:r>
              <a:rPr lang="en-GB" sz="4000" dirty="0" smtClean="0"/>
              <a:t>our </a:t>
            </a:r>
            <a:r>
              <a:rPr lang="en-GB" sz="4000" dirty="0"/>
              <a:t>models based on public participation in cultural institutions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496944" cy="4495800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contributory</a:t>
            </a:r>
            <a:r>
              <a:rPr lang="en-GB" sz="2400" dirty="0" smtClean="0"/>
              <a:t> </a:t>
            </a:r>
            <a:r>
              <a:rPr lang="en-GB" sz="2400" dirty="0" smtClean="0"/>
              <a:t>projects</a:t>
            </a:r>
            <a:r>
              <a:rPr lang="hr-HR" sz="2400" dirty="0" smtClean="0"/>
              <a:t> - </a:t>
            </a:r>
            <a:r>
              <a:rPr lang="en-GB" sz="2400" dirty="0"/>
              <a:t>visitors are solicited to provide limited </a:t>
            </a:r>
            <a:r>
              <a:rPr lang="en-GB" sz="2400" dirty="0" smtClean="0"/>
              <a:t>objects</a:t>
            </a:r>
            <a:r>
              <a:rPr lang="en-GB" sz="2400" dirty="0"/>
              <a:t>, actions, or ideas to an institutionally controlled process</a:t>
            </a:r>
            <a:endParaRPr lang="hr-HR" sz="2400" dirty="0" smtClean="0"/>
          </a:p>
          <a:p>
            <a:r>
              <a:rPr lang="en-GB" sz="2400" b="1" dirty="0" smtClean="0"/>
              <a:t>collaborative</a:t>
            </a:r>
            <a:r>
              <a:rPr lang="en-GB" sz="2400" dirty="0" smtClean="0"/>
              <a:t> </a:t>
            </a:r>
            <a:r>
              <a:rPr lang="en-GB" sz="2400" dirty="0" smtClean="0"/>
              <a:t>projects</a:t>
            </a:r>
            <a:r>
              <a:rPr lang="hr-HR" sz="2400" dirty="0" smtClean="0"/>
              <a:t> - </a:t>
            </a:r>
            <a:r>
              <a:rPr lang="en-US" sz="2400" dirty="0"/>
              <a:t>where visitors are invited to serve as active partners in the creation of institutional projects </a:t>
            </a:r>
            <a:r>
              <a:rPr lang="en-US" sz="2400" dirty="0" smtClean="0"/>
              <a:t>controlled </a:t>
            </a:r>
            <a:r>
              <a:rPr lang="en-US" sz="2400" dirty="0"/>
              <a:t>by the institution</a:t>
            </a:r>
            <a:endParaRPr lang="hr-HR" sz="2400" dirty="0" smtClean="0"/>
          </a:p>
          <a:p>
            <a:r>
              <a:rPr lang="en-GB" sz="2400" b="1" dirty="0" smtClean="0"/>
              <a:t>co-creative</a:t>
            </a:r>
            <a:r>
              <a:rPr lang="en-GB" sz="2400" dirty="0" smtClean="0"/>
              <a:t> </a:t>
            </a:r>
            <a:r>
              <a:rPr lang="en-GB" sz="2400" dirty="0" smtClean="0"/>
              <a:t>projects</a:t>
            </a:r>
            <a:r>
              <a:rPr lang="hr-HR" sz="2400" dirty="0" smtClean="0"/>
              <a:t> - </a:t>
            </a:r>
            <a:r>
              <a:rPr lang="en-GB" sz="2400" dirty="0"/>
              <a:t>community members work together with institutional staff members from the beginning to define the project’s goals and to generate the program or exhibit based on community interests</a:t>
            </a:r>
            <a:endParaRPr lang="hr-HR" sz="2400" dirty="0" smtClean="0"/>
          </a:p>
          <a:p>
            <a:r>
              <a:rPr lang="en-GB" sz="2400" b="1" dirty="0" smtClean="0"/>
              <a:t>hosted </a:t>
            </a:r>
            <a:r>
              <a:rPr lang="en-GB" sz="2400" b="1" dirty="0" smtClean="0"/>
              <a:t>project</a:t>
            </a:r>
            <a:r>
              <a:rPr lang="hr-HR" sz="2400" b="1" dirty="0" smtClean="0"/>
              <a:t> </a:t>
            </a:r>
            <a:r>
              <a:rPr lang="hr-HR" sz="2400" dirty="0" smtClean="0"/>
              <a:t>- i</a:t>
            </a:r>
            <a:r>
              <a:rPr lang="en-GB" sz="2400" dirty="0" smtClean="0"/>
              <a:t>institution </a:t>
            </a:r>
            <a:r>
              <a:rPr lang="en-GB" sz="2400" dirty="0"/>
              <a:t>turns over a portion of its facilities and/or resources to present programs developed and implemented by public groups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63490" y="6390620"/>
            <a:ext cx="4528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/>
              <a:t>(</a:t>
            </a:r>
            <a:r>
              <a:rPr lang="en-GB" b="1" dirty="0"/>
              <a:t>Simon, N</a:t>
            </a:r>
            <a:r>
              <a:rPr lang="en-GB" b="1" dirty="0" smtClean="0"/>
              <a:t>., </a:t>
            </a:r>
            <a:r>
              <a:rPr lang="hr-HR" b="1" dirty="0" err="1" smtClean="0"/>
              <a:t>2010</a:t>
            </a:r>
            <a:r>
              <a:rPr lang="en-GB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4745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</a:t>
            </a:r>
            <a:r>
              <a:rPr lang="en-GB" dirty="0" err="1" smtClean="0"/>
              <a:t>odels</a:t>
            </a:r>
            <a:r>
              <a:rPr lang="en-GB" dirty="0" smtClean="0"/>
              <a:t> </a:t>
            </a:r>
            <a:r>
              <a:rPr lang="en-GB" dirty="0"/>
              <a:t>of </a:t>
            </a:r>
            <a:r>
              <a:rPr lang="en-GB" dirty="0" smtClean="0"/>
              <a:t>participation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en-GB" dirty="0" smtClean="0"/>
              <a:t>crowdsourcing </a:t>
            </a:r>
            <a:r>
              <a:rPr lang="en-GB" dirty="0" smtClean="0"/>
              <a:t>activities</a:t>
            </a:r>
            <a:r>
              <a:rPr lang="hr-HR" dirty="0" smtClean="0"/>
              <a:t> 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hangingPunct="0"/>
            <a:r>
              <a:rPr lang="en-GB" b="1" dirty="0"/>
              <a:t>tagging</a:t>
            </a:r>
            <a:r>
              <a:rPr lang="en-GB" dirty="0"/>
              <a:t> – applying unstructured labels to individual objects</a:t>
            </a:r>
            <a:endParaRPr lang="en-US" b="1" dirty="0"/>
          </a:p>
          <a:p>
            <a:pPr lvl="0" hangingPunct="0"/>
            <a:r>
              <a:rPr lang="en-GB" b="1" dirty="0"/>
              <a:t>debunking</a:t>
            </a:r>
            <a:r>
              <a:rPr lang="en-GB" dirty="0"/>
              <a:t>  - flagging content for review and/or researching and providing corrections</a:t>
            </a:r>
            <a:endParaRPr lang="en-US" b="1" dirty="0"/>
          </a:p>
          <a:p>
            <a:pPr lvl="0" hangingPunct="0"/>
            <a:r>
              <a:rPr lang="en-GB" b="1" dirty="0"/>
              <a:t>linking </a:t>
            </a:r>
            <a:r>
              <a:rPr lang="en-GB" dirty="0"/>
              <a:t>- linking objects with other objects, objects to subject authorities, objects to related media or websites;</a:t>
            </a:r>
            <a:endParaRPr lang="en-US" b="1" dirty="0"/>
          </a:p>
          <a:p>
            <a:pPr lvl="0" hangingPunct="0"/>
            <a:r>
              <a:rPr lang="en-GB" b="1" dirty="0"/>
              <a:t>categorising</a:t>
            </a:r>
            <a:r>
              <a:rPr lang="en-GB" dirty="0"/>
              <a:t> - applying structured labels to a group of objects, collecting sets of objects or guessing the label for or relationship between presented set of </a:t>
            </a:r>
            <a:r>
              <a:rPr lang="en-GB" dirty="0" smtClean="0"/>
              <a:t>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671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...M</a:t>
            </a:r>
            <a:r>
              <a:rPr lang="en-GB" dirty="0" err="1" smtClean="0"/>
              <a:t>odels</a:t>
            </a:r>
            <a:r>
              <a:rPr lang="en-GB" dirty="0" smtClean="0"/>
              <a:t> </a:t>
            </a:r>
            <a:r>
              <a:rPr lang="en-GB" dirty="0"/>
              <a:t>of </a:t>
            </a:r>
            <a:r>
              <a:rPr lang="en-GB" dirty="0" smtClean="0"/>
              <a:t>participation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en-GB" dirty="0" smtClean="0"/>
              <a:t>crowdsourcing </a:t>
            </a:r>
            <a:r>
              <a:rPr lang="en-GB" dirty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hangingPunct="0"/>
            <a:r>
              <a:rPr lang="en-GB" b="1" dirty="0" smtClean="0"/>
              <a:t>stating </a:t>
            </a:r>
            <a:r>
              <a:rPr lang="en-GB" b="1" dirty="0"/>
              <a:t>preferences</a:t>
            </a:r>
            <a:r>
              <a:rPr lang="en-GB" dirty="0"/>
              <a:t> - choosing between two objects or voting on or 'liking' content</a:t>
            </a:r>
            <a:endParaRPr lang="en-US" b="1" dirty="0"/>
          </a:p>
          <a:p>
            <a:pPr lvl="0" hangingPunct="0"/>
            <a:r>
              <a:rPr lang="en-GB" b="1" dirty="0"/>
              <a:t>recording a personal story – </a:t>
            </a:r>
            <a:r>
              <a:rPr lang="en-GB" dirty="0"/>
              <a:t>contextualising details by providing subjective oral histories or eyewitness accounts (gives opportunities for different, parallel or even opposite stories)</a:t>
            </a:r>
            <a:endParaRPr lang="en-US" b="1" dirty="0"/>
          </a:p>
          <a:p>
            <a:pPr lvl="0" hangingPunct="0"/>
            <a:r>
              <a:rPr lang="en-GB" b="1" dirty="0"/>
              <a:t>creative responses</a:t>
            </a:r>
            <a:r>
              <a:rPr lang="en-GB" dirty="0"/>
              <a:t> - writing an interesting fake history for a known object or purpose of a mystery objects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06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</a:t>
            </a:r>
            <a:r>
              <a:rPr lang="en-US" dirty="0" err="1" smtClean="0"/>
              <a:t>angible</a:t>
            </a:r>
            <a:r>
              <a:rPr lang="en-US" dirty="0" smtClean="0"/>
              <a:t> </a:t>
            </a:r>
            <a:r>
              <a:rPr lang="en-US" dirty="0"/>
              <a:t>outcomes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7022588"/>
              </p:ext>
            </p:extLst>
          </p:nvPr>
        </p:nvGraphicFramePr>
        <p:xfrm>
          <a:off x="827584" y="2636912"/>
          <a:ext cx="6840760" cy="3456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2560"/>
                <a:gridCol w="4818200"/>
              </a:tblGrid>
              <a:tr h="246884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Crowdsourcing type</a:t>
                      </a:r>
                      <a:endParaRPr lang="en-US" sz="14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Sort definition </a:t>
                      </a:r>
                      <a:endParaRPr lang="en-US" sz="1400" b="1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</a:tr>
              <a:tr h="4937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Correction and Transcription Task</a:t>
                      </a:r>
                      <a:endParaRPr lang="en-US" sz="14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Inviting users to correct and/or transcribe outputs of digitisation processes.</a:t>
                      </a:r>
                      <a:endParaRPr lang="en-US" sz="1400" b="1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</a:tr>
              <a:tr h="4937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Contextualisation</a:t>
                      </a:r>
                      <a:endParaRPr lang="en-US" sz="14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Adding contextual knowledge to objects, e.g. by telling stories or writing articles/wiki pages with contextual data. </a:t>
                      </a:r>
                      <a:endParaRPr lang="en-US" sz="1400" b="1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</a:tr>
              <a:tr h="4937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Complementing</a:t>
                      </a:r>
                      <a:endParaRPr lang="en-US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Collection</a:t>
                      </a:r>
                      <a:endParaRPr lang="en-US" sz="14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Active pursuit of additional objects to be included in a (Web)exhibit or collection. </a:t>
                      </a:r>
                      <a:endParaRPr lang="en-US" sz="1400" b="1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</a:tr>
              <a:tr h="4937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Classification</a:t>
                      </a:r>
                      <a:endParaRPr lang="en-US" sz="14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Gathering descriptive metadata related to objects in collection. Social tagging is a well-known example. </a:t>
                      </a:r>
                      <a:endParaRPr lang="en-US" sz="1400" b="1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</a:tr>
              <a:tr h="4937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Co-</a:t>
                      </a:r>
                      <a:r>
                        <a:rPr lang="en-GB" sz="1400" dirty="0" err="1">
                          <a:effectLst/>
                        </a:rPr>
                        <a:t>curation</a:t>
                      </a:r>
                      <a:endParaRPr lang="en-US" sz="14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Using inspiration/expertise of non-professional curators to create (Web)exhibits. </a:t>
                      </a:r>
                      <a:endParaRPr lang="en-US" sz="1400" b="1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</a:tr>
              <a:tr h="740654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Crowdfunding</a:t>
                      </a:r>
                      <a:endParaRPr lang="en-US" sz="14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Collective cooperation of people who pool their money and other resources together to support efforts initiated by others.</a:t>
                      </a:r>
                      <a:endParaRPr lang="en-US" sz="14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15277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P</a:t>
            </a:r>
            <a:r>
              <a:rPr lang="en-US" sz="2000" dirty="0" err="1" smtClean="0"/>
              <a:t>erspective</a:t>
            </a:r>
            <a:r>
              <a:rPr lang="en-US" sz="2000" dirty="0" smtClean="0"/>
              <a:t> </a:t>
            </a:r>
            <a:r>
              <a:rPr lang="en-US" sz="2000" dirty="0"/>
              <a:t>of tangible outcomes, i.e. how can different crowdsourcing types contribute to the working practices and what can different initiatives offer as real </a:t>
            </a:r>
            <a:r>
              <a:rPr lang="en-US" sz="2000" dirty="0" smtClean="0"/>
              <a:t>outcomes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623731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/>
              <a:t>(</a:t>
            </a:r>
            <a:r>
              <a:rPr lang="en-GB" dirty="0" err="1"/>
              <a:t>Oomen</a:t>
            </a:r>
            <a:r>
              <a:rPr lang="en-GB" dirty="0"/>
              <a:t> and Arroyo (2011)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88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Conclusion..</a:t>
            </a:r>
            <a:r>
              <a:rPr lang="hr-HR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advantages in implementing crowdsourcing services and projects within cultural heritage sector</a:t>
            </a:r>
          </a:p>
          <a:p>
            <a:r>
              <a:rPr lang="en-US" dirty="0" smtClean="0"/>
              <a:t>added value for institutions is strengthening the relations with end users and getting more precise insight in user’s needs</a:t>
            </a:r>
          </a:p>
          <a:p>
            <a:r>
              <a:rPr lang="en-US" dirty="0" smtClean="0"/>
              <a:t>persons involved in crowdsourcing also find value in contributing to cultural heritage research and enrichment of their cultural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014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r>
              <a:rPr lang="hr-HR" dirty="0" err="1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new way of partnership in digital environment it is necessary to continuously improve mechanisms of collaboration to achieve desired level of trustworthiness and quality of added </a:t>
            </a:r>
            <a:r>
              <a:rPr lang="en-US" dirty="0" smtClean="0"/>
              <a:t>content</a:t>
            </a:r>
            <a:endParaRPr lang="hr-HR" dirty="0" smtClean="0"/>
          </a:p>
          <a:p>
            <a:r>
              <a:rPr lang="hr-HR" dirty="0" err="1" smtClean="0"/>
              <a:t>new</a:t>
            </a:r>
            <a:r>
              <a:rPr lang="hr-HR" dirty="0" smtClean="0"/>
              <a:t> </a:t>
            </a:r>
            <a:r>
              <a:rPr lang="hr-HR" dirty="0" err="1" smtClean="0"/>
              <a:t>user</a:t>
            </a:r>
            <a:r>
              <a:rPr lang="hr-HR" dirty="0" smtClean="0"/>
              <a:t>-</a:t>
            </a:r>
            <a:r>
              <a:rPr lang="hr-HR" dirty="0" err="1" smtClean="0"/>
              <a:t>generated</a:t>
            </a:r>
            <a:r>
              <a:rPr lang="hr-HR" dirty="0" smtClean="0"/>
              <a:t> (meta)</a:t>
            </a:r>
            <a:r>
              <a:rPr lang="hr-HR" dirty="0" err="1" smtClean="0"/>
              <a:t>data</a:t>
            </a:r>
            <a:r>
              <a:rPr lang="hr-HR" dirty="0" smtClean="0"/>
              <a:t> </a:t>
            </a:r>
            <a:r>
              <a:rPr lang="hr-HR" dirty="0" err="1" smtClean="0"/>
              <a:t>sets</a:t>
            </a:r>
            <a:r>
              <a:rPr lang="hr-HR" dirty="0" smtClean="0"/>
              <a:t>! </a:t>
            </a:r>
          </a:p>
          <a:p>
            <a:r>
              <a:rPr lang="en-US" dirty="0"/>
              <a:t>origin of data will have to be clearly labeled so that user created data is easily differentiated from data created by heritage professionals</a:t>
            </a:r>
          </a:p>
        </p:txBody>
      </p:sp>
    </p:spTree>
    <p:extLst>
      <p:ext uri="{BB962C8B-B14F-4D97-AF65-F5344CB8AC3E}">
        <p14:creationId xmlns:p14="http://schemas.microsoft.com/office/powerpoint/2010/main" val="213380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discussion</a:t>
            </a:r>
            <a:r>
              <a:rPr lang="hr-HR" sz="3200" dirty="0" smtClean="0"/>
              <a:t> on </a:t>
            </a:r>
            <a:r>
              <a:rPr lang="en-US" sz="3200" dirty="0" smtClean="0"/>
              <a:t>crowdsourcing and related term</a:t>
            </a:r>
            <a:r>
              <a:rPr lang="hr-HR" sz="3200" dirty="0" err="1" smtClean="0"/>
              <a:t>inology</a:t>
            </a:r>
            <a:endParaRPr lang="en-US" sz="3200" dirty="0" smtClean="0"/>
          </a:p>
          <a:p>
            <a:r>
              <a:rPr lang="en-US" sz="3200" dirty="0" smtClean="0"/>
              <a:t>differentiation between related terms</a:t>
            </a:r>
          </a:p>
          <a:p>
            <a:r>
              <a:rPr lang="en-US" sz="3200" dirty="0" smtClean="0"/>
              <a:t>discussing framework of </a:t>
            </a:r>
            <a:r>
              <a:rPr lang="en-US" sz="3200" dirty="0"/>
              <a:t>crowdsourcing </a:t>
            </a:r>
            <a:r>
              <a:rPr lang="en-US" sz="3200" dirty="0" smtClean="0"/>
              <a:t>use in cultural heritage sector</a:t>
            </a:r>
            <a:endParaRPr lang="hr-HR" sz="3200" dirty="0" smtClean="0"/>
          </a:p>
          <a:p>
            <a:r>
              <a:rPr lang="en-US" sz="3200" dirty="0" smtClean="0"/>
              <a:t>benefits for heritage</a:t>
            </a:r>
            <a:r>
              <a:rPr lang="hr-HR" sz="3200" dirty="0" smtClean="0"/>
              <a:t> </a:t>
            </a:r>
            <a:r>
              <a:rPr lang="en-US" sz="3200" dirty="0" smtClean="0"/>
              <a:t>institutions and benefits for users</a:t>
            </a:r>
          </a:p>
          <a:p>
            <a:r>
              <a:rPr lang="en-US" sz="3200" dirty="0" smtClean="0"/>
              <a:t>still opened 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70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Field of Collective intelligence </a:t>
            </a:r>
            <a:r>
              <a:rPr lang="hr-HR" sz="4000" dirty="0" err="1" smtClean="0"/>
              <a:t>and</a:t>
            </a:r>
            <a:r>
              <a:rPr lang="hr-HR" sz="4000" dirty="0" smtClean="0"/>
              <a:t> </a:t>
            </a:r>
            <a:r>
              <a:rPr lang="hr-HR" sz="4000" dirty="0" err="1" smtClean="0"/>
              <a:t>r</a:t>
            </a:r>
            <a:r>
              <a:rPr lang="hr-HR" sz="4000" dirty="0" err="1" smtClean="0"/>
              <a:t>elated</a:t>
            </a:r>
            <a:r>
              <a:rPr lang="hr-HR" sz="4000" dirty="0" smtClean="0"/>
              <a:t> </a:t>
            </a:r>
            <a:r>
              <a:rPr lang="hr-HR" sz="4000" dirty="0" err="1" smtClean="0"/>
              <a:t>terms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5960104"/>
            <a:ext cx="8441432" cy="506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(</a:t>
            </a:r>
            <a:r>
              <a:rPr lang="hr-HR" sz="2400" dirty="0" err="1" smtClean="0"/>
              <a:t>Bederson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Quinn</a:t>
            </a:r>
            <a:r>
              <a:rPr lang="hr-HR" sz="2400" dirty="0" smtClean="0"/>
              <a:t>, </a:t>
            </a:r>
            <a:r>
              <a:rPr lang="hr-HR" sz="2400" dirty="0" err="1" smtClean="0"/>
              <a:t>2011</a:t>
            </a:r>
            <a:r>
              <a:rPr lang="hr-HR" sz="2400" dirty="0" smtClean="0"/>
              <a:t>.)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08379"/>
            <a:ext cx="3808635" cy="426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384699" y="2276872"/>
            <a:ext cx="4651797" cy="32403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Human computation</a:t>
            </a:r>
          </a:p>
          <a:p>
            <a:r>
              <a:rPr lang="en-US" dirty="0" smtClean="0"/>
              <a:t>Social computing </a:t>
            </a:r>
          </a:p>
          <a:p>
            <a:r>
              <a:rPr lang="en-US" dirty="0" smtClean="0"/>
              <a:t>Crowdsourcing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hr-HR" dirty="0" smtClean="0"/>
              <a:t>    </a:t>
            </a:r>
            <a:r>
              <a:rPr lang="en-US" dirty="0" smtClean="0"/>
              <a:t>All depend on group of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en-US" dirty="0" smtClean="0"/>
              <a:t>participants!</a:t>
            </a:r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23928" y="1772816"/>
            <a:ext cx="5472608" cy="7920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Field of Collective intelligence:</a:t>
            </a:r>
          </a:p>
        </p:txBody>
      </p:sp>
    </p:spTree>
    <p:extLst>
      <p:ext uri="{BB962C8B-B14F-4D97-AF65-F5344CB8AC3E}">
        <p14:creationId xmlns:p14="http://schemas.microsoft.com/office/powerpoint/2010/main" val="317791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Human </a:t>
            </a:r>
            <a:r>
              <a:rPr lang="hr-HR" dirty="0" err="1" smtClean="0"/>
              <a:t>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754048"/>
            <a:ext cx="8153400" cy="4495800"/>
          </a:xfrm>
        </p:spPr>
        <p:txBody>
          <a:bodyPr/>
          <a:lstStyle/>
          <a:p>
            <a:r>
              <a:rPr lang="en-US" sz="2600" dirty="0"/>
              <a:t>“…a paradigm for utilizing human processing power to solve problems that computers cannot yet solve.” </a:t>
            </a:r>
            <a:r>
              <a:rPr lang="hr-HR" sz="2600" dirty="0" smtClean="0"/>
              <a:t>(</a:t>
            </a:r>
            <a:r>
              <a:rPr lang="hr-HR" sz="2600" dirty="0" err="1" smtClean="0"/>
              <a:t>von</a:t>
            </a:r>
            <a:r>
              <a:rPr lang="hr-HR" sz="2600" dirty="0" smtClean="0"/>
              <a:t> </a:t>
            </a:r>
            <a:r>
              <a:rPr lang="hr-HR" sz="2600" dirty="0" err="1" smtClean="0"/>
              <a:t>Ahn</a:t>
            </a:r>
            <a:r>
              <a:rPr lang="hr-HR" sz="2600" dirty="0" smtClean="0"/>
              <a:t>, </a:t>
            </a:r>
            <a:r>
              <a:rPr lang="hr-HR" sz="2600" dirty="0" err="1" smtClean="0"/>
              <a:t>2005</a:t>
            </a:r>
            <a:r>
              <a:rPr lang="hr-HR" sz="2600" dirty="0" smtClean="0"/>
              <a:t>)</a:t>
            </a:r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sz="2800" b="1" dirty="0" err="1" smtClean="0"/>
              <a:t>ReCAPTHCHA</a:t>
            </a:r>
            <a:r>
              <a:rPr lang="hr-HR" sz="2800" b="1" dirty="0" smtClean="0"/>
              <a:t>: </a:t>
            </a:r>
          </a:p>
          <a:p>
            <a:pPr marL="0" indent="0">
              <a:buNone/>
            </a:pPr>
            <a:r>
              <a:rPr lang="hr-HR" sz="2800" dirty="0" smtClean="0"/>
              <a:t>- </a:t>
            </a:r>
            <a:r>
              <a:rPr lang="en-GB" sz="2800" dirty="0" smtClean="0"/>
              <a:t>prevent</a:t>
            </a:r>
            <a:r>
              <a:rPr lang="hr-HR" sz="2800" dirty="0" smtClean="0"/>
              <a:t> </a:t>
            </a:r>
            <a:r>
              <a:rPr lang="en-GB" sz="2800" dirty="0" smtClean="0"/>
              <a:t>access </a:t>
            </a:r>
            <a:r>
              <a:rPr lang="hr-HR" sz="2800" dirty="0"/>
              <a:t>to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Web </a:t>
            </a:r>
            <a:r>
              <a:rPr lang="hr-HR" sz="2800" dirty="0" err="1" smtClean="0"/>
              <a:t>sites</a:t>
            </a:r>
            <a:r>
              <a:rPr lang="hr-HR" sz="2800" dirty="0" smtClean="0"/>
              <a:t> </a:t>
            </a:r>
            <a:r>
              <a:rPr lang="en-GB" sz="2800" dirty="0" smtClean="0"/>
              <a:t>by</a:t>
            </a:r>
            <a:r>
              <a:rPr lang="hr-HR" sz="2800" dirty="0" smtClean="0"/>
              <a:t> </a:t>
            </a:r>
            <a:r>
              <a:rPr lang="en-GB" sz="2800" dirty="0" smtClean="0"/>
              <a:t>automated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en-GB" sz="2800" dirty="0" smtClean="0"/>
              <a:t>programs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/>
              <a:t>at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smtClean="0"/>
              <a:t>same</a:t>
            </a:r>
            <a:br>
              <a:rPr lang="hr-HR" sz="2800" dirty="0" smtClean="0"/>
            </a:br>
            <a:r>
              <a:rPr lang="hr-HR" sz="2800" dirty="0" smtClean="0"/>
              <a:t>time </a:t>
            </a:r>
            <a:r>
              <a:rPr lang="en-US" sz="2800" dirty="0" smtClean="0"/>
              <a:t>improves </a:t>
            </a:r>
            <a:r>
              <a:rPr lang="en-US" sz="2800" dirty="0" smtClean="0"/>
              <a:t>the </a:t>
            </a:r>
            <a:r>
              <a:rPr lang="en-US" sz="2800" dirty="0" smtClean="0"/>
              <a:t>process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en-US" sz="2800" dirty="0" smtClean="0"/>
              <a:t>of digitizing books</a:t>
            </a:r>
            <a:endParaRPr lang="en-US" sz="2800" dirty="0"/>
          </a:p>
        </p:txBody>
      </p:sp>
      <p:pic>
        <p:nvPicPr>
          <p:cNvPr id="1026" name="Picture 2" descr="F:\Konferencije\2013\InFuture\recaptcha_pic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666" y="3140968"/>
            <a:ext cx="3938285" cy="319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52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Human </a:t>
            </a:r>
            <a:r>
              <a:rPr lang="hr-HR" dirty="0" err="1" smtClean="0"/>
              <a:t>Computation</a:t>
            </a:r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ESP Game:  </a:t>
            </a:r>
            <a:r>
              <a:rPr lang="en-US" sz="2800" dirty="0" smtClean="0"/>
              <a:t>reframe </a:t>
            </a:r>
            <a:r>
              <a:rPr lang="en-US" sz="2800" dirty="0"/>
              <a:t>the image labeling process as a </a:t>
            </a:r>
            <a:r>
              <a:rPr lang="en-US" sz="2800" dirty="0" smtClean="0"/>
              <a:t>game</a:t>
            </a:r>
            <a:r>
              <a:rPr lang="hr-HR" sz="2800" dirty="0"/>
              <a:t> </a:t>
            </a:r>
            <a:r>
              <a:rPr lang="hr-HR" sz="2800" dirty="0" smtClean="0"/>
              <a:t>(</a:t>
            </a:r>
            <a:r>
              <a:rPr lang="hr-HR" sz="2800" dirty="0" err="1" smtClean="0"/>
              <a:t>von</a:t>
            </a:r>
            <a:r>
              <a:rPr lang="hr-HR" sz="2800" dirty="0" smtClean="0"/>
              <a:t> </a:t>
            </a:r>
            <a:r>
              <a:rPr lang="hr-HR" sz="2800" dirty="0" err="1" smtClean="0"/>
              <a:t>Ahn</a:t>
            </a:r>
            <a:r>
              <a:rPr lang="hr-HR" sz="2800" dirty="0" smtClean="0"/>
              <a:t>, </a:t>
            </a:r>
            <a:r>
              <a:rPr lang="hr-HR" sz="2800" dirty="0" err="1" smtClean="0"/>
              <a:t>2004</a:t>
            </a:r>
            <a:r>
              <a:rPr lang="hr-HR" sz="2800" dirty="0" smtClean="0"/>
              <a:t>)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74295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644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 smtClean="0"/>
              <a:t>D</a:t>
            </a:r>
            <a:r>
              <a:rPr lang="en-GB" sz="3200" b="1" dirty="0" err="1" smtClean="0"/>
              <a:t>ifference</a:t>
            </a:r>
            <a:r>
              <a:rPr lang="en-GB" sz="3200" b="1" dirty="0" smtClean="0"/>
              <a:t> </a:t>
            </a:r>
            <a:r>
              <a:rPr lang="en-GB" sz="3200" b="1" dirty="0"/>
              <a:t>between </a:t>
            </a:r>
            <a:r>
              <a:rPr lang="en-US" sz="3200" b="1" dirty="0"/>
              <a:t>human computation and the social computing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16565566"/>
              </p:ext>
            </p:extLst>
          </p:nvPr>
        </p:nvGraphicFramePr>
        <p:xfrm>
          <a:off x="755576" y="2473037"/>
          <a:ext cx="7416824" cy="3751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8774"/>
                <a:gridCol w="2419575"/>
                <a:gridCol w="3028475"/>
              </a:tblGrid>
              <a:tr h="579956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Human </a:t>
                      </a:r>
                      <a:r>
                        <a:rPr lang="en-GB" sz="1600" dirty="0" smtClean="0">
                          <a:effectLst/>
                        </a:rPr>
                        <a:t>Computation</a:t>
                      </a:r>
                      <a:endParaRPr lang="hr-HR" sz="1600" dirty="0" smtClean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kumimoji="0" lang="hr-HR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hr-HR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</a:t>
                      </a:r>
                      <a:r>
                        <a:rPr kumimoji="0" lang="hr-HR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hr-HR" sz="1600" b="1" i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 Game</a:t>
                      </a:r>
                      <a:r>
                        <a:rPr lang="hr-HR" sz="1600" b="1" baseline="0" dirty="0" smtClean="0">
                          <a:effectLst/>
                          <a:latin typeface="Times New Roman"/>
                          <a:ea typeface="AvantGarde"/>
                          <a:cs typeface="AvantGarde"/>
                        </a:rPr>
                        <a:t>)</a:t>
                      </a:r>
                      <a:endParaRPr lang="en-US" sz="16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r-HR" sz="1600" dirty="0" err="1" smtClean="0">
                          <a:effectLst/>
                        </a:rPr>
                        <a:t>Social</a:t>
                      </a:r>
                      <a:r>
                        <a:rPr lang="hr-HR" sz="1600" dirty="0" smtClean="0">
                          <a:effectLst/>
                        </a:rPr>
                        <a:t> Computing 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(</a:t>
                      </a:r>
                      <a:r>
                        <a:rPr lang="hr-HR" sz="1600" dirty="0" err="1" smtClean="0">
                          <a:effectLst/>
                        </a:rPr>
                        <a:t>e.g</a:t>
                      </a:r>
                      <a:r>
                        <a:rPr lang="hr-HR" sz="1600" dirty="0" smtClean="0">
                          <a:effectLst/>
                        </a:rPr>
                        <a:t>.</a:t>
                      </a:r>
                      <a:r>
                        <a:rPr lang="hr-HR" sz="1600" baseline="0" dirty="0" smtClean="0">
                          <a:effectLst/>
                        </a:rPr>
                        <a:t> </a:t>
                      </a:r>
                      <a:r>
                        <a:rPr lang="hr-HR" sz="1600" i="1" baseline="0" dirty="0" err="1" smtClean="0">
                          <a:effectLst/>
                        </a:rPr>
                        <a:t>Wikipedia</a:t>
                      </a:r>
                      <a:r>
                        <a:rPr lang="hr-HR" sz="1600" baseline="0" dirty="0" smtClean="0">
                          <a:effectLst/>
                        </a:rPr>
                        <a:t>) 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(</a:t>
                      </a:r>
                      <a:r>
                        <a:rPr lang="en-GB" sz="1600" i="1" dirty="0" smtClean="0">
                          <a:effectLst/>
                        </a:rPr>
                        <a:t>Wisdom </a:t>
                      </a:r>
                      <a:r>
                        <a:rPr lang="en-GB" sz="1600" i="1" dirty="0">
                          <a:effectLst/>
                        </a:rPr>
                        <a:t>of </a:t>
                      </a:r>
                      <a:r>
                        <a:rPr lang="en-GB" sz="1600" i="1" dirty="0" smtClean="0">
                          <a:effectLst/>
                        </a:rPr>
                        <a:t>Crowds</a:t>
                      </a:r>
                      <a:r>
                        <a:rPr lang="hr-HR" sz="1600" dirty="0" smtClean="0">
                          <a:effectLst/>
                        </a:rPr>
                        <a:t>)</a:t>
                      </a:r>
                      <a:endParaRPr lang="en-US" sz="16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</a:tr>
              <a:tr h="579956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Tools</a:t>
                      </a:r>
                      <a:endParaRPr lang="en-US" sz="16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Sophisticated</a:t>
                      </a:r>
                      <a:endParaRPr lang="en-US" sz="16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Simple</a:t>
                      </a:r>
                      <a:endParaRPr lang="en-US" sz="1600" b="1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</a:tr>
              <a:tr h="579956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Task Nature</a:t>
                      </a:r>
                      <a:endParaRPr lang="en-US" sz="16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Highly structured</a:t>
                      </a:r>
                      <a:endParaRPr lang="en-US" sz="16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Open ended</a:t>
                      </a:r>
                      <a:endParaRPr lang="en-US" sz="1600" b="1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</a:tr>
              <a:tr h="62017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Time Commitment</a:t>
                      </a:r>
                      <a:endParaRPr lang="en-US" sz="1600" b="1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Quick &amp; Discrete</a:t>
                      </a:r>
                      <a:endParaRPr lang="en-US" sz="16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Long &amp; Ongoing</a:t>
                      </a:r>
                      <a:endParaRPr lang="en-US" sz="1600" b="1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</a:tr>
              <a:tr h="62017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Social Interaction</a:t>
                      </a:r>
                      <a:endParaRPr lang="en-US" sz="1600" b="1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Minimal</a:t>
                      </a:r>
                      <a:endParaRPr lang="en-US" sz="16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Extensive Community Building</a:t>
                      </a:r>
                      <a:endParaRPr lang="en-US" sz="16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</a:tr>
              <a:tr h="62017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Rules</a:t>
                      </a:r>
                      <a:endParaRPr lang="en-US" sz="1600" b="1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Technically Implemented</a:t>
                      </a:r>
                      <a:endParaRPr lang="en-US" sz="1600" b="1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Socially Negotiated</a:t>
                      </a:r>
                      <a:endParaRPr lang="en-US" sz="1600" b="1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444208" y="6237312"/>
            <a:ext cx="19351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 dirty="0" smtClean="0"/>
              <a:t>(</a:t>
            </a:r>
            <a:r>
              <a:rPr lang="en-US" sz="2000" dirty="0" smtClean="0"/>
              <a:t>Owens</a:t>
            </a:r>
            <a:r>
              <a:rPr lang="hr-HR" sz="2000" dirty="0" smtClean="0"/>
              <a:t>, 2</a:t>
            </a:r>
            <a:r>
              <a:rPr lang="en-US" sz="2000" dirty="0" smtClean="0"/>
              <a:t>012</a:t>
            </a:r>
            <a:r>
              <a:rPr lang="en-US" sz="2000" dirty="0"/>
              <a:t>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556792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Human </a:t>
            </a:r>
            <a:r>
              <a:rPr lang="hr-HR" sz="2400" dirty="0" err="1" smtClean="0"/>
              <a:t>computation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social</a:t>
            </a:r>
            <a:r>
              <a:rPr lang="hr-HR" sz="2400" dirty="0" smtClean="0"/>
              <a:t> computing </a:t>
            </a:r>
            <a:r>
              <a:rPr lang="en-GB" sz="2400" dirty="0" smtClean="0"/>
              <a:t>as </a:t>
            </a:r>
            <a:r>
              <a:rPr lang="en-GB" sz="2400" dirty="0"/>
              <a:t>opposing polls of </a:t>
            </a:r>
            <a:r>
              <a:rPr lang="en-GB" sz="2400" dirty="0" smtClean="0"/>
              <a:t>crowdsourcing</a:t>
            </a:r>
            <a:r>
              <a:rPr lang="hr-HR" sz="2400" dirty="0" smtClean="0"/>
              <a:t>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6212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 smtClean="0"/>
              <a:t>T</a:t>
            </a:r>
            <a:r>
              <a:rPr lang="en-GB" sz="3200" b="1" dirty="0" smtClean="0"/>
              <a:t>he </a:t>
            </a:r>
            <a:r>
              <a:rPr lang="en-GB" sz="3200" b="1" dirty="0"/>
              <a:t>term “crowdsourcing” isn’t really appropriate for </a:t>
            </a:r>
            <a:r>
              <a:rPr lang="en-GB" sz="3200" b="1" dirty="0" smtClean="0"/>
              <a:t>cultural heritage</a:t>
            </a:r>
            <a:r>
              <a:rPr lang="hr-HR" sz="3200" b="1" dirty="0"/>
              <a:t> </a:t>
            </a:r>
            <a:r>
              <a:rPr lang="hr-HR" sz="3200" b="1" dirty="0" err="1" smtClean="0"/>
              <a:t>domain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53400" cy="4495800"/>
          </a:xfrm>
        </p:spPr>
        <p:txBody>
          <a:bodyPr/>
          <a:lstStyle/>
          <a:p>
            <a:r>
              <a:rPr lang="en-GB" b="1" dirty="0"/>
              <a:t>“crowd” </a:t>
            </a:r>
            <a:r>
              <a:rPr lang="hr-HR" b="1" dirty="0"/>
              <a:t> </a:t>
            </a:r>
            <a:r>
              <a:rPr lang="hr-HR" dirty="0" smtClean="0"/>
              <a:t>- </a:t>
            </a:r>
            <a:r>
              <a:rPr lang="en-GB" dirty="0"/>
              <a:t>projects in the heritage sector mostly don’t involve large and massive </a:t>
            </a:r>
            <a:r>
              <a:rPr lang="en-GB" dirty="0" smtClean="0"/>
              <a:t>crowds</a:t>
            </a:r>
            <a:endParaRPr lang="hr-HR" dirty="0" smtClean="0"/>
          </a:p>
          <a:p>
            <a:r>
              <a:rPr lang="hr-HR" b="1" dirty="0" smtClean="0"/>
              <a:t>„</a:t>
            </a:r>
            <a:r>
              <a:rPr lang="hr-HR" b="1" dirty="0" err="1" smtClean="0"/>
              <a:t>sourcing</a:t>
            </a:r>
            <a:r>
              <a:rPr lang="hr-HR" b="1" dirty="0" smtClean="0"/>
              <a:t>” </a:t>
            </a:r>
            <a:r>
              <a:rPr lang="hr-HR" dirty="0" smtClean="0"/>
              <a:t>-</a:t>
            </a:r>
            <a:r>
              <a:rPr lang="en-GB" dirty="0" smtClean="0"/>
              <a:t> have very little to do with outsourcing </a:t>
            </a:r>
            <a:r>
              <a:rPr lang="en-GB" dirty="0" err="1" smtClean="0"/>
              <a:t>labor</a:t>
            </a:r>
            <a:endParaRPr lang="hr-HR" dirty="0" smtClean="0"/>
          </a:p>
          <a:p>
            <a:r>
              <a:rPr lang="hr-HR" dirty="0" smtClean="0"/>
              <a:t>s</a:t>
            </a:r>
            <a:r>
              <a:rPr lang="en-GB" dirty="0" err="1" smtClean="0"/>
              <a:t>ince</a:t>
            </a:r>
            <a:r>
              <a:rPr lang="en-GB" dirty="0" smtClean="0"/>
              <a:t> the term is already in use, there is a need for </a:t>
            </a:r>
            <a:r>
              <a:rPr lang="en-GB" b="1" dirty="0" smtClean="0"/>
              <a:t>refinement</a:t>
            </a:r>
            <a:r>
              <a:rPr lang="en-GB" dirty="0" smtClean="0"/>
              <a:t> and </a:t>
            </a:r>
            <a:r>
              <a:rPr lang="en-GB" b="1" dirty="0" smtClean="0"/>
              <a:t>distinction</a:t>
            </a:r>
            <a:r>
              <a:rPr lang="en-GB" dirty="0" smtClean="0"/>
              <a:t> when using the term “crowdsourcing” 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3222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N</a:t>
            </a:r>
            <a:r>
              <a:rPr lang="en-GB" b="1" dirty="0" err="1" smtClean="0"/>
              <a:t>ichesourcing</a:t>
            </a:r>
            <a:r>
              <a:rPr lang="hr-HR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is a n</a:t>
            </a:r>
            <a:r>
              <a:rPr lang="en-US" dirty="0" err="1" smtClean="0"/>
              <a:t>eed</a:t>
            </a:r>
            <a:r>
              <a:rPr lang="en-US" dirty="0" smtClean="0"/>
              <a:t> </a:t>
            </a:r>
            <a:r>
              <a:rPr lang="en-US" dirty="0"/>
              <a:t>for specific knowledge on the subject </a:t>
            </a:r>
            <a:r>
              <a:rPr lang="en-US" dirty="0" smtClean="0"/>
              <a:t>matter</a:t>
            </a:r>
            <a:r>
              <a:rPr lang="hr-HR" dirty="0" smtClean="0"/>
              <a:t>,</a:t>
            </a:r>
            <a:r>
              <a:rPr lang="en-US" dirty="0" smtClean="0"/>
              <a:t> </a:t>
            </a:r>
            <a:r>
              <a:rPr lang="en-US" dirty="0"/>
              <a:t>often the “public” is not the right target if the quality of metadata gathered is vital. One approach can be found in the idea of “</a:t>
            </a:r>
            <a:r>
              <a:rPr lang="en-US" dirty="0" err="1"/>
              <a:t>nichesourcing</a:t>
            </a:r>
            <a:r>
              <a:rPr lang="en-US" dirty="0" smtClean="0"/>
              <a:t>”</a:t>
            </a:r>
            <a:r>
              <a:rPr lang="hr-HR" dirty="0" smtClean="0"/>
              <a:t>.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r>
              <a:rPr lang="en-GB" dirty="0" smtClean="0"/>
              <a:t>“</a:t>
            </a:r>
            <a:r>
              <a:rPr lang="hr-HR" dirty="0" err="1" smtClean="0"/>
              <a:t>Nichesourcing</a:t>
            </a:r>
            <a:r>
              <a:rPr lang="hr-HR" dirty="0" smtClean="0"/>
              <a:t> is </a:t>
            </a:r>
            <a:r>
              <a:rPr lang="en-GB" dirty="0" smtClean="0"/>
              <a:t>specific </a:t>
            </a:r>
            <a:r>
              <a:rPr lang="en-GB" dirty="0"/>
              <a:t>type of crowdsourcing where complex tasks are distributed amongst a small crowd of </a:t>
            </a:r>
            <a:r>
              <a:rPr lang="en-GB" b="1" dirty="0"/>
              <a:t>amateur experts </a:t>
            </a:r>
            <a:r>
              <a:rPr lang="en-GB" dirty="0"/>
              <a:t>... rather than the “faceless” crowd</a:t>
            </a:r>
            <a:r>
              <a:rPr lang="en-GB" dirty="0" smtClean="0"/>
              <a:t>”</a:t>
            </a:r>
            <a:r>
              <a:rPr lang="hr-HR" dirty="0"/>
              <a:t>. (</a:t>
            </a:r>
            <a:r>
              <a:rPr lang="en-GB" dirty="0"/>
              <a:t>de Boer et al., 2012</a:t>
            </a:r>
            <a:r>
              <a:rPr lang="hr-HR" dirty="0"/>
              <a:t>)</a:t>
            </a:r>
            <a:endParaRPr lang="en-US" dirty="0"/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06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279832" cy="990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Key remarks on use of „crowdsourcing” in cultural heritage sector 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field of harnessing collective intelligence in the cultural heritage sector is not only based on the idea to </a:t>
            </a:r>
            <a:r>
              <a:rPr lang="en-US" b="1" dirty="0"/>
              <a:t>use</a:t>
            </a:r>
            <a:r>
              <a:rPr lang="en-US" dirty="0"/>
              <a:t> the public, but to engage them to contribute, collaborate and co-create. (</a:t>
            </a:r>
            <a:r>
              <a:rPr lang="en-US" dirty="0" err="1"/>
              <a:t>Bonney</a:t>
            </a:r>
            <a:r>
              <a:rPr lang="en-US" dirty="0"/>
              <a:t> et al., 2008</a:t>
            </a:r>
            <a:r>
              <a:rPr lang="en-US" dirty="0" smtClean="0"/>
              <a:t>).</a:t>
            </a:r>
            <a:endParaRPr lang="hr-HR" dirty="0" smtClean="0"/>
          </a:p>
          <a:p>
            <a:r>
              <a:rPr lang="en-US" dirty="0" smtClean="0"/>
              <a:t>It </a:t>
            </a:r>
            <a:r>
              <a:rPr lang="en-US" dirty="0"/>
              <a:t>is not only about getting things done </a:t>
            </a:r>
            <a:r>
              <a:rPr lang="en-US" dirty="0" smtClean="0"/>
              <a:t>but </a:t>
            </a:r>
            <a:r>
              <a:rPr lang="en-US" dirty="0"/>
              <a:t>to </a:t>
            </a:r>
            <a:r>
              <a:rPr lang="en-US" b="1" dirty="0"/>
              <a:t>communicate the collection </a:t>
            </a:r>
            <a:r>
              <a:rPr lang="en-US" dirty="0"/>
              <a:t>to the users by shifting their focus from consuming digital collections to </a:t>
            </a:r>
            <a:r>
              <a:rPr lang="en-US" b="1" dirty="0"/>
              <a:t>collaborating in its development </a:t>
            </a:r>
            <a:r>
              <a:rPr lang="en-US" dirty="0" smtClean="0"/>
              <a:t>(</a:t>
            </a:r>
            <a:r>
              <a:rPr lang="hr-HR" dirty="0" smtClean="0"/>
              <a:t>e.</a:t>
            </a:r>
            <a:r>
              <a:rPr lang="en-US" dirty="0" smtClean="0"/>
              <a:t>g</a:t>
            </a:r>
            <a:r>
              <a:rPr lang="hr-HR" dirty="0" smtClean="0"/>
              <a:t>.</a:t>
            </a:r>
            <a:r>
              <a:rPr lang="en-US" dirty="0" smtClean="0"/>
              <a:t> </a:t>
            </a:r>
            <a:r>
              <a:rPr lang="en-US" dirty="0"/>
              <a:t>Collection policy). </a:t>
            </a:r>
          </a:p>
        </p:txBody>
      </p:sp>
    </p:spTree>
    <p:extLst>
      <p:ext uri="{BB962C8B-B14F-4D97-AF65-F5344CB8AC3E}">
        <p14:creationId xmlns:p14="http://schemas.microsoft.com/office/powerpoint/2010/main" val="83352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1149</TotalTime>
  <Words>1179</Words>
  <Application>Microsoft Office PowerPoint</Application>
  <PresentationFormat>On-screen Show (4:3)</PresentationFormat>
  <Paragraphs>125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Crowdsourcing digital cultural heritage</vt:lpstr>
      <vt:lpstr>Overview</vt:lpstr>
      <vt:lpstr>Field of Collective intelligence and related terms</vt:lpstr>
      <vt:lpstr>Human Computation</vt:lpstr>
      <vt:lpstr>Human Computation </vt:lpstr>
      <vt:lpstr>Difference between human computation and the social computing</vt:lpstr>
      <vt:lpstr>The term “crowdsourcing” isn’t really appropriate for cultural heritage domain</vt:lpstr>
      <vt:lpstr>Nichesourcing?</vt:lpstr>
      <vt:lpstr>Key remarks on use of „crowdsourcing” in cultural heritage sector  </vt:lpstr>
      <vt:lpstr>Crowdsourcing taxonomy as a framework for the industry</vt:lpstr>
      <vt:lpstr>Crowdsourcing taxonomy categorising the field in six different areas ...</vt:lpstr>
      <vt:lpstr>...Crowdsourcing taxonomy categorising the field in six different areas </vt:lpstr>
      <vt:lpstr>Four models based on public participation in cultural institutions</vt:lpstr>
      <vt:lpstr>Models of participation in crowdsourcing activities ....</vt:lpstr>
      <vt:lpstr>...Models of participation in crowdsourcing activities</vt:lpstr>
      <vt:lpstr>Tangible outcomes</vt:lpstr>
      <vt:lpstr>Conclusion...</vt:lpstr>
      <vt:lpstr>...Conclusion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Crrrr</dc:title>
  <dc:creator>gzlodi</dc:creator>
  <cp:lastModifiedBy>gzlodi</cp:lastModifiedBy>
  <cp:revision>50</cp:revision>
  <dcterms:created xsi:type="dcterms:W3CDTF">2013-11-05T21:39:49Z</dcterms:created>
  <dcterms:modified xsi:type="dcterms:W3CDTF">2013-11-07T10:03:18Z</dcterms:modified>
</cp:coreProperties>
</file>