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0" r:id="rId3"/>
    <p:sldId id="281" r:id="rId4"/>
    <p:sldId id="282" r:id="rId5"/>
    <p:sldId id="283" r:id="rId6"/>
    <p:sldId id="285" r:id="rId7"/>
    <p:sldId id="287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98" r:id="rId16"/>
    <p:sldId id="299" r:id="rId17"/>
    <p:sldId id="301" r:id="rId18"/>
    <p:sldId id="302" r:id="rId19"/>
    <p:sldId id="303" r:id="rId20"/>
    <p:sldId id="304" r:id="rId21"/>
    <p:sldId id="305" r:id="rId22"/>
    <p:sldId id="300" r:id="rId23"/>
    <p:sldId id="306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383"/>
    <a:srgbClr val="1481B8"/>
    <a:srgbClr val="000000"/>
    <a:srgbClr val="B7CBCD"/>
    <a:srgbClr val="D6E1E2"/>
    <a:srgbClr val="D6FDFF"/>
    <a:srgbClr val="30A484"/>
    <a:srgbClr val="1F5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04" autoAdjust="0"/>
    <p:restoredTop sz="94654" autoAdjust="0"/>
  </p:normalViewPr>
  <p:slideViewPr>
    <p:cSldViewPr>
      <p:cViewPr varScale="1">
        <p:scale>
          <a:sx n="66" d="100"/>
          <a:sy n="66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195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EE812-436C-4339-874E-0E2D47507975}" type="datetimeFigureOut">
              <a:rPr lang="hr-HR" smtClean="0"/>
              <a:pPr/>
              <a:t>7.11.2013.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A9517-505E-4EFC-8CF3-53FBF91505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047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9517-505E-4EFC-8CF3-53FBF915058F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34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6350"/>
            <a:ext cx="9144000" cy="4934818"/>
          </a:xfrm>
          <a:prstGeom prst="rect">
            <a:avLst/>
          </a:prstGeom>
          <a:solidFill>
            <a:srgbClr val="1F52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4933950"/>
            <a:ext cx="9163050" cy="1941513"/>
          </a:xfrm>
          <a:prstGeom prst="rect">
            <a:avLst/>
          </a:prstGeom>
          <a:solidFill>
            <a:srgbClr val="30A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091" name="Freeform 19" descr="108a"/>
          <p:cNvSpPr>
            <a:spLocks/>
          </p:cNvSpPr>
          <p:nvPr/>
        </p:nvSpPr>
        <p:spPr bwMode="gray">
          <a:xfrm>
            <a:off x="0" y="2153518"/>
            <a:ext cx="9148763" cy="2787650"/>
          </a:xfrm>
          <a:custGeom>
            <a:avLst/>
            <a:gdLst/>
            <a:ahLst/>
            <a:cxnLst>
              <a:cxn ang="0">
                <a:pos x="0" y="586"/>
              </a:cxn>
              <a:cxn ang="0">
                <a:pos x="2929" y="18"/>
              </a:cxn>
              <a:cxn ang="0">
                <a:pos x="5763" y="593"/>
              </a:cxn>
              <a:cxn ang="0">
                <a:pos x="5763" y="1756"/>
              </a:cxn>
              <a:cxn ang="0">
                <a:pos x="0" y="1752"/>
              </a:cxn>
              <a:cxn ang="0">
                <a:pos x="0" y="586"/>
              </a:cxn>
            </a:cxnLst>
            <a:rect l="0" t="0" r="r" b="b"/>
            <a:pathLst>
              <a:path w="5763" h="1756">
                <a:moveTo>
                  <a:pt x="0" y="586"/>
                </a:moveTo>
                <a:cubicBezTo>
                  <a:pt x="693" y="340"/>
                  <a:pt x="1521" y="0"/>
                  <a:pt x="2929" y="18"/>
                </a:cubicBezTo>
                <a:cubicBezTo>
                  <a:pt x="4337" y="36"/>
                  <a:pt x="5292" y="322"/>
                  <a:pt x="5763" y="593"/>
                </a:cubicBezTo>
                <a:lnTo>
                  <a:pt x="5763" y="1756"/>
                </a:lnTo>
                <a:lnTo>
                  <a:pt x="0" y="1752"/>
                </a:lnTo>
                <a:lnTo>
                  <a:pt x="0" y="586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914400" y="900113"/>
            <a:ext cx="7239000" cy="784225"/>
          </a:xfrm>
        </p:spPr>
        <p:txBody>
          <a:bodyPr/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067944" y="5013176"/>
            <a:ext cx="4968552" cy="153312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23229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1800" b="1" i="1" dirty="0" smtClean="0">
                <a:solidFill>
                  <a:srgbClr val="D6E1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INFuture</a:t>
            </a:r>
            <a:r>
              <a:rPr lang="hr-HR" sz="2000" b="1" i="1" dirty="0" smtClean="0">
                <a:solidFill>
                  <a:srgbClr val="D6E1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hr-HR" sz="1800" b="1" i="1" dirty="0" smtClean="0">
                <a:solidFill>
                  <a:srgbClr val="D6E1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2013</a:t>
            </a:r>
            <a:endParaRPr lang="en-US" sz="1800" b="1" i="1" dirty="0">
              <a:solidFill>
                <a:srgbClr val="D6E1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094" name="Picture 22" descr="C:\Users\Marko\Documents\sl1.png"/>
          <p:cNvPicPr>
            <a:picLocks noChangeAspect="1" noChangeArrowheads="1"/>
          </p:cNvPicPr>
          <p:nvPr userDrawn="1"/>
        </p:nvPicPr>
        <p:blipFill>
          <a:blip r:embed="rId3" cstate="print">
            <a:lum bright="-3000" contrast="2000"/>
          </a:blip>
          <a:srcRect/>
          <a:stretch>
            <a:fillRect/>
          </a:stretch>
        </p:blipFill>
        <p:spPr bwMode="auto">
          <a:xfrm>
            <a:off x="1115616" y="5085184"/>
            <a:ext cx="655354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3095" name="Picture 23" descr="C:\Users\Marko\Documents\sl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085184"/>
            <a:ext cx="648072" cy="655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3096" name="Picture 24" descr="C:\Users\Marko\Documents\sl3.png"/>
          <p:cNvPicPr>
            <a:picLocks noChangeAspect="1" noChangeArrowheads="1"/>
          </p:cNvPicPr>
          <p:nvPr userDrawn="1"/>
        </p:nvPicPr>
        <p:blipFill>
          <a:blip r:embed="rId5" cstate="print">
            <a:lum bright="-5000"/>
          </a:blip>
          <a:stretch>
            <a:fillRect/>
          </a:stretch>
        </p:blipFill>
        <p:spPr bwMode="auto">
          <a:xfrm>
            <a:off x="1907704" y="5085184"/>
            <a:ext cx="633344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671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93825"/>
            <a:ext cx="8229600" cy="4930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3825"/>
            <a:ext cx="4038600" cy="493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3825"/>
            <a:ext cx="4038600" cy="493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6524625"/>
            <a:ext cx="9144000" cy="333375"/>
          </a:xfrm>
          <a:prstGeom prst="rect">
            <a:avLst/>
          </a:prstGeom>
          <a:solidFill>
            <a:srgbClr val="30A38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1340768"/>
          </a:xfrm>
          <a:prstGeom prst="rect">
            <a:avLst/>
          </a:prstGeom>
          <a:solidFill>
            <a:srgbClr val="1F52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6096000" y="6567488"/>
            <a:ext cx="266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hr-HR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INFuture 2013</a:t>
            </a:r>
            <a:endParaRPr lang="en-US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42" name="Freeform 18"/>
          <p:cNvSpPr>
            <a:spLocks/>
          </p:cNvSpPr>
          <p:nvPr/>
        </p:nvSpPr>
        <p:spPr bwMode="white">
          <a:xfrm>
            <a:off x="3175" y="1052736"/>
            <a:ext cx="9140825" cy="461962"/>
          </a:xfrm>
          <a:custGeom>
            <a:avLst/>
            <a:gdLst/>
            <a:ahLst/>
            <a:cxnLst>
              <a:cxn ang="0">
                <a:pos x="0" y="290"/>
              </a:cxn>
              <a:cxn ang="0">
                <a:pos x="1" y="193"/>
              </a:cxn>
              <a:cxn ang="0">
                <a:pos x="1833" y="25"/>
              </a:cxn>
              <a:cxn ang="0">
                <a:pos x="3966" y="41"/>
              </a:cxn>
              <a:cxn ang="0">
                <a:pos x="5760" y="184"/>
              </a:cxn>
              <a:cxn ang="0">
                <a:pos x="5764" y="291"/>
              </a:cxn>
              <a:cxn ang="0">
                <a:pos x="0" y="290"/>
              </a:cxn>
            </a:cxnLst>
            <a:rect l="0" t="0" r="r" b="b"/>
            <a:pathLst>
              <a:path w="5764" h="291">
                <a:moveTo>
                  <a:pt x="0" y="290"/>
                </a:moveTo>
                <a:lnTo>
                  <a:pt x="1" y="193"/>
                </a:lnTo>
                <a:cubicBezTo>
                  <a:pt x="305" y="150"/>
                  <a:pt x="1172" y="50"/>
                  <a:pt x="1833" y="25"/>
                </a:cubicBezTo>
                <a:cubicBezTo>
                  <a:pt x="2494" y="0"/>
                  <a:pt x="3312" y="15"/>
                  <a:pt x="3966" y="41"/>
                </a:cubicBezTo>
                <a:cubicBezTo>
                  <a:pt x="4620" y="68"/>
                  <a:pt x="5460" y="142"/>
                  <a:pt x="5760" y="184"/>
                </a:cubicBezTo>
                <a:lnTo>
                  <a:pt x="5764" y="291"/>
                </a:lnTo>
                <a:lnTo>
                  <a:pt x="0" y="29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3825"/>
            <a:ext cx="82296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rgbClr val="1481B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Y22CZ7XP-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92697"/>
            <a:ext cx="7239000" cy="1224136"/>
          </a:xfrm>
        </p:spPr>
        <p:txBody>
          <a:bodyPr/>
          <a:lstStyle/>
          <a:p>
            <a:pPr hangingPunct="0"/>
            <a:r>
              <a:rPr lang="en-GB" sz="28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Computer-based Assistive Technologies </a:t>
            </a:r>
            <a:br>
              <a:rPr lang="en-GB" sz="28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28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Education for Students with Disabilities</a:t>
            </a:r>
            <a:endParaRPr lang="en-GB" sz="28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</a:pPr>
            <a:r>
              <a:rPr lang="en-GB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Marko </a:t>
            </a:r>
            <a:r>
              <a:rPr lang="en-GB" sz="2000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Arambašić</a:t>
            </a:r>
            <a:endParaRPr lang="en-GB" sz="2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90000"/>
              </a:lnSpc>
            </a:pPr>
            <a:r>
              <a:rPr lang="en-GB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Ivan Dunđer</a:t>
            </a:r>
          </a:p>
        </p:txBody>
      </p:sp>
      <p:sp>
        <p:nvSpPr>
          <p:cNvPr id="2052" name="Freeform 4"/>
          <p:cNvSpPr>
            <a:spLocks noEditPoints="1"/>
          </p:cNvSpPr>
          <p:nvPr/>
        </p:nvSpPr>
        <p:spPr bwMode="ltGray">
          <a:xfrm rot="1809516" flipH="1" flipV="1">
            <a:off x="7645360" y="1320918"/>
            <a:ext cx="991885" cy="1193049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noProof="0" dirty="0" smtClean="0"/>
              <a:t>Touch screen technology</a:t>
            </a:r>
          </a:p>
          <a:p>
            <a:pPr lvl="1" algn="just"/>
            <a:r>
              <a:rPr lang="en-GB" noProof="0" dirty="0" smtClean="0"/>
              <a:t>touch-sensitive screens are popular with young computer users and with </a:t>
            </a:r>
            <a:r>
              <a:rPr lang="en-GB" noProof="0" dirty="0" smtClean="0">
                <a:solidFill>
                  <a:srgbClr val="FF0000"/>
                </a:solidFill>
              </a:rPr>
              <a:t>individuals who have severe developmental or physical disabilities</a:t>
            </a:r>
            <a:r>
              <a:rPr lang="en-GB" noProof="0" dirty="0" smtClean="0"/>
              <a:t> </a:t>
            </a:r>
            <a:r>
              <a:rPr lang="en-GB" i="1" noProof="0" dirty="0" smtClean="0"/>
              <a:t>(</a:t>
            </a:r>
            <a:r>
              <a:rPr lang="en-GB" i="1" noProof="0" dirty="0" err="1" smtClean="0"/>
              <a:t>Hasselbring</a:t>
            </a:r>
            <a:r>
              <a:rPr lang="en-GB" i="1" noProof="0" dirty="0" smtClean="0"/>
              <a:t> and Williams Glaser, 2000)</a:t>
            </a:r>
          </a:p>
          <a:p>
            <a:pPr lvl="1" algn="just"/>
            <a:r>
              <a:rPr lang="en-GB" noProof="0" dirty="0" smtClean="0"/>
              <a:t>this technology allows users to </a:t>
            </a:r>
            <a:r>
              <a:rPr lang="en-GB" noProof="0" dirty="0" smtClean="0">
                <a:solidFill>
                  <a:srgbClr val="30A383"/>
                </a:solidFill>
              </a:rPr>
              <a:t>simply touch the computer screen</a:t>
            </a:r>
            <a:r>
              <a:rPr lang="en-GB" noProof="0" dirty="0" smtClean="0"/>
              <a:t> to perform a variety of tasks</a:t>
            </a:r>
            <a:endParaRPr lang="en-GB" noProof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noProof="0" dirty="0" smtClean="0"/>
              <a:t>Word prediction</a:t>
            </a:r>
          </a:p>
          <a:p>
            <a:pPr lvl="1" algn="just"/>
            <a:r>
              <a:rPr lang="en-GB" noProof="0" dirty="0" smtClean="0"/>
              <a:t>these programs </a:t>
            </a:r>
            <a:r>
              <a:rPr lang="en-GB" noProof="0" dirty="0" smtClean="0">
                <a:solidFill>
                  <a:srgbClr val="30A383"/>
                </a:solidFill>
              </a:rPr>
              <a:t>predict the word a person wants to enter</a:t>
            </a:r>
            <a:r>
              <a:rPr lang="en-GB" noProof="0" dirty="0" smtClean="0"/>
              <a:t> into the computer </a:t>
            </a:r>
            <a:r>
              <a:rPr lang="en-GB" i="1" noProof="0" dirty="0" smtClean="0"/>
              <a:t>(</a:t>
            </a:r>
            <a:r>
              <a:rPr lang="en-GB" i="1" noProof="0" dirty="0" err="1" smtClean="0"/>
              <a:t>Mirenda</a:t>
            </a:r>
            <a:r>
              <a:rPr lang="en-GB" i="1" noProof="0" dirty="0" smtClean="0"/>
              <a:t> and </a:t>
            </a:r>
            <a:r>
              <a:rPr lang="en-GB" i="1" noProof="0" dirty="0" err="1" smtClean="0"/>
              <a:t>Turoldo</a:t>
            </a:r>
            <a:r>
              <a:rPr lang="en-GB" i="1" noProof="0" dirty="0" smtClean="0"/>
              <a:t>, 2006)</a:t>
            </a:r>
          </a:p>
          <a:p>
            <a:pPr lvl="1" algn="just"/>
            <a:r>
              <a:rPr lang="en-GB" noProof="0" dirty="0" smtClean="0"/>
              <a:t>word prediction may be helpful to </a:t>
            </a:r>
            <a:r>
              <a:rPr lang="en-GB" noProof="0" dirty="0" smtClean="0">
                <a:solidFill>
                  <a:srgbClr val="FF0000"/>
                </a:solidFill>
              </a:rPr>
              <a:t>individuals who have problems with keyboarding, spelling or grammar</a:t>
            </a:r>
          </a:p>
          <a:p>
            <a:pPr lvl="1" algn="just"/>
            <a:r>
              <a:rPr lang="en-GB" noProof="0" dirty="0" smtClean="0"/>
              <a:t>these programs may also assist people who </a:t>
            </a:r>
            <a:r>
              <a:rPr lang="en-GB" noProof="0" dirty="0" smtClean="0">
                <a:solidFill>
                  <a:srgbClr val="FF0000"/>
                </a:solidFill>
              </a:rPr>
              <a:t>struggle to come up with the exact word </a:t>
            </a:r>
            <a:r>
              <a:rPr lang="en-GB" dirty="0"/>
              <a:t>they want to use in a sentence </a:t>
            </a:r>
            <a:r>
              <a:rPr lang="en-GB" i="1" noProof="0" dirty="0" smtClean="0"/>
              <a:t>(</a:t>
            </a:r>
            <a:r>
              <a:rPr lang="en-GB" i="1" noProof="0" dirty="0" err="1" smtClean="0"/>
              <a:t>Tumlin</a:t>
            </a:r>
            <a:r>
              <a:rPr lang="en-GB" i="1" noProof="0" dirty="0" smtClean="0"/>
              <a:t> and Wolff Heller, 2004)</a:t>
            </a:r>
            <a:endParaRPr lang="en-GB" i="1" noProof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RESEARCH AND METHODS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noProof="0" dirty="0" smtClean="0"/>
              <a:t>Main hypothesis </a:t>
            </a:r>
          </a:p>
          <a:p>
            <a:pPr lvl="1" algn="just"/>
            <a:r>
              <a:rPr lang="en-GB" noProof="0" dirty="0" smtClean="0"/>
              <a:t>is that students with disabilities at the University of Zagreb </a:t>
            </a:r>
            <a:r>
              <a:rPr lang="en-GB" noProof="0" dirty="0" smtClean="0">
                <a:solidFill>
                  <a:srgbClr val="FF0000"/>
                </a:solidFill>
              </a:rPr>
              <a:t>use computer-based assistive technologies for educational purposes on a daily basis</a:t>
            </a:r>
          </a:p>
          <a:p>
            <a:pPr algn="just"/>
            <a:r>
              <a:rPr lang="en-GB" noProof="0" dirty="0" smtClean="0"/>
              <a:t>The idea of research</a:t>
            </a:r>
          </a:p>
          <a:p>
            <a:pPr lvl="1" algn="just"/>
            <a:r>
              <a:rPr lang="en-GB" noProof="0" dirty="0" smtClean="0"/>
              <a:t>obtain a </a:t>
            </a:r>
            <a:r>
              <a:rPr lang="en-GB" noProof="0" dirty="0" smtClean="0">
                <a:solidFill>
                  <a:srgbClr val="30A383"/>
                </a:solidFill>
              </a:rPr>
              <a:t>general overview</a:t>
            </a:r>
            <a:r>
              <a:rPr lang="en-GB" noProof="0" dirty="0" smtClean="0"/>
              <a:t> of the students’ satisfaction with assistive technologies, but also to identify characteristics and problems in the process of education of this target group</a:t>
            </a:r>
            <a:endParaRPr lang="en-GB" noProof="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hr-HR" sz="2500" noProof="0" dirty="0" smtClean="0"/>
              <a:t>t</a:t>
            </a:r>
            <a:r>
              <a:rPr lang="en-GB" sz="2500" noProof="0" dirty="0" smtClean="0"/>
              <a:t>he research was carried out among </a:t>
            </a:r>
            <a:r>
              <a:rPr lang="en-GB" sz="2500" noProof="0" dirty="0" smtClean="0">
                <a:solidFill>
                  <a:srgbClr val="FF0000"/>
                </a:solidFill>
              </a:rPr>
              <a:t>undergraduate, graduate and postgraduate students with disabilities at the University of Zagreb</a:t>
            </a:r>
            <a:r>
              <a:rPr lang="en-GB" sz="2500" noProof="0" dirty="0" smtClean="0"/>
              <a:t> in June 2013, on a sample of </a:t>
            </a:r>
            <a:r>
              <a:rPr lang="en-GB" sz="2500" noProof="0" dirty="0" smtClean="0">
                <a:solidFill>
                  <a:srgbClr val="30A383"/>
                </a:solidFill>
              </a:rPr>
              <a:t>10 students </a:t>
            </a:r>
            <a:r>
              <a:rPr lang="en-GB" sz="2500" noProof="0" dirty="0" smtClean="0">
                <a:sym typeface="Wingdings" panose="05000000000000000000" pitchFamily="2" charset="2"/>
              </a:rPr>
              <a:t></a:t>
            </a:r>
            <a:r>
              <a:rPr lang="en-GB" sz="2500" noProof="0" dirty="0" smtClean="0"/>
              <a:t> questionnaires were </a:t>
            </a:r>
            <a:r>
              <a:rPr lang="en-GB" sz="2500" noProof="0" dirty="0" err="1" smtClean="0"/>
              <a:t>analyzed</a:t>
            </a:r>
            <a:r>
              <a:rPr lang="en-GB" sz="2500" noProof="0" dirty="0" smtClean="0"/>
              <a:t> quantitatively and qualitatively via content analysis</a:t>
            </a:r>
          </a:p>
          <a:p>
            <a:pPr lvl="1" algn="just"/>
            <a:r>
              <a:rPr lang="en-GB" sz="2500" noProof="0" dirty="0" smtClean="0"/>
              <a:t>questionnaire concerning how students </a:t>
            </a:r>
            <a:r>
              <a:rPr lang="en-GB" sz="2500" noProof="0" dirty="0" smtClean="0">
                <a:solidFill>
                  <a:srgbClr val="30A383"/>
                </a:solidFill>
              </a:rPr>
              <a:t>consume and perceive </a:t>
            </a:r>
            <a:r>
              <a:rPr lang="en-GB" sz="2500" dirty="0"/>
              <a:t>computer-based assistive technologies for educational purposes </a:t>
            </a:r>
            <a:r>
              <a:rPr lang="en-GB" sz="2500" noProof="0" dirty="0" smtClean="0"/>
              <a:t>focusing on</a:t>
            </a:r>
            <a:r>
              <a:rPr lang="hr-HR" sz="2500" dirty="0"/>
              <a:t>:</a:t>
            </a:r>
            <a:r>
              <a:rPr lang="en-GB" sz="2500" noProof="0" dirty="0" smtClean="0"/>
              <a:t> </a:t>
            </a:r>
            <a:endParaRPr lang="hr-HR" sz="2500" noProof="0" dirty="0" smtClean="0"/>
          </a:p>
          <a:p>
            <a:pPr lvl="2" algn="just"/>
            <a:r>
              <a:rPr lang="en-GB" sz="2300" noProof="0" dirty="0" smtClean="0"/>
              <a:t>earlier experience, usability of computer-based assistive technologies, and what technology they find </a:t>
            </a:r>
            <a:r>
              <a:rPr lang="en-GB" sz="2300" noProof="0" dirty="0" smtClean="0">
                <a:solidFill>
                  <a:srgbClr val="FF0000"/>
                </a:solidFill>
              </a:rPr>
              <a:t>most useful regarding their type of disability</a:t>
            </a:r>
          </a:p>
          <a:p>
            <a:pPr lvl="1" algn="just"/>
            <a:endParaRPr lang="en-GB" sz="2400" noProof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Clr>
                <a:schemeClr val="hlink"/>
              </a:buClr>
              <a:buFont typeface="Wingdings" pitchFamily="2" charset="2"/>
              <a:buChar char="v"/>
            </a:pPr>
            <a:r>
              <a:rPr lang="en-GB" sz="2400" noProof="0" dirty="0" smtClean="0"/>
              <a:t>respondents were asked to describe their type of disability using </a:t>
            </a:r>
            <a:r>
              <a:rPr lang="en-GB" sz="2400" noProof="0" dirty="0" smtClean="0">
                <a:solidFill>
                  <a:srgbClr val="FF0000"/>
                </a:solidFill>
              </a:rPr>
              <a:t>Barthel index</a:t>
            </a:r>
          </a:p>
          <a:p>
            <a:pPr algn="just"/>
            <a:r>
              <a:rPr lang="en-GB" sz="2400" noProof="0" dirty="0" smtClean="0"/>
              <a:t>Barthel index scale</a:t>
            </a:r>
          </a:p>
          <a:p>
            <a:pPr lvl="1" algn="just"/>
            <a:r>
              <a:rPr lang="en-GB" sz="2000" noProof="0" dirty="0" smtClean="0">
                <a:solidFill>
                  <a:srgbClr val="30A383"/>
                </a:solidFill>
              </a:rPr>
              <a:t>severe disability</a:t>
            </a:r>
            <a:r>
              <a:rPr lang="en-GB" sz="2000" noProof="0" dirty="0" smtClean="0"/>
              <a:t> - constant nursing care, attention, bedridden, incontinent</a:t>
            </a:r>
          </a:p>
          <a:p>
            <a:pPr lvl="1" algn="just"/>
            <a:r>
              <a:rPr lang="en-GB" sz="2000" noProof="0" dirty="0" smtClean="0">
                <a:solidFill>
                  <a:srgbClr val="30A383"/>
                </a:solidFill>
              </a:rPr>
              <a:t>moderately severe disability</a:t>
            </a:r>
            <a:r>
              <a:rPr lang="en-GB" sz="2000" noProof="0" dirty="0" smtClean="0"/>
              <a:t> - unable to attend to own bodily needs without assistance, and unable to walk unassisted</a:t>
            </a:r>
          </a:p>
          <a:p>
            <a:pPr lvl="1" algn="just"/>
            <a:r>
              <a:rPr lang="en-GB" sz="2000" noProof="0" dirty="0" smtClean="0">
                <a:solidFill>
                  <a:srgbClr val="30A383"/>
                </a:solidFill>
              </a:rPr>
              <a:t>moderate disability</a:t>
            </a:r>
            <a:r>
              <a:rPr lang="en-GB" sz="2000" noProof="0" dirty="0" smtClean="0"/>
              <a:t> - requires some help, but able to walk unassisted</a:t>
            </a:r>
          </a:p>
          <a:p>
            <a:pPr lvl="1"/>
            <a:r>
              <a:rPr lang="en-GB" sz="2000" noProof="0" dirty="0" smtClean="0">
                <a:solidFill>
                  <a:srgbClr val="30A383"/>
                </a:solidFill>
              </a:rPr>
              <a:t>slight disability</a:t>
            </a:r>
            <a:r>
              <a:rPr lang="en-GB" sz="2000" noProof="0" dirty="0" smtClean="0"/>
              <a:t> - able to look after own affairs without assistance, but unable to carry out all previous activities</a:t>
            </a:r>
          </a:p>
          <a:p>
            <a:pPr lvl="1"/>
            <a:r>
              <a:rPr lang="en-GB" sz="2000" noProof="0" dirty="0" smtClean="0">
                <a:solidFill>
                  <a:srgbClr val="30A383"/>
                </a:solidFill>
              </a:rPr>
              <a:t>no significant disability</a:t>
            </a:r>
            <a:r>
              <a:rPr lang="en-GB" sz="2000" noProof="0" dirty="0" smtClean="0"/>
              <a:t> - able to carry out all usual activities, despite some symptoms</a:t>
            </a:r>
          </a:p>
          <a:p>
            <a:pPr lvl="1" algn="just"/>
            <a:endParaRPr lang="en-GB" sz="2400" noProof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RESEARCH STATISTICS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Research statistics and results</a:t>
            </a:r>
            <a:endParaRPr lang="en-GB" noProof="0" dirty="0"/>
          </a:p>
        </p:txBody>
      </p:sp>
      <p:graphicFrame>
        <p:nvGraphicFramePr>
          <p:cNvPr id="4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683448"/>
              </p:ext>
            </p:extLst>
          </p:nvPr>
        </p:nvGraphicFramePr>
        <p:xfrm>
          <a:off x="899592" y="2035248"/>
          <a:ext cx="7507950" cy="4202064"/>
        </p:xfrm>
        <a:graphic>
          <a:graphicData uri="http://schemas.openxmlformats.org/drawingml/2006/table">
            <a:tbl>
              <a:tblPr/>
              <a:tblGrid>
                <a:gridCol w="2708165"/>
                <a:gridCol w="1676067"/>
                <a:gridCol w="3123718"/>
              </a:tblGrid>
              <a:tr h="6489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Respondents</a:t>
                      </a: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male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9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</a:tr>
              <a:tr h="6489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female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  <a:tr h="6512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total</a:t>
                      </a: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</a:tr>
              <a:tr h="9311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6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+mn-ea"/>
                          <a:cs typeface="+mn-cs"/>
                        </a:rPr>
                        <a:t>Average age of respondents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7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28,6 years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  <a:tr h="9311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Barthel</a:t>
                      </a:r>
                      <a:r>
                        <a:rPr kumimoji="0" lang="en-GB" sz="2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kumimoji="0" lang="en-GB" sz="2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index</a:t>
                      </a:r>
                      <a:endParaRPr kumimoji="0" lang="en-GB" sz="2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7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moderately severe disability	</a:t>
                      </a:r>
                      <a:r>
                        <a:rPr kumimoji="0" lang="hr-H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(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7</a:t>
                      </a:r>
                      <a:r>
                        <a:rPr kumimoji="0" lang="hr-H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133023" marR="133023" marT="66512" marB="665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graphicFrame>
        <p:nvGraphicFramePr>
          <p:cNvPr id="5" name="Group 64"/>
          <p:cNvGraphicFramePr>
            <a:graphicFrameLocks/>
          </p:cNvGraphicFramePr>
          <p:nvPr/>
        </p:nvGraphicFramePr>
        <p:xfrm>
          <a:off x="1331640" y="1484784"/>
          <a:ext cx="6624736" cy="4667571"/>
        </p:xfrm>
        <a:graphic>
          <a:graphicData uri="http://schemas.openxmlformats.org/drawingml/2006/table">
            <a:tbl>
              <a:tblPr/>
              <a:tblGrid>
                <a:gridCol w="2403211"/>
                <a:gridCol w="3327523"/>
                <a:gridCol w="894002"/>
              </a:tblGrid>
              <a:tr h="4460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+mn-ea"/>
                          <a:cs typeface="+mn-cs"/>
                        </a:rPr>
                        <a:t>Education level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Undergraduate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55000"/>
                      </a:srgb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Graduate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82000"/>
                      </a:srgb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Postgraduate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55000"/>
                      </a:srgbClr>
                    </a:solidFill>
                  </a:tcPr>
                </a:tc>
              </a:tr>
              <a:tr h="447675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Field </a:t>
                      </a:r>
                      <a:endParaRPr lang="hr-HR" sz="2400" b="1" kern="12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of </a:t>
                      </a:r>
                      <a:endParaRPr lang="hr-HR" sz="2400" b="1" kern="1200" dirty="0" smtClean="0">
                        <a:solidFill>
                          <a:schemeClr val="bg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study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Economics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2</a:t>
                      </a:r>
                      <a:endParaRPr lang="hr-HR" sz="1800" b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82000"/>
                      </a:srgb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History</a:t>
                      </a:r>
                      <a:endParaRPr lang="hr-HR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2</a:t>
                      </a:r>
                      <a:endParaRPr lang="hr-HR" sz="1800" b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55000"/>
                      </a:srgb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Rehabilitation science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2</a:t>
                      </a:r>
                      <a:endParaRPr lang="hr-HR" sz="1800" b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80000"/>
                      </a:srgb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Accounting and audit</a:t>
                      </a:r>
                      <a:endParaRPr lang="hr-HR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hr-HR" sz="1800" b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55000"/>
                      </a:srgb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Information and communication sciences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hr-HR" sz="1800" b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82000"/>
                      </a:srgb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Public administration and public finances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hr-HR" sz="1800" b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460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Sociology</a:t>
                      </a:r>
                      <a:endParaRPr lang="hr-H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hr-HR" sz="1800" b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81B8">
                        <a:alpha val="82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RESEARCH RESULTS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600" b="0" noProof="0" dirty="0" smtClean="0">
                <a:solidFill>
                  <a:srgbClr val="FF0000"/>
                </a:solidFill>
              </a:rPr>
              <a:t>all respondents had prior experience</a:t>
            </a:r>
            <a:r>
              <a:rPr lang="en-GB" sz="2600" b="0" noProof="0" dirty="0" smtClean="0"/>
              <a:t> with computer-based assistive technology</a:t>
            </a:r>
          </a:p>
          <a:p>
            <a:pPr algn="just"/>
            <a:r>
              <a:rPr lang="en-GB" sz="2600" b="0" noProof="0" dirty="0" smtClean="0">
                <a:solidFill>
                  <a:srgbClr val="FF0000"/>
                </a:solidFill>
              </a:rPr>
              <a:t>70%</a:t>
            </a:r>
            <a:r>
              <a:rPr lang="en-GB" sz="2600" b="0" noProof="0" dirty="0" smtClean="0"/>
              <a:t> of the respondents use a </a:t>
            </a:r>
            <a:r>
              <a:rPr lang="en-GB" sz="2600" b="0" noProof="0" dirty="0" smtClean="0">
                <a:solidFill>
                  <a:srgbClr val="30A383"/>
                </a:solidFill>
              </a:rPr>
              <a:t>combination of free and commercial technologies</a:t>
            </a:r>
          </a:p>
          <a:p>
            <a:pPr algn="just"/>
            <a:r>
              <a:rPr lang="en-GB" sz="2600" b="0" noProof="0" dirty="0" smtClean="0">
                <a:solidFill>
                  <a:srgbClr val="FF0000"/>
                </a:solidFill>
              </a:rPr>
              <a:t>70%</a:t>
            </a:r>
            <a:r>
              <a:rPr lang="en-GB" sz="2600" b="0" noProof="0" dirty="0" smtClean="0"/>
              <a:t> had used speech technologies, </a:t>
            </a:r>
            <a:r>
              <a:rPr lang="en-GB" sz="2600" b="0" noProof="0" dirty="0" smtClean="0">
                <a:solidFill>
                  <a:srgbClr val="30A383"/>
                </a:solidFill>
              </a:rPr>
              <a:t>mostly TTS</a:t>
            </a:r>
          </a:p>
          <a:p>
            <a:pPr algn="just"/>
            <a:r>
              <a:rPr lang="en-GB" sz="2600" b="0" noProof="0" dirty="0" smtClean="0">
                <a:solidFill>
                  <a:srgbClr val="FF0000"/>
                </a:solidFill>
              </a:rPr>
              <a:t>50%</a:t>
            </a:r>
            <a:r>
              <a:rPr lang="en-GB" sz="2600" b="0" noProof="0" dirty="0" smtClean="0"/>
              <a:t> </a:t>
            </a:r>
            <a:r>
              <a:rPr lang="hr-HR" sz="2600" b="0" noProof="0" dirty="0" smtClean="0"/>
              <a:t>had </a:t>
            </a:r>
            <a:r>
              <a:rPr lang="en-GB" sz="2600" b="0" noProof="0" dirty="0" smtClean="0"/>
              <a:t>prior experience</a:t>
            </a:r>
            <a:r>
              <a:rPr lang="hr-HR" sz="2600" b="0" noProof="0" dirty="0" smtClean="0"/>
              <a:t>s</a:t>
            </a:r>
            <a:r>
              <a:rPr lang="en-GB" sz="2600" b="0" noProof="0" dirty="0" smtClean="0"/>
              <a:t> with </a:t>
            </a:r>
            <a:r>
              <a:rPr lang="en-GB" sz="2600" b="0" noProof="0" dirty="0" smtClean="0">
                <a:solidFill>
                  <a:srgbClr val="30A383"/>
                </a:solidFill>
              </a:rPr>
              <a:t>wireless communication technologies</a:t>
            </a:r>
            <a:r>
              <a:rPr lang="hr-HR" sz="2600" b="0" dirty="0" smtClean="0"/>
              <a:t>, </a:t>
            </a:r>
            <a:r>
              <a:rPr lang="en-GB" sz="2600" b="0" dirty="0" smtClean="0"/>
              <a:t>e.g. </a:t>
            </a:r>
            <a:r>
              <a:rPr lang="en-GB" sz="2600" b="0" dirty="0">
                <a:solidFill>
                  <a:schemeClr val="tx1"/>
                </a:solidFill>
              </a:rPr>
              <a:t>Bluetooth</a:t>
            </a:r>
            <a:r>
              <a:rPr lang="en-GB" sz="2600" b="0" noProof="0" dirty="0" smtClean="0"/>
              <a:t>, which they mostly used for transferring data, homework assignments, for sharing and retrieving study-related information and for taking notes virtually on different electronic devices</a:t>
            </a:r>
            <a:endParaRPr lang="en-GB" sz="2600" b="0" noProof="0" dirty="0"/>
          </a:p>
        </p:txBody>
      </p:sp>
    </p:spTree>
    <p:extLst>
      <p:ext uri="{BB962C8B-B14F-4D97-AF65-F5344CB8AC3E}">
        <p14:creationId xmlns:p14="http://schemas.microsoft.com/office/powerpoint/2010/main" val="3352969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0" noProof="0" dirty="0" smtClean="0">
                <a:solidFill>
                  <a:srgbClr val="FF0000"/>
                </a:solidFill>
              </a:rPr>
              <a:t>50%</a:t>
            </a:r>
            <a:r>
              <a:rPr lang="hr-HR" b="0" noProof="0" dirty="0" smtClean="0">
                <a:solidFill>
                  <a:srgbClr val="FF0000"/>
                </a:solidFill>
              </a:rPr>
              <a:t> </a:t>
            </a:r>
            <a:r>
              <a:rPr lang="en-GB" b="0" noProof="0" dirty="0" smtClean="0">
                <a:sym typeface="Wingdings" panose="05000000000000000000" pitchFamily="2" charset="2"/>
              </a:rPr>
              <a:t>had </a:t>
            </a:r>
            <a:r>
              <a:rPr lang="en-GB" b="0" noProof="0" dirty="0" smtClean="0"/>
              <a:t>worked with </a:t>
            </a:r>
            <a:r>
              <a:rPr lang="en-GB" b="0" noProof="0" dirty="0" smtClean="0">
                <a:solidFill>
                  <a:srgbClr val="30A383"/>
                </a:solidFill>
              </a:rPr>
              <a:t>assistive input technologies</a:t>
            </a:r>
            <a:r>
              <a:rPr lang="en-GB" b="0" noProof="0" dirty="0" smtClean="0"/>
              <a:t>, mostly OCR for digitizing learning material, on-screen keyboards, but also word prediction tools for speeding up text input</a:t>
            </a:r>
          </a:p>
          <a:p>
            <a:pPr algn="just"/>
            <a:r>
              <a:rPr lang="en-GB" b="0" noProof="0" dirty="0" smtClean="0"/>
              <a:t>perception of different types of computer-based assistive technologies </a:t>
            </a:r>
            <a:r>
              <a:rPr lang="en-GB" b="0" dirty="0" smtClean="0"/>
              <a:t>was</a:t>
            </a:r>
            <a:r>
              <a:rPr lang="hr-HR" b="0" noProof="0" dirty="0" smtClean="0"/>
              <a:t> </a:t>
            </a:r>
            <a:r>
              <a:rPr lang="en-GB" b="0" noProof="0" dirty="0" smtClean="0"/>
              <a:t>showed using </a:t>
            </a:r>
            <a:r>
              <a:rPr lang="en-GB" b="0" noProof="0" dirty="0" smtClean="0">
                <a:solidFill>
                  <a:srgbClr val="FF0000"/>
                </a:solidFill>
              </a:rPr>
              <a:t>Likert scale</a:t>
            </a:r>
            <a:r>
              <a:rPr lang="hr-HR" b="0" noProof="0" dirty="0" smtClean="0">
                <a:solidFill>
                  <a:srgbClr val="FF0000"/>
                </a:solidFill>
              </a:rPr>
              <a:t> </a:t>
            </a:r>
            <a:r>
              <a:rPr lang="en-GB" b="0" dirty="0"/>
              <a:t>in this </a:t>
            </a:r>
            <a:r>
              <a:rPr lang="en-GB" b="0" dirty="0" smtClean="0"/>
              <a:t>research</a:t>
            </a:r>
            <a:r>
              <a:rPr lang="hr-HR" b="0" dirty="0" smtClean="0"/>
              <a:t>: </a:t>
            </a:r>
            <a:endParaRPr lang="hr-HR" b="0" dirty="0"/>
          </a:p>
          <a:p>
            <a:pPr lvl="1" algn="just"/>
            <a:r>
              <a:rPr lang="en-GB" b="0" noProof="0" dirty="0" smtClean="0"/>
              <a:t>ranging from 1 (strongly disagree) </a:t>
            </a:r>
            <a:endParaRPr lang="hr-HR" b="0" noProof="0" dirty="0" smtClean="0"/>
          </a:p>
          <a:p>
            <a:pPr lvl="1" algn="just"/>
            <a:r>
              <a:rPr lang="en-GB" b="0" noProof="0" dirty="0" smtClean="0"/>
              <a:t>to 5 (strongly agree)</a:t>
            </a:r>
            <a:endParaRPr lang="en-GB" b="0" noProof="0" dirty="0"/>
          </a:p>
        </p:txBody>
      </p:sp>
    </p:spTree>
    <p:extLst>
      <p:ext uri="{BB962C8B-B14F-4D97-AF65-F5344CB8AC3E}">
        <p14:creationId xmlns:p14="http://schemas.microsoft.com/office/powerpoint/2010/main" val="3751842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noProof="0" dirty="0" smtClean="0">
                <a:solidFill>
                  <a:srgbClr val="FF0000"/>
                </a:solidFill>
              </a:rPr>
              <a:t>TTS</a:t>
            </a:r>
            <a:r>
              <a:rPr lang="en-GB" noProof="0" dirty="0" smtClean="0"/>
              <a:t> (</a:t>
            </a:r>
            <a:r>
              <a:rPr lang="en-GB" noProof="0" dirty="0" smtClean="0">
                <a:solidFill>
                  <a:srgbClr val="FF0000"/>
                </a:solidFill>
              </a:rPr>
              <a:t>4.7</a:t>
            </a:r>
            <a:r>
              <a:rPr lang="en-GB" noProof="0" dirty="0" smtClean="0"/>
              <a:t>) and </a:t>
            </a:r>
            <a:r>
              <a:rPr lang="en-GB" noProof="0" dirty="0" smtClean="0">
                <a:solidFill>
                  <a:srgbClr val="FF0000"/>
                </a:solidFill>
              </a:rPr>
              <a:t>optical character recognition </a:t>
            </a:r>
            <a:r>
              <a:rPr lang="en-GB" noProof="0" dirty="0" smtClean="0"/>
              <a:t>(</a:t>
            </a:r>
            <a:r>
              <a:rPr lang="en-GB" noProof="0" dirty="0" smtClean="0">
                <a:solidFill>
                  <a:srgbClr val="FF0000"/>
                </a:solidFill>
              </a:rPr>
              <a:t>4.5</a:t>
            </a:r>
            <a:r>
              <a:rPr lang="en-GB" noProof="0" dirty="0" smtClean="0"/>
              <a:t>) scored </a:t>
            </a:r>
            <a:r>
              <a:rPr lang="en-GB" noProof="0" dirty="0" smtClean="0">
                <a:solidFill>
                  <a:srgbClr val="30A383"/>
                </a:solidFill>
              </a:rPr>
              <a:t>best</a:t>
            </a:r>
            <a:r>
              <a:rPr lang="en-GB" noProof="0" dirty="0" smtClean="0"/>
              <a:t> </a:t>
            </a:r>
            <a:r>
              <a:rPr lang="en-GB" noProof="0" dirty="0" smtClean="0">
                <a:sym typeface="Wingdings" panose="05000000000000000000" pitchFamily="2" charset="2"/>
              </a:rPr>
              <a:t> </a:t>
            </a:r>
            <a:r>
              <a:rPr lang="en-GB" noProof="0" dirty="0" smtClean="0"/>
              <a:t>according to our target group those two technologies have </a:t>
            </a:r>
            <a:r>
              <a:rPr lang="en-GB" noProof="0" dirty="0" smtClean="0">
                <a:solidFill>
                  <a:srgbClr val="30A383"/>
                </a:solidFill>
              </a:rPr>
              <a:t>more educational advantages than other mentioned technologies</a:t>
            </a:r>
            <a:r>
              <a:rPr lang="en-GB" noProof="0" dirty="0" smtClean="0"/>
              <a:t> </a:t>
            </a:r>
          </a:p>
          <a:p>
            <a:pPr lvl="1" algn="just"/>
            <a:r>
              <a:rPr lang="en-GB" noProof="0" dirty="0" smtClean="0"/>
              <a:t>Word prediction tools scored </a:t>
            </a:r>
            <a:r>
              <a:rPr lang="en-GB" noProof="0" dirty="0" smtClean="0">
                <a:solidFill>
                  <a:srgbClr val="30A383"/>
                </a:solidFill>
              </a:rPr>
              <a:t>worst</a:t>
            </a:r>
            <a:r>
              <a:rPr lang="en-GB" noProof="0" dirty="0" smtClean="0"/>
              <a:t> (</a:t>
            </a:r>
            <a:r>
              <a:rPr lang="en-GB" noProof="0" dirty="0" smtClean="0">
                <a:solidFill>
                  <a:srgbClr val="FF0000"/>
                </a:solidFill>
              </a:rPr>
              <a:t>3.0</a:t>
            </a:r>
            <a:r>
              <a:rPr lang="en-GB" noProof="0" dirty="0" smtClean="0"/>
              <a:t>), indicating that students neither agree nor disagree with the claim that word prediction tools can help in the education process.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5719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GB" sz="3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noProof="0" dirty="0" smtClean="0"/>
              <a:t>people use technology to function more </a:t>
            </a:r>
            <a:r>
              <a:rPr lang="en-GB" noProof="0" dirty="0" smtClean="0">
                <a:solidFill>
                  <a:srgbClr val="FF0000"/>
                </a:solidFill>
              </a:rPr>
              <a:t>completely</a:t>
            </a:r>
            <a:r>
              <a:rPr lang="en-GB" noProof="0" dirty="0" smtClean="0"/>
              <a:t> and </a:t>
            </a:r>
            <a:r>
              <a:rPr lang="en-GB" noProof="0" dirty="0" smtClean="0">
                <a:solidFill>
                  <a:srgbClr val="FF0000"/>
                </a:solidFill>
              </a:rPr>
              <a:t>efficiently</a:t>
            </a:r>
            <a:r>
              <a:rPr lang="en-GB" noProof="0" dirty="0" smtClean="0"/>
              <a:t> in their lives</a:t>
            </a:r>
          </a:p>
          <a:p>
            <a:pPr lvl="1" algn="just"/>
            <a:r>
              <a:rPr lang="en-GB" noProof="0" dirty="0" smtClean="0"/>
              <a:t>people with physical disabilities take advantage of a variety of methods to gain </a:t>
            </a:r>
            <a:r>
              <a:rPr lang="en-GB" noProof="0" dirty="0" smtClean="0">
                <a:solidFill>
                  <a:srgbClr val="FF0000"/>
                </a:solidFill>
              </a:rPr>
              <a:t>access</a:t>
            </a:r>
            <a:r>
              <a:rPr lang="en-GB" noProof="0" dirty="0" smtClean="0"/>
              <a:t> to information technology and computer-based assistive technologies for (wireless) communication</a:t>
            </a:r>
          </a:p>
          <a:p>
            <a:pPr lvl="1" algn="just"/>
            <a:r>
              <a:rPr lang="en-GB" noProof="0" dirty="0" smtClean="0"/>
              <a:t>assistive technology can be defined as </a:t>
            </a:r>
            <a:r>
              <a:rPr lang="en-GB" noProof="0" dirty="0" smtClean="0">
                <a:solidFill>
                  <a:srgbClr val="00B050"/>
                </a:solidFill>
              </a:rPr>
              <a:t>any item, piece of equipment or system that helps people bypass, work around or compensate for learning difficulties</a:t>
            </a:r>
            <a:r>
              <a:rPr lang="en-GB" noProof="0" dirty="0" smtClean="0"/>
              <a:t> </a:t>
            </a:r>
            <a:r>
              <a:rPr lang="en-GB" i="1" noProof="0" dirty="0" smtClean="0"/>
              <a:t>(</a:t>
            </a:r>
            <a:r>
              <a:rPr lang="en-GB" i="1" noProof="0" dirty="0" err="1" smtClean="0"/>
              <a:t>Raskind</a:t>
            </a:r>
            <a:r>
              <a:rPr lang="en-GB" i="1" noProof="0" dirty="0" smtClean="0"/>
              <a:t>  2000)</a:t>
            </a:r>
            <a:endParaRPr lang="en-GB" i="1" noProof="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0" noProof="0" dirty="0" smtClean="0"/>
              <a:t>respondents were </a:t>
            </a:r>
            <a:r>
              <a:rPr lang="en-GB" b="0" noProof="0" dirty="0" smtClean="0">
                <a:solidFill>
                  <a:srgbClr val="FF0000"/>
                </a:solidFill>
              </a:rPr>
              <a:t>mostly satisfied</a:t>
            </a:r>
            <a:r>
              <a:rPr lang="en-GB" b="0" noProof="0" dirty="0" smtClean="0"/>
              <a:t> with the assistive technologies </a:t>
            </a:r>
            <a:r>
              <a:rPr lang="en-GB" b="0" noProof="0" dirty="0" smtClean="0">
                <a:solidFill>
                  <a:srgbClr val="FF0000"/>
                </a:solidFill>
              </a:rPr>
              <a:t>on the market</a:t>
            </a:r>
            <a:r>
              <a:rPr lang="en-GB" b="0" noProof="0" dirty="0" smtClean="0"/>
              <a:t> and their usability, but pointed out that for the effective use, </a:t>
            </a:r>
            <a:r>
              <a:rPr lang="en-GB" b="0" noProof="0" dirty="0" smtClean="0">
                <a:solidFill>
                  <a:srgbClr val="30A383"/>
                </a:solidFill>
              </a:rPr>
              <a:t>technical knowledge and specific skills are needed</a:t>
            </a:r>
          </a:p>
          <a:p>
            <a:pPr algn="just"/>
            <a:r>
              <a:rPr lang="en-GB" b="0" noProof="0" dirty="0" smtClean="0"/>
              <a:t>they also claimed having increased their level of </a:t>
            </a:r>
            <a:r>
              <a:rPr lang="en-GB" b="0" noProof="0" dirty="0" smtClean="0">
                <a:solidFill>
                  <a:srgbClr val="30A383"/>
                </a:solidFill>
              </a:rPr>
              <a:t>independence in education</a:t>
            </a:r>
            <a:r>
              <a:rPr lang="en-GB" b="0" noProof="0" dirty="0" smtClean="0"/>
              <a:t> (</a:t>
            </a:r>
            <a:r>
              <a:rPr lang="en-GB" b="0" noProof="0" dirty="0" smtClean="0">
                <a:solidFill>
                  <a:srgbClr val="FF0000"/>
                </a:solidFill>
              </a:rPr>
              <a:t>4.2</a:t>
            </a:r>
            <a:r>
              <a:rPr lang="en-GB" b="0" noProof="0" dirty="0" smtClean="0"/>
              <a:t>) and </a:t>
            </a:r>
            <a:r>
              <a:rPr lang="en-GB" b="0" noProof="0" dirty="0" smtClean="0">
                <a:solidFill>
                  <a:srgbClr val="30A383"/>
                </a:solidFill>
              </a:rPr>
              <a:t>quality of studying</a:t>
            </a:r>
            <a:r>
              <a:rPr lang="en-GB" b="0" noProof="0" dirty="0" smtClean="0"/>
              <a:t> (</a:t>
            </a:r>
            <a:r>
              <a:rPr lang="en-GB" b="0" noProof="0" dirty="0" smtClean="0">
                <a:solidFill>
                  <a:srgbClr val="FF0000"/>
                </a:solidFill>
              </a:rPr>
              <a:t>4.2</a:t>
            </a:r>
            <a:r>
              <a:rPr lang="en-GB" b="0" noProof="0" dirty="0" smtClean="0"/>
              <a:t>) by using computer-based assistive technologies</a:t>
            </a:r>
            <a:endParaRPr lang="en-GB" b="0" noProof="0" dirty="0"/>
          </a:p>
        </p:txBody>
      </p:sp>
    </p:spTree>
    <p:extLst>
      <p:ext uri="{BB962C8B-B14F-4D97-AF65-F5344CB8AC3E}">
        <p14:creationId xmlns:p14="http://schemas.microsoft.com/office/powerpoint/2010/main" val="723920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600" b="0" noProof="0" dirty="0" smtClean="0"/>
              <a:t>eventually, respondents were asked to name a computer-based assistive technology that they found the </a:t>
            </a:r>
            <a:r>
              <a:rPr lang="en-GB" sz="2600" b="0" noProof="0" dirty="0" smtClean="0">
                <a:solidFill>
                  <a:srgbClr val="30A383"/>
                </a:solidFill>
              </a:rPr>
              <a:t>most useful during their education process</a:t>
            </a:r>
          </a:p>
          <a:p>
            <a:pPr algn="just"/>
            <a:r>
              <a:rPr lang="en-GB" sz="2600" b="0" noProof="0" dirty="0" smtClean="0">
                <a:solidFill>
                  <a:srgbClr val="FF0000"/>
                </a:solidFill>
              </a:rPr>
              <a:t>60%</a:t>
            </a:r>
            <a:r>
              <a:rPr lang="en-GB" sz="2600" b="0" noProof="0" dirty="0" smtClean="0"/>
              <a:t> answered </a:t>
            </a:r>
            <a:r>
              <a:rPr lang="en-GB" sz="2600" b="0" noProof="0" dirty="0" smtClean="0">
                <a:solidFill>
                  <a:srgbClr val="FF0000"/>
                </a:solidFill>
              </a:rPr>
              <a:t>optical character recognition</a:t>
            </a:r>
            <a:r>
              <a:rPr lang="en-GB" sz="2600" b="0" noProof="0" dirty="0" smtClean="0"/>
              <a:t> (3 respondents) and </a:t>
            </a:r>
            <a:r>
              <a:rPr lang="en-GB" sz="2600" b="0" noProof="0" dirty="0" smtClean="0">
                <a:solidFill>
                  <a:srgbClr val="FF0000"/>
                </a:solidFill>
              </a:rPr>
              <a:t>wireless communication technologies</a:t>
            </a:r>
            <a:r>
              <a:rPr lang="en-GB" sz="2600" b="0" noProof="0" dirty="0" smtClean="0"/>
              <a:t> (3 respondents)</a:t>
            </a:r>
            <a:r>
              <a:rPr lang="hr-HR" sz="2600" b="0" noProof="0" dirty="0" smtClean="0"/>
              <a:t> </a:t>
            </a:r>
          </a:p>
          <a:p>
            <a:pPr algn="just"/>
            <a:r>
              <a:rPr lang="en-GB" sz="2600" b="0" noProof="0" dirty="0" smtClean="0"/>
              <a:t>followed by speech technologies (</a:t>
            </a:r>
            <a:r>
              <a:rPr lang="en-GB" sz="2600" b="0" noProof="0" dirty="0" smtClean="0">
                <a:solidFill>
                  <a:srgbClr val="FF0000"/>
                </a:solidFill>
              </a:rPr>
              <a:t>40%</a:t>
            </a:r>
            <a:r>
              <a:rPr lang="en-GB" sz="2600" b="0" noProof="0" dirty="0" smtClean="0"/>
              <a:t>) - text-to-speech synthesis (2 respondents) and speech recognition (2 respondents) </a:t>
            </a:r>
          </a:p>
          <a:p>
            <a:pPr algn="just"/>
            <a:r>
              <a:rPr lang="en-GB" sz="2600" b="0" noProof="0" dirty="0" smtClean="0"/>
              <a:t>Touch screen and word prediction technologies </a:t>
            </a:r>
            <a:r>
              <a:rPr lang="en-GB" sz="2600" b="0" noProof="0" dirty="0" smtClean="0">
                <a:solidFill>
                  <a:srgbClr val="FF0000"/>
                </a:solidFill>
              </a:rPr>
              <a:t>were not mentioned</a:t>
            </a:r>
            <a:endParaRPr lang="en-GB" sz="2600" b="0" noProof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99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CONCLUSION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16624"/>
          </a:xfrm>
        </p:spPr>
        <p:txBody>
          <a:bodyPr/>
          <a:lstStyle/>
          <a:p>
            <a:pPr lvl="1" algn="just"/>
            <a:r>
              <a:rPr lang="en-GB" sz="2300" noProof="0" dirty="0" smtClean="0"/>
              <a:t>anything that makes a task easier to perform is considered assistive technology</a:t>
            </a:r>
            <a:endParaRPr lang="hr-HR" sz="2300" noProof="0" dirty="0" smtClean="0"/>
          </a:p>
          <a:p>
            <a:pPr lvl="1" algn="just"/>
            <a:r>
              <a:rPr lang="en-GB" sz="2300" noProof="0" dirty="0" smtClean="0"/>
              <a:t>this research gave </a:t>
            </a:r>
            <a:r>
              <a:rPr lang="en-GB" sz="2300" noProof="0" dirty="0" smtClean="0">
                <a:solidFill>
                  <a:srgbClr val="FF0000"/>
                </a:solidFill>
              </a:rPr>
              <a:t>valuable information</a:t>
            </a:r>
            <a:r>
              <a:rPr lang="en-GB" sz="2300" noProof="0" dirty="0" smtClean="0"/>
              <a:t> on type of assistive technologies used by students</a:t>
            </a:r>
            <a:r>
              <a:rPr lang="hr-HR" sz="2300" noProof="0" dirty="0" smtClean="0"/>
              <a:t> </a:t>
            </a:r>
            <a:r>
              <a:rPr lang="en-GB" sz="2300" dirty="0" smtClean="0"/>
              <a:t>with disabilities</a:t>
            </a:r>
            <a:r>
              <a:rPr lang="en-GB" sz="2300" noProof="0" dirty="0" smtClean="0"/>
              <a:t> in order to enable and enhance education</a:t>
            </a:r>
          </a:p>
          <a:p>
            <a:pPr lvl="1" algn="just"/>
            <a:r>
              <a:rPr lang="en-GB" sz="2300" noProof="0" dirty="0" smtClean="0"/>
              <a:t>it was shown that </a:t>
            </a:r>
            <a:r>
              <a:rPr lang="en-GB" sz="2300" noProof="0" dirty="0" smtClean="0">
                <a:solidFill>
                  <a:srgbClr val="FF0000"/>
                </a:solidFill>
              </a:rPr>
              <a:t>all respondents had prior experiences</a:t>
            </a:r>
            <a:r>
              <a:rPr lang="en-GB" sz="2300" noProof="0" dirty="0" smtClean="0"/>
              <a:t> with computer-based assistive technologies and </a:t>
            </a:r>
            <a:r>
              <a:rPr lang="en-GB" sz="2300" noProof="0" dirty="0" smtClean="0">
                <a:solidFill>
                  <a:srgbClr val="FF0000"/>
                </a:solidFill>
              </a:rPr>
              <a:t>90%</a:t>
            </a:r>
            <a:r>
              <a:rPr lang="en-GB" sz="2300" noProof="0" dirty="0" smtClean="0"/>
              <a:t> of them used those technologies on a daily basis </a:t>
            </a:r>
            <a:r>
              <a:rPr lang="en-GB" sz="2300" noProof="0" dirty="0" smtClean="0">
                <a:sym typeface="Wingdings" panose="05000000000000000000" pitchFamily="2" charset="2"/>
              </a:rPr>
              <a:t> </a:t>
            </a:r>
            <a:r>
              <a:rPr lang="en-GB" sz="2300" noProof="0" dirty="0" smtClean="0"/>
              <a:t>therefore, the </a:t>
            </a:r>
            <a:r>
              <a:rPr lang="en-GB" sz="2300" noProof="0" dirty="0" smtClean="0">
                <a:solidFill>
                  <a:srgbClr val="FF0000"/>
                </a:solidFill>
              </a:rPr>
              <a:t>main hypothesis was confirmed</a:t>
            </a:r>
          </a:p>
          <a:p>
            <a:pPr lvl="1" algn="just"/>
            <a:r>
              <a:rPr lang="en-GB" sz="2300" noProof="0" dirty="0" smtClean="0"/>
              <a:t>the authors showed relevant information on </a:t>
            </a:r>
            <a:r>
              <a:rPr lang="en-GB" sz="2300" noProof="0" dirty="0" smtClean="0">
                <a:solidFill>
                  <a:srgbClr val="30A383"/>
                </a:solidFill>
              </a:rPr>
              <a:t>type of preferred assistive technologies in education</a:t>
            </a:r>
            <a:r>
              <a:rPr lang="en-GB" sz="2300" noProof="0" dirty="0" smtClean="0"/>
              <a:t>: </a:t>
            </a:r>
            <a:r>
              <a:rPr lang="en-GB" sz="2300" noProof="0" dirty="0" smtClean="0">
                <a:solidFill>
                  <a:srgbClr val="FF0000"/>
                </a:solidFill>
              </a:rPr>
              <a:t>speech technologies </a:t>
            </a:r>
            <a:r>
              <a:rPr lang="en-GB" sz="2300" dirty="0"/>
              <a:t>and</a:t>
            </a:r>
            <a:r>
              <a:rPr lang="en-GB" sz="2300" noProof="0" dirty="0" smtClean="0">
                <a:solidFill>
                  <a:srgbClr val="FF0000"/>
                </a:solidFill>
              </a:rPr>
              <a:t> OCR</a:t>
            </a:r>
            <a:r>
              <a:rPr lang="en-GB" sz="2300" noProof="0" dirty="0" smtClean="0"/>
              <a:t>, followed by </a:t>
            </a:r>
            <a:r>
              <a:rPr lang="en-GB" sz="2300" noProof="0" dirty="0" smtClean="0">
                <a:solidFill>
                  <a:srgbClr val="FF0000"/>
                </a:solidFill>
              </a:rPr>
              <a:t>wireless communication </a:t>
            </a:r>
            <a:r>
              <a:rPr lang="en-GB" sz="2300" dirty="0"/>
              <a:t>and</a:t>
            </a:r>
            <a:r>
              <a:rPr lang="en-GB" sz="2300" noProof="0" dirty="0" smtClean="0">
                <a:solidFill>
                  <a:srgbClr val="FF0000"/>
                </a:solidFill>
              </a:rPr>
              <a:t> touch screen technologies</a:t>
            </a:r>
            <a:endParaRPr lang="en-GB" sz="2300" noProof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Clr>
                <a:schemeClr val="hlink"/>
              </a:buClr>
              <a:buFont typeface="Wingdings" pitchFamily="2" charset="2"/>
              <a:buChar char="v"/>
            </a:pPr>
            <a:r>
              <a:rPr lang="en-GB" sz="2600" noProof="0" dirty="0" smtClean="0"/>
              <a:t>most of the respondents</a:t>
            </a:r>
            <a:r>
              <a:rPr lang="hr-HR" sz="2600" noProof="0" dirty="0" smtClean="0"/>
              <a:t>:</a:t>
            </a:r>
          </a:p>
          <a:p>
            <a:pPr marL="742950" lvl="2" indent="-342900" algn="just">
              <a:buClr>
                <a:schemeClr val="hlink"/>
              </a:buClr>
              <a:buFont typeface="Wingdings" pitchFamily="2" charset="2"/>
              <a:buChar char="v"/>
            </a:pPr>
            <a:r>
              <a:rPr lang="en-GB" sz="2300" dirty="0" err="1"/>
              <a:t>favored</a:t>
            </a:r>
            <a:r>
              <a:rPr lang="en-GB" sz="2300" dirty="0"/>
              <a:t> </a:t>
            </a:r>
            <a:r>
              <a:rPr lang="en-GB" sz="2300" noProof="0" dirty="0" smtClean="0">
                <a:solidFill>
                  <a:srgbClr val="FF0000"/>
                </a:solidFill>
              </a:rPr>
              <a:t>non-commercial technologies</a:t>
            </a:r>
            <a:r>
              <a:rPr lang="en-GB" sz="2300" noProof="0" dirty="0" smtClean="0"/>
              <a:t> </a:t>
            </a:r>
            <a:endParaRPr lang="hr-HR" sz="2300" noProof="0" dirty="0" smtClean="0"/>
          </a:p>
          <a:p>
            <a:pPr marL="742950" lvl="2" indent="-342900" algn="just">
              <a:buClr>
                <a:schemeClr val="hlink"/>
              </a:buClr>
              <a:buFont typeface="Wingdings" pitchFamily="2" charset="2"/>
              <a:buChar char="v"/>
            </a:pPr>
            <a:r>
              <a:rPr lang="en-GB" sz="2300" noProof="0" dirty="0" smtClean="0"/>
              <a:t>and stated that </a:t>
            </a:r>
            <a:r>
              <a:rPr lang="en-GB" sz="2300" noProof="0" dirty="0" smtClean="0">
                <a:solidFill>
                  <a:srgbClr val="FF0000"/>
                </a:solidFill>
              </a:rPr>
              <a:t>computer-based technologies increased their level of independence in education and quality of studying</a:t>
            </a:r>
          </a:p>
          <a:p>
            <a:pPr marL="342900" lvl="1" indent="-342900" algn="just">
              <a:buClr>
                <a:schemeClr val="hlink"/>
              </a:buClr>
              <a:buFont typeface="Wingdings" pitchFamily="2" charset="2"/>
              <a:buChar char="v"/>
            </a:pPr>
            <a:r>
              <a:rPr lang="en-GB" sz="2600" noProof="0" dirty="0" smtClean="0"/>
              <a:t>this underlines the </a:t>
            </a:r>
            <a:r>
              <a:rPr lang="en-GB" sz="2600" noProof="0" dirty="0" smtClean="0">
                <a:solidFill>
                  <a:srgbClr val="30A383"/>
                </a:solidFill>
              </a:rPr>
              <a:t>huge importance of accessibility of computer-based assistive technologies for disabled students in their education process</a:t>
            </a:r>
            <a:endParaRPr lang="en-GB" sz="2600" noProof="0" dirty="0" smtClean="0"/>
          </a:p>
          <a:p>
            <a:pPr marL="342900" lvl="1" indent="-342900" algn="just">
              <a:buClr>
                <a:schemeClr val="hlink"/>
              </a:buClr>
              <a:buFont typeface="Wingdings" pitchFamily="2" charset="2"/>
              <a:buChar char="v"/>
            </a:pPr>
            <a:r>
              <a:rPr lang="en-GB" sz="2600" noProof="0" dirty="0" smtClean="0"/>
              <a:t>generally, a very positive attitude towards assistive technologies was noticed, i.e. most of the scores were between </a:t>
            </a:r>
            <a:r>
              <a:rPr lang="en-GB" sz="2600" noProof="0" dirty="0" smtClean="0">
                <a:solidFill>
                  <a:srgbClr val="FF0000"/>
                </a:solidFill>
              </a:rPr>
              <a:t>4</a:t>
            </a:r>
            <a:r>
              <a:rPr lang="en-GB" sz="2600" noProof="0" dirty="0" smtClean="0"/>
              <a:t> (</a:t>
            </a:r>
            <a:r>
              <a:rPr lang="en-GB" sz="2600" noProof="0" dirty="0" smtClean="0">
                <a:solidFill>
                  <a:srgbClr val="30A383"/>
                </a:solidFill>
              </a:rPr>
              <a:t>agree</a:t>
            </a:r>
            <a:r>
              <a:rPr lang="en-GB" sz="2600" noProof="0" dirty="0" smtClean="0"/>
              <a:t>) and </a:t>
            </a:r>
            <a:r>
              <a:rPr lang="en-GB" sz="2600" noProof="0" dirty="0" smtClean="0">
                <a:solidFill>
                  <a:srgbClr val="FF0000"/>
                </a:solidFill>
              </a:rPr>
              <a:t>5</a:t>
            </a:r>
            <a:r>
              <a:rPr lang="en-GB" sz="2600" noProof="0" dirty="0" smtClean="0"/>
              <a:t> (</a:t>
            </a:r>
            <a:r>
              <a:rPr lang="en-GB" sz="2600" noProof="0" dirty="0" smtClean="0">
                <a:solidFill>
                  <a:srgbClr val="30A383"/>
                </a:solidFill>
              </a:rPr>
              <a:t>strongly agree</a:t>
            </a:r>
            <a:r>
              <a:rPr lang="en-GB" sz="2600" noProof="0" dirty="0" smtClean="0"/>
              <a:t>)</a:t>
            </a:r>
          </a:p>
          <a:p>
            <a:pPr marL="342900" lvl="1" indent="-342900" algn="just">
              <a:buClr>
                <a:schemeClr val="hlink"/>
              </a:buClr>
              <a:buFont typeface="Wingdings" pitchFamily="2" charset="2"/>
              <a:buChar char="v"/>
            </a:pPr>
            <a:endParaRPr lang="en-GB" sz="2500" noProof="0" dirty="0" smtClean="0"/>
          </a:p>
          <a:p>
            <a:pPr algn="just"/>
            <a:endParaRPr lang="en-GB" sz="2500" noProof="0" dirty="0"/>
          </a:p>
        </p:txBody>
      </p:sp>
    </p:spTree>
    <p:extLst>
      <p:ext uri="{BB962C8B-B14F-4D97-AF65-F5344CB8AC3E}">
        <p14:creationId xmlns:p14="http://schemas.microsoft.com/office/powerpoint/2010/main" val="2256850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WordArt 3"/>
          <p:cNvSpPr>
            <a:spLocks noChangeArrowheads="1" noChangeShapeType="1" noTextEdit="1"/>
          </p:cNvSpPr>
          <p:nvPr/>
        </p:nvSpPr>
        <p:spPr bwMode="gray">
          <a:xfrm>
            <a:off x="1912938" y="2935288"/>
            <a:ext cx="5249862" cy="7223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GB" sz="5400" b="1" kern="10" dirty="0" smtClean="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B2B2B2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  <a:endParaRPr lang="en-GB" sz="5400" b="1" kern="10" dirty="0">
              <a:ln w="381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References are available in </a:t>
            </a:r>
            <a:r>
              <a:rPr lang="en-GB" dirty="0" smtClean="0"/>
              <a:t>the</a:t>
            </a:r>
            <a:r>
              <a:rPr lang="hr-HR" noProof="0" dirty="0" smtClean="0"/>
              <a:t> </a:t>
            </a:r>
            <a:r>
              <a:rPr lang="en-GB" noProof="0" dirty="0" smtClean="0"/>
              <a:t>main paper.</a:t>
            </a:r>
            <a:endParaRPr lang="en-GB" noProof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b="0" noProof="0" dirty="0" smtClean="0"/>
              <a:t>computers are needful instruments for students with disabilities, offering them a </a:t>
            </a:r>
            <a:r>
              <a:rPr lang="en-GB" sz="2400" b="0" noProof="0" dirty="0" smtClean="0">
                <a:solidFill>
                  <a:srgbClr val="FF0000"/>
                </a:solidFill>
              </a:rPr>
              <a:t>new perspective and a new way to live and learn</a:t>
            </a:r>
          </a:p>
          <a:p>
            <a:pPr algn="just"/>
            <a:r>
              <a:rPr lang="en-GB" sz="2400" b="0" noProof="0" dirty="0" smtClean="0"/>
              <a:t>this research focuses on: </a:t>
            </a:r>
          </a:p>
          <a:p>
            <a:pPr lvl="1" algn="just"/>
            <a:r>
              <a:rPr lang="en-GB" sz="2400" u="sng" noProof="0" dirty="0" smtClean="0"/>
              <a:t>Speech technologies </a:t>
            </a:r>
            <a:endParaRPr lang="en-GB" sz="2400" noProof="0" dirty="0" smtClean="0">
              <a:sym typeface="Wingdings" panose="05000000000000000000" pitchFamily="2" charset="2"/>
            </a:endParaRPr>
          </a:p>
          <a:p>
            <a:pPr lvl="2" algn="just"/>
            <a:r>
              <a:rPr lang="en-GB" sz="2000" noProof="0" dirty="0" smtClean="0">
                <a:solidFill>
                  <a:srgbClr val="30A383"/>
                </a:solidFill>
                <a:sym typeface="Wingdings" panose="05000000000000000000" pitchFamily="2" charset="2"/>
              </a:rPr>
              <a:t>Text-to-speech synthesis</a:t>
            </a:r>
          </a:p>
          <a:p>
            <a:pPr lvl="2" algn="just"/>
            <a:r>
              <a:rPr lang="en-GB" sz="2000" noProof="0" dirty="0" smtClean="0">
                <a:solidFill>
                  <a:srgbClr val="30A383"/>
                </a:solidFill>
                <a:sym typeface="Wingdings" panose="05000000000000000000" pitchFamily="2" charset="2"/>
              </a:rPr>
              <a:t>Speech recognition</a:t>
            </a:r>
          </a:p>
          <a:p>
            <a:pPr lvl="1" algn="just"/>
            <a:r>
              <a:rPr lang="en-GB" sz="2400" u="sng" noProof="0" dirty="0" smtClean="0"/>
              <a:t>Wireless communication technologies</a:t>
            </a:r>
          </a:p>
          <a:p>
            <a:pPr lvl="1" algn="just"/>
            <a:r>
              <a:rPr lang="en-GB" sz="2400" u="sng" noProof="0" dirty="0" smtClean="0"/>
              <a:t>Assistive input technologies</a:t>
            </a:r>
            <a:endParaRPr lang="en-GB" sz="2400" noProof="0" dirty="0" smtClean="0">
              <a:sym typeface="Wingdings" panose="05000000000000000000" pitchFamily="2" charset="2"/>
            </a:endParaRPr>
          </a:p>
          <a:p>
            <a:pPr lvl="2" algn="just"/>
            <a:r>
              <a:rPr lang="en-GB" sz="2000" noProof="0" dirty="0" smtClean="0">
                <a:solidFill>
                  <a:srgbClr val="30A383"/>
                </a:solidFill>
              </a:rPr>
              <a:t>Optical character recognition (OCR)</a:t>
            </a:r>
          </a:p>
          <a:p>
            <a:pPr lvl="2" algn="just"/>
            <a:r>
              <a:rPr lang="en-GB" sz="2000" noProof="0" dirty="0" smtClean="0">
                <a:solidFill>
                  <a:srgbClr val="30A383"/>
                </a:solidFill>
              </a:rPr>
              <a:t>Touch screen technology</a:t>
            </a:r>
          </a:p>
          <a:p>
            <a:pPr lvl="2" algn="just"/>
            <a:r>
              <a:rPr lang="en-GB" sz="2000" noProof="0" dirty="0" smtClean="0">
                <a:solidFill>
                  <a:srgbClr val="30A383"/>
                </a:solidFill>
              </a:rPr>
              <a:t>Word prediction</a:t>
            </a:r>
            <a:endParaRPr lang="en-GB" noProof="0" dirty="0">
              <a:solidFill>
                <a:srgbClr val="30A383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TECHNOLOGIES</a:t>
            </a:r>
            <a:endParaRPr lang="en-GB" sz="32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noProof="0" dirty="0" smtClean="0"/>
              <a:t>are potentially of enormous benefit to students with </a:t>
            </a:r>
            <a:r>
              <a:rPr lang="en-GB" noProof="0" dirty="0" smtClean="0">
                <a:solidFill>
                  <a:srgbClr val="FF0000"/>
                </a:solidFill>
              </a:rPr>
              <a:t>unintelligible speech (or no speech)</a:t>
            </a:r>
            <a:r>
              <a:rPr lang="en-GB" noProof="0" dirty="0" smtClean="0"/>
              <a:t> and therefore has an important role in support for spoken communication</a:t>
            </a:r>
          </a:p>
          <a:p>
            <a:pPr lvl="1" algn="just"/>
            <a:r>
              <a:rPr lang="en-GB" noProof="0" dirty="0" smtClean="0"/>
              <a:t>in order to be successful, speech technologies should effectively take into account the needs of user groups and have the ability to adapt to the needs of individuals</a:t>
            </a:r>
            <a:endParaRPr lang="en-GB" noProof="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noProof="0" dirty="0" smtClean="0"/>
              <a:t>Text-to-speech synthesis </a:t>
            </a:r>
            <a:r>
              <a:rPr lang="en-GB" i="1" noProof="0" dirty="0" smtClean="0"/>
              <a:t>(TTS)</a:t>
            </a:r>
          </a:p>
          <a:p>
            <a:pPr lvl="1" algn="just"/>
            <a:r>
              <a:rPr lang="en-GB" sz="2400" noProof="0" dirty="0" smtClean="0"/>
              <a:t>first real use was in reading systems for visually impaired people</a:t>
            </a:r>
          </a:p>
          <a:p>
            <a:pPr lvl="1" algn="just"/>
            <a:r>
              <a:rPr lang="en-GB" sz="2400" noProof="0" dirty="0" smtClean="0"/>
              <a:t>sophisticated systems can help impaired users to </a:t>
            </a:r>
            <a:r>
              <a:rPr lang="en-GB" sz="2400" noProof="0" dirty="0" smtClean="0">
                <a:solidFill>
                  <a:srgbClr val="FF0000"/>
                </a:solidFill>
              </a:rPr>
              <a:t>navigate around a computer system</a:t>
            </a:r>
          </a:p>
          <a:p>
            <a:pPr lvl="1" algn="just"/>
            <a:r>
              <a:rPr lang="en-GB" sz="2400" noProof="0" dirty="0" smtClean="0">
                <a:solidFill>
                  <a:srgbClr val="30A383"/>
                </a:solidFill>
              </a:rPr>
              <a:t>TTS converts text that is displayed on the computer monitor into speech, allowing students to gain independent access to assignments, books, and learning material</a:t>
            </a:r>
          </a:p>
          <a:p>
            <a:pPr lvl="1" algn="just"/>
            <a:r>
              <a:rPr lang="en-GB" sz="2400" noProof="0" dirty="0" smtClean="0"/>
              <a:t>teachers or students do, however, need to pre-scan material before they can use it </a:t>
            </a:r>
            <a:r>
              <a:rPr lang="en-GB" sz="2400" i="1" noProof="0" dirty="0" smtClean="0"/>
              <a:t>(Wade-Woolley, 2005)</a:t>
            </a:r>
            <a:endParaRPr lang="en-GB" noProof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noProof="0" dirty="0" smtClean="0"/>
              <a:t>Speech recognition</a:t>
            </a:r>
          </a:p>
          <a:p>
            <a:pPr lvl="1" algn="just"/>
            <a:r>
              <a:rPr lang="en-GB" sz="2400" noProof="0" dirty="0" smtClean="0"/>
              <a:t>is a complex process, in which a sound is converted into electric signal, processed and then transformed into text</a:t>
            </a:r>
          </a:p>
          <a:p>
            <a:pPr lvl="1" algn="just"/>
            <a:r>
              <a:rPr lang="en-GB" sz="2400" noProof="0" dirty="0" smtClean="0"/>
              <a:t>can help physically disabled students </a:t>
            </a:r>
            <a:r>
              <a:rPr lang="en-GB" sz="2400" noProof="0" dirty="0" smtClean="0">
                <a:solidFill>
                  <a:srgbClr val="FF0000"/>
                </a:solidFill>
              </a:rPr>
              <a:t>to control a PC via voice trough a microphone or to input text</a:t>
            </a:r>
          </a:p>
          <a:p>
            <a:pPr lvl="1" algn="just"/>
            <a:r>
              <a:rPr lang="en-GB" sz="2400" noProof="0" dirty="0" smtClean="0"/>
              <a:t>it is also useful for </a:t>
            </a:r>
            <a:r>
              <a:rPr lang="en-GB" sz="2400" noProof="0" dirty="0" smtClean="0">
                <a:solidFill>
                  <a:srgbClr val="30A383"/>
                </a:solidFill>
              </a:rPr>
              <a:t>quickly writing down ideas</a:t>
            </a:r>
            <a:r>
              <a:rPr lang="en-GB" sz="2400" noProof="0" dirty="0" smtClean="0"/>
              <a:t> </a:t>
            </a:r>
            <a:r>
              <a:rPr lang="en-GB" sz="2400" i="1" noProof="0" dirty="0" smtClean="0"/>
              <a:t>(De La Paz, 1999), </a:t>
            </a:r>
            <a:r>
              <a:rPr lang="en-GB" sz="2400" noProof="0" dirty="0" smtClean="0"/>
              <a:t>for </a:t>
            </a:r>
            <a:r>
              <a:rPr lang="en-GB" sz="2400" noProof="0" dirty="0" smtClean="0">
                <a:solidFill>
                  <a:srgbClr val="30A383"/>
                </a:solidFill>
              </a:rPr>
              <a:t>practicing writing, spelling, reading comprehension</a:t>
            </a:r>
            <a:r>
              <a:rPr lang="en-GB" sz="2400" noProof="0" dirty="0" smtClean="0"/>
              <a:t> and </a:t>
            </a:r>
            <a:r>
              <a:rPr lang="en-GB" sz="2400" noProof="0" dirty="0" smtClean="0">
                <a:solidFill>
                  <a:srgbClr val="30A383"/>
                </a:solidFill>
              </a:rPr>
              <a:t>word-recognition</a:t>
            </a:r>
            <a:r>
              <a:rPr lang="en-GB" sz="2400" noProof="0" dirty="0" smtClean="0"/>
              <a:t> </a:t>
            </a:r>
            <a:r>
              <a:rPr lang="en-GB" sz="2400" i="1" noProof="0" dirty="0" smtClean="0"/>
              <a:t>(Higgins and </a:t>
            </a:r>
            <a:r>
              <a:rPr lang="en-GB" sz="2400" i="1" noProof="0" dirty="0" err="1" smtClean="0"/>
              <a:t>Raskind</a:t>
            </a:r>
            <a:r>
              <a:rPr lang="en-GB" sz="2400" i="1" noProof="0" dirty="0" smtClean="0"/>
              <a:t>, 2000)</a:t>
            </a:r>
          </a:p>
          <a:p>
            <a:pPr lvl="1" algn="just"/>
            <a:r>
              <a:rPr lang="en-GB" sz="2400" noProof="0" dirty="0" smtClean="0"/>
              <a:t>speech recognition is most useful for students who are </a:t>
            </a:r>
            <a:r>
              <a:rPr lang="en-GB" sz="2400" noProof="0" dirty="0" smtClean="0">
                <a:solidFill>
                  <a:srgbClr val="FF0000"/>
                </a:solidFill>
              </a:rPr>
              <a:t>verbally fluent</a:t>
            </a:r>
            <a:endParaRPr lang="en-GB" sz="2400" noProof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36"/>
            <a:ext cx="8229600" cy="990600"/>
          </a:xfrm>
        </p:spPr>
        <p:txBody>
          <a:bodyPr/>
          <a:lstStyle/>
          <a:p>
            <a:r>
              <a:rPr lang="en-GB" noProof="0" dirty="0" smtClean="0"/>
              <a:t>WIRELESS COMUNICATION TECHNOLOGIES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z="2400" noProof="0" dirty="0" smtClean="0"/>
              <a:t>use of computers for communication and networking activities via the internet </a:t>
            </a:r>
            <a:r>
              <a:rPr lang="en-GB" sz="2400" noProof="0" dirty="0" smtClean="0">
                <a:solidFill>
                  <a:srgbClr val="FF0000"/>
                </a:solidFill>
              </a:rPr>
              <a:t>can expand the learning environment beyond the walls of the classroom</a:t>
            </a:r>
            <a:r>
              <a:rPr lang="en-GB" sz="2400" noProof="0" dirty="0" smtClean="0"/>
              <a:t> and allows students with disabilities, just like other students, to conveniently </a:t>
            </a:r>
            <a:r>
              <a:rPr lang="en-GB" sz="2400" noProof="0" dirty="0" smtClean="0">
                <a:solidFill>
                  <a:srgbClr val="FF0000"/>
                </a:solidFill>
              </a:rPr>
              <a:t>access and send information anytime and anywhere</a:t>
            </a:r>
            <a:r>
              <a:rPr lang="en-GB" sz="2400" noProof="0" dirty="0" smtClean="0"/>
              <a:t>, without constraints of time or place (</a:t>
            </a:r>
            <a:r>
              <a:rPr lang="en-GB" sz="2400" i="1" noProof="0" dirty="0" err="1" smtClean="0"/>
              <a:t>Hasselbring</a:t>
            </a:r>
            <a:r>
              <a:rPr lang="en-GB" sz="2400" i="1" noProof="0" dirty="0" smtClean="0"/>
              <a:t> and Williams Glaser, 2000)</a:t>
            </a:r>
          </a:p>
          <a:p>
            <a:pPr lvl="1" algn="just"/>
            <a:r>
              <a:rPr lang="en-GB" sz="2400" noProof="0" dirty="0" smtClean="0"/>
              <a:t>communication technologies become a </a:t>
            </a:r>
            <a:r>
              <a:rPr lang="en-GB" sz="2400" noProof="0" dirty="0" smtClean="0">
                <a:solidFill>
                  <a:srgbClr val="30A383"/>
                </a:solidFill>
              </a:rPr>
              <a:t>valuable tool</a:t>
            </a:r>
            <a:r>
              <a:rPr lang="en-GB" sz="2400" noProof="0" dirty="0" smtClean="0"/>
              <a:t> for learning if they offer disabled students opportunities to gather a wide variety of resources and information</a:t>
            </a:r>
            <a:endParaRPr lang="en-GB" sz="2400" i="1" noProof="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ASSISTIVE INPUT TECHNOLOGIES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noProof="0" dirty="0" smtClean="0"/>
              <a:t>are designed to provide </a:t>
            </a:r>
            <a:r>
              <a:rPr lang="en-GB" noProof="0" dirty="0" smtClean="0">
                <a:solidFill>
                  <a:srgbClr val="FF0000"/>
                </a:solidFill>
              </a:rPr>
              <a:t>additional computer accessibility to individuals who have physical or cognitive difficulties</a:t>
            </a:r>
            <a:r>
              <a:rPr lang="en-GB" noProof="0" dirty="0" smtClean="0"/>
              <a:t> using alternative devices </a:t>
            </a:r>
            <a:r>
              <a:rPr lang="en-GB" i="1" noProof="0" dirty="0" smtClean="0"/>
              <a:t>(</a:t>
            </a:r>
            <a:r>
              <a:rPr lang="en-GB" i="1" noProof="0" dirty="0" err="1" smtClean="0"/>
              <a:t>Obiozor</a:t>
            </a:r>
            <a:r>
              <a:rPr lang="en-GB" i="1" noProof="0" dirty="0" smtClean="0"/>
              <a:t>, 2010):</a:t>
            </a:r>
          </a:p>
          <a:p>
            <a:pPr lvl="2" algn="just"/>
            <a:r>
              <a:rPr lang="en-GB" noProof="0" dirty="0" smtClean="0">
                <a:solidFill>
                  <a:srgbClr val="30A383"/>
                </a:solidFill>
              </a:rPr>
              <a:t>on-screen keyboards, special pointing devices</a:t>
            </a:r>
          </a:p>
          <a:p>
            <a:pPr lvl="2" algn="just"/>
            <a:r>
              <a:rPr lang="en-GB" noProof="0" dirty="0" smtClean="0">
                <a:solidFill>
                  <a:srgbClr val="30A383"/>
                </a:solidFill>
              </a:rPr>
              <a:t>sip-and-puff switches, wands and sticks, joysticks</a:t>
            </a:r>
          </a:p>
          <a:p>
            <a:pPr lvl="2" algn="just"/>
            <a:r>
              <a:rPr lang="en-GB" noProof="0" dirty="0" smtClean="0">
                <a:solidFill>
                  <a:srgbClr val="30A383"/>
                </a:solidFill>
              </a:rPr>
              <a:t>trackballs, touch screens</a:t>
            </a:r>
          </a:p>
          <a:p>
            <a:pPr lvl="2" algn="just"/>
            <a:r>
              <a:rPr lang="en-GB" noProof="0" dirty="0" smtClean="0">
                <a:solidFill>
                  <a:srgbClr val="30A383"/>
                </a:solidFill>
              </a:rPr>
              <a:t>eye or head movement and </a:t>
            </a:r>
            <a:r>
              <a:rPr lang="en-GB" noProof="0" dirty="0" smtClean="0">
                <a:solidFill>
                  <a:srgbClr val="00B050"/>
                </a:solidFill>
                <a:hlinkClick r:id="rId2"/>
              </a:rPr>
              <a:t>eye gaze systems</a:t>
            </a:r>
            <a:endParaRPr lang="en-GB" noProof="0" dirty="0" smtClean="0">
              <a:solidFill>
                <a:srgbClr val="00B050"/>
              </a:solidFill>
            </a:endParaRPr>
          </a:p>
          <a:p>
            <a:pPr lvl="2" algn="just"/>
            <a:r>
              <a:rPr lang="en-GB" noProof="0" dirty="0" smtClean="0">
                <a:solidFill>
                  <a:srgbClr val="30A383"/>
                </a:solidFill>
              </a:rPr>
              <a:t>light-sensitive or pressure-sensitive systems speech/voice-activated systems</a:t>
            </a:r>
          </a:p>
          <a:p>
            <a:pPr lvl="2" algn="just"/>
            <a:r>
              <a:rPr lang="en-GB" noProof="0" dirty="0" smtClean="0">
                <a:solidFill>
                  <a:srgbClr val="30A383"/>
                </a:solidFill>
              </a:rPr>
              <a:t>word prediction tools etc.</a:t>
            </a:r>
            <a:endParaRPr lang="en-GB" noProof="0" dirty="0">
              <a:solidFill>
                <a:srgbClr val="30A383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noProof="0" dirty="0" smtClean="0"/>
              <a:t>Optical character recognition (OCR)</a:t>
            </a:r>
          </a:p>
          <a:p>
            <a:pPr lvl="1" algn="just"/>
            <a:r>
              <a:rPr lang="en-GB" noProof="0" dirty="0" smtClean="0"/>
              <a:t>OCR systems when is combined with speech synthesis, might be used as </a:t>
            </a:r>
            <a:r>
              <a:rPr lang="en-GB" noProof="0" dirty="0" smtClean="0">
                <a:solidFill>
                  <a:srgbClr val="FF0000"/>
                </a:solidFill>
              </a:rPr>
              <a:t>reading machines</a:t>
            </a:r>
          </a:p>
          <a:p>
            <a:pPr lvl="1" algn="just"/>
            <a:r>
              <a:rPr lang="en-GB" noProof="0" dirty="0" smtClean="0"/>
              <a:t>enables users to input </a:t>
            </a:r>
            <a:r>
              <a:rPr lang="en-GB" noProof="0" dirty="0" smtClean="0">
                <a:solidFill>
                  <a:srgbClr val="30A383"/>
                </a:solidFill>
              </a:rPr>
              <a:t>hard copy text </a:t>
            </a:r>
            <a:r>
              <a:rPr lang="en-GB" noProof="0" dirty="0" smtClean="0"/>
              <a:t>directly into a computer and then the speech synthesizer reads the text back out loud</a:t>
            </a:r>
            <a:endParaRPr lang="hr-HR" noProof="0" dirty="0" smtClean="0"/>
          </a:p>
          <a:p>
            <a:pPr lvl="1" algn="just"/>
            <a:r>
              <a:rPr lang="en-GB" dirty="0" smtClean="0"/>
              <a:t>the scanner reads printed material, converts it to a computer file and then shows it on a computer screen</a:t>
            </a:r>
          </a:p>
          <a:p>
            <a:pPr lvl="1" algn="just">
              <a:buNone/>
            </a:pPr>
            <a:endParaRPr lang="en-GB" noProof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8l">
  <a:themeElements>
    <a:clrScheme name="sample 3">
      <a:dk1>
        <a:srgbClr val="1F5281"/>
      </a:dk1>
      <a:lt1>
        <a:srgbClr val="FFFFFF"/>
      </a:lt1>
      <a:dk2>
        <a:srgbClr val="003399"/>
      </a:dk2>
      <a:lt2>
        <a:srgbClr val="D6E1E2"/>
      </a:lt2>
      <a:accent1>
        <a:srgbClr val="30A483"/>
      </a:accent1>
      <a:accent2>
        <a:srgbClr val="CC9900"/>
      </a:accent2>
      <a:accent3>
        <a:srgbClr val="FFFFFF"/>
      </a:accent3>
      <a:accent4>
        <a:srgbClr val="19456D"/>
      </a:accent4>
      <a:accent5>
        <a:srgbClr val="ADCFC1"/>
      </a:accent5>
      <a:accent6>
        <a:srgbClr val="B98A00"/>
      </a:accent6>
      <a:hlink>
        <a:srgbClr val="1481B8"/>
      </a:hlink>
      <a:folHlink>
        <a:srgbClr val="83A6A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666699"/>
        </a:dk1>
        <a:lt1>
          <a:srgbClr val="FFFFFF"/>
        </a:lt1>
        <a:dk2>
          <a:srgbClr val="000000"/>
        </a:dk2>
        <a:lt2>
          <a:srgbClr val="F7F4D5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00CC99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00B98A"/>
        </a:accent6>
        <a:hlink>
          <a:srgbClr val="9999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3399"/>
        </a:dk2>
        <a:lt2>
          <a:srgbClr val="D6E1E2"/>
        </a:lt2>
        <a:accent1>
          <a:srgbClr val="30A483"/>
        </a:accent1>
        <a:accent2>
          <a:srgbClr val="CC9900"/>
        </a:accent2>
        <a:accent3>
          <a:srgbClr val="FFFFFF"/>
        </a:accent3>
        <a:accent4>
          <a:srgbClr val="19456D"/>
        </a:accent4>
        <a:accent5>
          <a:srgbClr val="ADCFC1"/>
        </a:accent5>
        <a:accent6>
          <a:srgbClr val="B98A00"/>
        </a:accent6>
        <a:hlink>
          <a:srgbClr val="1481B8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cdb2004108l</Template>
  <TotalTime>572</TotalTime>
  <Words>1451</Words>
  <Application>Microsoft Office PowerPoint</Application>
  <PresentationFormat>On-screen Show (4:3)</PresentationFormat>
  <Paragraphs>134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cdb2004108l</vt:lpstr>
      <vt:lpstr>Computer-based Assistive Technologies  in Education for Students with Disabilities</vt:lpstr>
      <vt:lpstr>INTRODUCTION</vt:lpstr>
      <vt:lpstr>PowerPoint Presentation</vt:lpstr>
      <vt:lpstr>SPEECH TECHNOLOGIES</vt:lpstr>
      <vt:lpstr>PowerPoint Presentation</vt:lpstr>
      <vt:lpstr>PowerPoint Presentation</vt:lpstr>
      <vt:lpstr>WIRELESS COMUNICATION TECHNOLOGIES</vt:lpstr>
      <vt:lpstr>ASSISTIVE INPUT TECHNOLOGIES</vt:lpstr>
      <vt:lpstr>PowerPoint Presentation</vt:lpstr>
      <vt:lpstr>PowerPoint Presentation</vt:lpstr>
      <vt:lpstr>PowerPoint Presentation</vt:lpstr>
      <vt:lpstr>RESEARCH AND METHODS</vt:lpstr>
      <vt:lpstr>PowerPoint Presentation</vt:lpstr>
      <vt:lpstr>PowerPoint Presentation</vt:lpstr>
      <vt:lpstr>RESEARCH STATISTICS</vt:lpstr>
      <vt:lpstr>PowerPoint Presentation</vt:lpstr>
      <vt:lpstr>RESEARCH RESULTS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Marko</dc:creator>
  <cp:lastModifiedBy>sseljan</cp:lastModifiedBy>
  <cp:revision>152</cp:revision>
  <dcterms:created xsi:type="dcterms:W3CDTF">2013-11-02T20:05:24Z</dcterms:created>
  <dcterms:modified xsi:type="dcterms:W3CDTF">2013-11-07T08:07:34Z</dcterms:modified>
</cp:coreProperties>
</file>